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9" r:id="rId1"/>
  </p:sldMasterIdLst>
  <p:notesMasterIdLst>
    <p:notesMasterId r:id="rId22"/>
  </p:notesMasterIdLst>
  <p:handoutMasterIdLst>
    <p:handoutMasterId r:id="rId23"/>
  </p:handoutMasterIdLst>
  <p:sldIdLst>
    <p:sldId id="257" r:id="rId2"/>
    <p:sldId id="258" r:id="rId3"/>
    <p:sldId id="259" r:id="rId4"/>
    <p:sldId id="260" r:id="rId5"/>
    <p:sldId id="262" r:id="rId6"/>
    <p:sldId id="263" r:id="rId7"/>
    <p:sldId id="279" r:id="rId8"/>
    <p:sldId id="266" r:id="rId9"/>
    <p:sldId id="269" r:id="rId10"/>
    <p:sldId id="268" r:id="rId11"/>
    <p:sldId id="272" r:id="rId12"/>
    <p:sldId id="273" r:id="rId13"/>
    <p:sldId id="271" r:id="rId14"/>
    <p:sldId id="275" r:id="rId15"/>
    <p:sldId id="274" r:id="rId16"/>
    <p:sldId id="276" r:id="rId17"/>
    <p:sldId id="277" r:id="rId18"/>
    <p:sldId id="278" r:id="rId19"/>
    <p:sldId id="280" r:id="rId20"/>
    <p:sldId id="282" r:id="rId2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2261"/>
    <a:srgbClr val="4A4A4A"/>
    <a:srgbClr val="396B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42" autoAdjust="0"/>
    <p:restoredTop sz="75632" autoAdjust="0"/>
  </p:normalViewPr>
  <p:slideViewPr>
    <p:cSldViewPr snapToGrid="0">
      <p:cViewPr varScale="1">
        <p:scale>
          <a:sx n="88" d="100"/>
          <a:sy n="88" d="100"/>
        </p:scale>
        <p:origin x="2022" y="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10" d="100"/>
          <a:sy n="110" d="100"/>
        </p:scale>
        <p:origin x="3348" y="-4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17D0B0-9E81-46EB-B0BF-A8D1AC98A127}" type="doc">
      <dgm:prSet loTypeId="urn:microsoft.com/office/officeart/2005/8/layout/vList6" loCatId="list" qsTypeId="urn:microsoft.com/office/officeart/2005/8/quickstyle/3d1" qsCatId="3D" csTypeId="urn:microsoft.com/office/officeart/2005/8/colors/accent1_2" csCatId="accent1" phldr="1"/>
      <dgm:spPr/>
      <dgm:t>
        <a:bodyPr/>
        <a:lstStyle/>
        <a:p>
          <a:endParaRPr lang="en-US"/>
        </a:p>
      </dgm:t>
    </dgm:pt>
    <dgm:pt modelId="{D934E17C-C338-4DED-86CF-4C4708AB891C}">
      <dgm:prSet phldrT="[Text]"/>
      <dgm:spPr/>
      <dgm:t>
        <a:bodyPr/>
        <a:lstStyle/>
        <a:p>
          <a:pPr algn="l"/>
          <a:r>
            <a:rPr lang="en-US" dirty="0" smtClean="0">
              <a:solidFill>
                <a:schemeClr val="accent4">
                  <a:lumMod val="60000"/>
                  <a:lumOff val="40000"/>
                </a:schemeClr>
              </a:solidFill>
            </a:rPr>
            <a:t>S</a:t>
          </a:r>
          <a:r>
            <a:rPr lang="en-US" dirty="0" smtClean="0"/>
            <a:t>pecific</a:t>
          </a:r>
          <a:endParaRPr lang="en-US" dirty="0"/>
        </a:p>
      </dgm:t>
    </dgm:pt>
    <dgm:pt modelId="{B60758E4-C767-400F-ABB3-2BCB41824C10}" type="parTrans" cxnId="{B8E651B9-75F7-41EE-8FF6-C3ECD93749BE}">
      <dgm:prSet/>
      <dgm:spPr/>
      <dgm:t>
        <a:bodyPr/>
        <a:lstStyle/>
        <a:p>
          <a:endParaRPr lang="en-US"/>
        </a:p>
      </dgm:t>
    </dgm:pt>
    <dgm:pt modelId="{76D9A187-D8DF-4545-BD64-BC660FCE43A7}" type="sibTrans" cxnId="{B8E651B9-75F7-41EE-8FF6-C3ECD93749BE}">
      <dgm:prSet/>
      <dgm:spPr/>
      <dgm:t>
        <a:bodyPr/>
        <a:lstStyle/>
        <a:p>
          <a:endParaRPr lang="en-US"/>
        </a:p>
      </dgm:t>
    </dgm:pt>
    <dgm:pt modelId="{EA494B5B-00D1-4AEC-890C-54D94C5DF0DD}">
      <dgm:prSet phldrT="[Text]"/>
      <dgm:spPr/>
      <dgm:t>
        <a:bodyPr anchor="ctr"/>
        <a:lstStyle/>
        <a:p>
          <a:r>
            <a:rPr lang="en-US" b="0" dirty="0" smtClean="0"/>
            <a:t>What do you want to achieve?</a:t>
          </a:r>
          <a:endParaRPr lang="en-US" dirty="0"/>
        </a:p>
      </dgm:t>
    </dgm:pt>
    <dgm:pt modelId="{2B606D33-14AD-461A-8296-E0E3A6934446}" type="parTrans" cxnId="{0935CF6C-2D3E-4ED7-BB9D-2A19FC06C430}">
      <dgm:prSet/>
      <dgm:spPr/>
      <dgm:t>
        <a:bodyPr/>
        <a:lstStyle/>
        <a:p>
          <a:endParaRPr lang="en-US"/>
        </a:p>
      </dgm:t>
    </dgm:pt>
    <dgm:pt modelId="{63529ABB-089E-4EFB-AC83-86DCD276DFAE}" type="sibTrans" cxnId="{0935CF6C-2D3E-4ED7-BB9D-2A19FC06C430}">
      <dgm:prSet/>
      <dgm:spPr/>
      <dgm:t>
        <a:bodyPr/>
        <a:lstStyle/>
        <a:p>
          <a:endParaRPr lang="en-US"/>
        </a:p>
      </dgm:t>
    </dgm:pt>
    <dgm:pt modelId="{C7616EE0-20F5-4717-A60A-ED5199ED9BF3}">
      <dgm:prSet phldrT="[Text]"/>
      <dgm:spPr/>
      <dgm:t>
        <a:bodyPr/>
        <a:lstStyle/>
        <a:p>
          <a:pPr algn="l"/>
          <a:r>
            <a:rPr lang="en-US" dirty="0" smtClean="0">
              <a:solidFill>
                <a:schemeClr val="accent4">
                  <a:lumMod val="60000"/>
                  <a:lumOff val="40000"/>
                </a:schemeClr>
              </a:solidFill>
            </a:rPr>
            <a:t>M</a:t>
          </a:r>
          <a:r>
            <a:rPr lang="en-US" dirty="0" smtClean="0"/>
            <a:t>easurable</a:t>
          </a:r>
          <a:endParaRPr lang="en-US" dirty="0"/>
        </a:p>
      </dgm:t>
    </dgm:pt>
    <dgm:pt modelId="{09AD14EA-EA26-4910-8B59-54F2B9AB538D}" type="parTrans" cxnId="{34462ED9-575D-43A0-8385-63B2A3D82C2A}">
      <dgm:prSet/>
      <dgm:spPr/>
      <dgm:t>
        <a:bodyPr/>
        <a:lstStyle/>
        <a:p>
          <a:endParaRPr lang="en-US"/>
        </a:p>
      </dgm:t>
    </dgm:pt>
    <dgm:pt modelId="{F70C8D64-63A2-4C4C-9AD9-F8A9008426F7}" type="sibTrans" cxnId="{34462ED9-575D-43A0-8385-63B2A3D82C2A}">
      <dgm:prSet/>
      <dgm:spPr/>
      <dgm:t>
        <a:bodyPr/>
        <a:lstStyle/>
        <a:p>
          <a:endParaRPr lang="en-US"/>
        </a:p>
      </dgm:t>
    </dgm:pt>
    <dgm:pt modelId="{74DE2AA8-0E5F-4AEE-8934-B094C43271C4}">
      <dgm:prSet phldrT="[Text]"/>
      <dgm:spPr/>
      <dgm:t>
        <a:bodyPr anchor="ctr"/>
        <a:lstStyle/>
        <a:p>
          <a:r>
            <a:rPr lang="en-US" b="0" dirty="0" smtClean="0"/>
            <a:t>How do you plan to measure progress toward the goal?</a:t>
          </a:r>
          <a:endParaRPr lang="en-US" dirty="0"/>
        </a:p>
      </dgm:t>
    </dgm:pt>
    <dgm:pt modelId="{FD71A51A-3D94-44E0-855D-453DFBEB5B1C}" type="parTrans" cxnId="{439911DC-073D-4044-B76C-B3327FCE767D}">
      <dgm:prSet/>
      <dgm:spPr/>
      <dgm:t>
        <a:bodyPr/>
        <a:lstStyle/>
        <a:p>
          <a:endParaRPr lang="en-US"/>
        </a:p>
      </dgm:t>
    </dgm:pt>
    <dgm:pt modelId="{D76CB547-F1B8-4F6E-9D34-F5F9C5347528}" type="sibTrans" cxnId="{439911DC-073D-4044-B76C-B3327FCE767D}">
      <dgm:prSet/>
      <dgm:spPr/>
      <dgm:t>
        <a:bodyPr/>
        <a:lstStyle/>
        <a:p>
          <a:endParaRPr lang="en-US"/>
        </a:p>
      </dgm:t>
    </dgm:pt>
    <dgm:pt modelId="{BEE490A2-65B1-4C3B-A4D2-643960EC6C89}">
      <dgm:prSet phldrT="[Text]"/>
      <dgm:spPr/>
      <dgm:t>
        <a:bodyPr/>
        <a:lstStyle/>
        <a:p>
          <a:pPr algn="l"/>
          <a:r>
            <a:rPr lang="en-US" dirty="0" smtClean="0">
              <a:solidFill>
                <a:schemeClr val="accent4">
                  <a:lumMod val="60000"/>
                  <a:lumOff val="40000"/>
                </a:schemeClr>
              </a:solidFill>
            </a:rPr>
            <a:t>A</a:t>
          </a:r>
          <a:r>
            <a:rPr lang="en-US" dirty="0" smtClean="0"/>
            <a:t>ttainable</a:t>
          </a:r>
          <a:endParaRPr lang="en-US" dirty="0"/>
        </a:p>
      </dgm:t>
    </dgm:pt>
    <dgm:pt modelId="{1875F5D9-AAE0-4F31-BF2E-66E4505B4931}" type="parTrans" cxnId="{7D26F0E4-64D9-417A-A081-C0DCD869DC0E}">
      <dgm:prSet/>
      <dgm:spPr/>
      <dgm:t>
        <a:bodyPr/>
        <a:lstStyle/>
        <a:p>
          <a:endParaRPr lang="en-US"/>
        </a:p>
      </dgm:t>
    </dgm:pt>
    <dgm:pt modelId="{95886834-1093-4AC6-B487-9617DFBD2231}" type="sibTrans" cxnId="{7D26F0E4-64D9-417A-A081-C0DCD869DC0E}">
      <dgm:prSet/>
      <dgm:spPr/>
      <dgm:t>
        <a:bodyPr/>
        <a:lstStyle/>
        <a:p>
          <a:endParaRPr lang="en-US"/>
        </a:p>
      </dgm:t>
    </dgm:pt>
    <dgm:pt modelId="{312CAE50-52C4-462B-B231-AEDB3256565F}">
      <dgm:prSet phldrT="[Text]"/>
      <dgm:spPr/>
      <dgm:t>
        <a:bodyPr/>
        <a:lstStyle/>
        <a:p>
          <a:pPr algn="l"/>
          <a:r>
            <a:rPr lang="en-US" dirty="0" smtClean="0">
              <a:solidFill>
                <a:schemeClr val="accent4">
                  <a:lumMod val="60000"/>
                  <a:lumOff val="40000"/>
                </a:schemeClr>
              </a:solidFill>
            </a:rPr>
            <a:t>R</a:t>
          </a:r>
          <a:r>
            <a:rPr lang="en-US" dirty="0" smtClean="0"/>
            <a:t>elevant</a:t>
          </a:r>
          <a:endParaRPr lang="en-US" dirty="0"/>
        </a:p>
      </dgm:t>
    </dgm:pt>
    <dgm:pt modelId="{2C34E8A7-9B25-4AF9-9C15-E20CB6DE059C}" type="parTrans" cxnId="{D1903868-4F67-4B61-B996-043C605C7412}">
      <dgm:prSet/>
      <dgm:spPr/>
      <dgm:t>
        <a:bodyPr/>
        <a:lstStyle/>
        <a:p>
          <a:endParaRPr lang="en-US"/>
        </a:p>
      </dgm:t>
    </dgm:pt>
    <dgm:pt modelId="{DB2724F4-CDF5-4889-826F-B3F34255D6F7}" type="sibTrans" cxnId="{D1903868-4F67-4B61-B996-043C605C7412}">
      <dgm:prSet/>
      <dgm:spPr/>
      <dgm:t>
        <a:bodyPr/>
        <a:lstStyle/>
        <a:p>
          <a:endParaRPr lang="en-US"/>
        </a:p>
      </dgm:t>
    </dgm:pt>
    <dgm:pt modelId="{9049F0F3-6A11-4B68-95E6-770A3762E608}">
      <dgm:prSet phldrT="[Text]"/>
      <dgm:spPr/>
      <dgm:t>
        <a:bodyPr/>
        <a:lstStyle/>
        <a:p>
          <a:pPr algn="l"/>
          <a:r>
            <a:rPr lang="en-US" dirty="0" smtClean="0">
              <a:solidFill>
                <a:schemeClr val="accent4">
                  <a:lumMod val="60000"/>
                  <a:lumOff val="40000"/>
                </a:schemeClr>
              </a:solidFill>
            </a:rPr>
            <a:t>T</a:t>
          </a:r>
          <a:r>
            <a:rPr lang="en-US" dirty="0" smtClean="0"/>
            <a:t>ime Framed</a:t>
          </a:r>
          <a:endParaRPr lang="en-US" dirty="0"/>
        </a:p>
      </dgm:t>
    </dgm:pt>
    <dgm:pt modelId="{AAD8CD78-12C1-4A73-BF4E-91B887C85490}" type="parTrans" cxnId="{A3C0EEFB-0BC8-413F-863C-9FC49E92399B}">
      <dgm:prSet/>
      <dgm:spPr/>
      <dgm:t>
        <a:bodyPr/>
        <a:lstStyle/>
        <a:p>
          <a:endParaRPr lang="en-US"/>
        </a:p>
      </dgm:t>
    </dgm:pt>
    <dgm:pt modelId="{422F0A97-B12C-46D5-9BEA-62FECCB5D89F}" type="sibTrans" cxnId="{A3C0EEFB-0BC8-413F-863C-9FC49E92399B}">
      <dgm:prSet/>
      <dgm:spPr/>
      <dgm:t>
        <a:bodyPr/>
        <a:lstStyle/>
        <a:p>
          <a:endParaRPr lang="en-US"/>
        </a:p>
      </dgm:t>
    </dgm:pt>
    <dgm:pt modelId="{0E2A64A0-508B-4FF4-B7F0-3E3AE8D67033}">
      <dgm:prSet/>
      <dgm:spPr/>
      <dgm:t>
        <a:bodyPr anchor="ctr"/>
        <a:lstStyle/>
        <a:p>
          <a:r>
            <a:rPr lang="en-US" b="0" dirty="0" smtClean="0"/>
            <a:t>Where will you focus your </a:t>
          </a:r>
          <a:r>
            <a:rPr lang="en-US" b="0" smtClean="0"/>
            <a:t>efforts</a:t>
          </a:r>
          <a:r>
            <a:rPr lang="en-US" b="0" smtClean="0"/>
            <a:t>? </a:t>
          </a:r>
          <a:endParaRPr lang="en-US" b="0" dirty="0"/>
        </a:p>
      </dgm:t>
    </dgm:pt>
    <dgm:pt modelId="{EB39C62E-26B9-4D00-97DA-C1C768596279}" type="parTrans" cxnId="{5B54737B-A1A4-4EE4-BECF-BEAFD93D1CA0}">
      <dgm:prSet/>
      <dgm:spPr/>
      <dgm:t>
        <a:bodyPr/>
        <a:lstStyle/>
        <a:p>
          <a:endParaRPr lang="en-US"/>
        </a:p>
      </dgm:t>
    </dgm:pt>
    <dgm:pt modelId="{82994350-8481-40E1-9095-548E6DBD3189}" type="sibTrans" cxnId="{5B54737B-A1A4-4EE4-BECF-BEAFD93D1CA0}">
      <dgm:prSet/>
      <dgm:spPr/>
      <dgm:t>
        <a:bodyPr/>
        <a:lstStyle/>
        <a:p>
          <a:endParaRPr lang="en-US"/>
        </a:p>
      </dgm:t>
    </dgm:pt>
    <dgm:pt modelId="{8E1C9940-711A-4E06-8DB3-58160660E63D}">
      <dgm:prSet/>
      <dgm:spPr/>
      <dgm:t>
        <a:bodyPr anchor="ctr"/>
        <a:lstStyle/>
        <a:p>
          <a:r>
            <a:rPr lang="en-US" b="0" smtClean="0"/>
            <a:t>What is the end result and milestones along the way?</a:t>
          </a:r>
          <a:endParaRPr lang="en-US" b="0" dirty="0"/>
        </a:p>
      </dgm:t>
    </dgm:pt>
    <dgm:pt modelId="{FC9F2D25-95C0-4CF6-A802-6E1DCEC63C75}" type="parTrans" cxnId="{016FC859-0617-42B8-BDC0-0DB86E52CCDB}">
      <dgm:prSet/>
      <dgm:spPr/>
      <dgm:t>
        <a:bodyPr/>
        <a:lstStyle/>
        <a:p>
          <a:endParaRPr lang="en-US"/>
        </a:p>
      </dgm:t>
    </dgm:pt>
    <dgm:pt modelId="{90CE6C04-DC6A-489A-BE5B-91776779B845}" type="sibTrans" cxnId="{016FC859-0617-42B8-BDC0-0DB86E52CCDB}">
      <dgm:prSet/>
      <dgm:spPr/>
      <dgm:t>
        <a:bodyPr/>
        <a:lstStyle/>
        <a:p>
          <a:endParaRPr lang="en-US"/>
        </a:p>
      </dgm:t>
    </dgm:pt>
    <dgm:pt modelId="{4391339B-CC2E-4592-9645-FC01E91C91F6}">
      <dgm:prSet phldrT="[Text]"/>
      <dgm:spPr/>
      <dgm:t>
        <a:bodyPr anchor="ctr"/>
        <a:lstStyle/>
        <a:p>
          <a:pPr algn="l"/>
          <a:r>
            <a:rPr lang="en-US" b="0" smtClean="0"/>
            <a:t>Do you have the resources to achieve the goal? </a:t>
          </a:r>
          <a:endParaRPr lang="en-US" dirty="0"/>
        </a:p>
      </dgm:t>
    </dgm:pt>
    <dgm:pt modelId="{1B697642-B1EC-49FA-9F23-38E124D98BC2}" type="parTrans" cxnId="{AF7B5904-5821-4CA3-B641-2CC8A05BA5D4}">
      <dgm:prSet/>
      <dgm:spPr/>
      <dgm:t>
        <a:bodyPr/>
        <a:lstStyle/>
        <a:p>
          <a:endParaRPr lang="en-US"/>
        </a:p>
      </dgm:t>
    </dgm:pt>
    <dgm:pt modelId="{5DD96FEA-EDEA-411B-80FF-0077E0B2B6B0}" type="sibTrans" cxnId="{AF7B5904-5821-4CA3-B641-2CC8A05BA5D4}">
      <dgm:prSet/>
      <dgm:spPr/>
      <dgm:t>
        <a:bodyPr/>
        <a:lstStyle/>
        <a:p>
          <a:endParaRPr lang="en-US"/>
        </a:p>
      </dgm:t>
    </dgm:pt>
    <dgm:pt modelId="{D21C3559-865C-4DDE-91A1-BC05535A8016}">
      <dgm:prSet/>
      <dgm:spPr/>
      <dgm:t>
        <a:bodyPr anchor="ctr"/>
        <a:lstStyle/>
        <a:p>
          <a:r>
            <a:rPr lang="en-US" b="0" dirty="0" smtClean="0"/>
            <a:t>What factors might prevent achieving these goals?</a:t>
          </a:r>
          <a:endParaRPr lang="en-US" b="0" dirty="0"/>
        </a:p>
      </dgm:t>
    </dgm:pt>
    <dgm:pt modelId="{B95CB440-A0B9-478F-A5D4-5668D6302554}" type="parTrans" cxnId="{FA45612C-7C75-47BC-9FA9-88805B97157D}">
      <dgm:prSet/>
      <dgm:spPr/>
      <dgm:t>
        <a:bodyPr/>
        <a:lstStyle/>
        <a:p>
          <a:endParaRPr lang="en-US"/>
        </a:p>
      </dgm:t>
    </dgm:pt>
    <dgm:pt modelId="{C734E995-A4AE-4397-9F37-FEDA0F5A36B1}" type="sibTrans" cxnId="{FA45612C-7C75-47BC-9FA9-88805B97157D}">
      <dgm:prSet/>
      <dgm:spPr/>
      <dgm:t>
        <a:bodyPr/>
        <a:lstStyle/>
        <a:p>
          <a:endParaRPr lang="en-US"/>
        </a:p>
      </dgm:t>
    </dgm:pt>
    <dgm:pt modelId="{9E4B10A6-4799-4A10-BB75-C3620573EE3D}">
      <dgm:prSet phldrT="[Text]"/>
      <dgm:spPr/>
      <dgm:t>
        <a:bodyPr anchor="ctr"/>
        <a:lstStyle/>
        <a:p>
          <a:pPr algn="l"/>
          <a:r>
            <a:rPr lang="en-US" b="0" dirty="0" smtClean="0"/>
            <a:t>Is </a:t>
          </a:r>
          <a:r>
            <a:rPr lang="en-US" b="0" dirty="0" smtClean="0"/>
            <a:t>this </a:t>
          </a:r>
          <a:r>
            <a:rPr lang="en-US" b="0" dirty="0" smtClean="0"/>
            <a:t>important </a:t>
          </a:r>
          <a:r>
            <a:rPr lang="en-US" b="0" dirty="0" smtClean="0"/>
            <a:t>for </a:t>
          </a:r>
          <a:r>
            <a:rPr lang="en-US" b="0" dirty="0" smtClean="0"/>
            <a:t>your </a:t>
          </a:r>
          <a:r>
            <a:rPr lang="en-US" b="0" dirty="0" smtClean="0"/>
            <a:t>region?  </a:t>
          </a:r>
          <a:endParaRPr lang="en-US" dirty="0"/>
        </a:p>
      </dgm:t>
    </dgm:pt>
    <dgm:pt modelId="{D0505D8F-1739-4D72-BEC1-E5664F16554C}" type="parTrans" cxnId="{5C718B9C-B622-4CAC-99AB-C973C23802B5}">
      <dgm:prSet/>
      <dgm:spPr/>
      <dgm:t>
        <a:bodyPr/>
        <a:lstStyle/>
        <a:p>
          <a:endParaRPr lang="en-US"/>
        </a:p>
      </dgm:t>
    </dgm:pt>
    <dgm:pt modelId="{90C2B6B3-62A3-4687-9303-67DAEE14B4A2}" type="sibTrans" cxnId="{5C718B9C-B622-4CAC-99AB-C973C23802B5}">
      <dgm:prSet/>
      <dgm:spPr/>
      <dgm:t>
        <a:bodyPr/>
        <a:lstStyle/>
        <a:p>
          <a:endParaRPr lang="en-US"/>
        </a:p>
      </dgm:t>
    </dgm:pt>
    <dgm:pt modelId="{F412ACEC-38E6-4A73-9BA8-BD3CF5AC8D23}">
      <dgm:prSet/>
      <dgm:spPr/>
      <dgm:t>
        <a:bodyPr anchor="ctr"/>
        <a:lstStyle/>
        <a:p>
          <a:r>
            <a:rPr lang="en-US" b="0" dirty="0" smtClean="0"/>
            <a:t>Does this matter or bring benefit to the region?     </a:t>
          </a:r>
          <a:endParaRPr lang="en-US" b="0" dirty="0"/>
        </a:p>
      </dgm:t>
    </dgm:pt>
    <dgm:pt modelId="{5E1CBF98-EFEE-488F-BB8D-A3EE9AD8ECEA}" type="parTrans" cxnId="{DF45C675-BE48-4769-9754-07D266656403}">
      <dgm:prSet/>
      <dgm:spPr/>
      <dgm:t>
        <a:bodyPr/>
        <a:lstStyle/>
        <a:p>
          <a:endParaRPr lang="en-US"/>
        </a:p>
      </dgm:t>
    </dgm:pt>
    <dgm:pt modelId="{AE83594A-D550-4960-89EA-D97FBDD6EEBF}" type="sibTrans" cxnId="{DF45C675-BE48-4769-9754-07D266656403}">
      <dgm:prSet/>
      <dgm:spPr/>
      <dgm:t>
        <a:bodyPr/>
        <a:lstStyle/>
        <a:p>
          <a:endParaRPr lang="en-US"/>
        </a:p>
      </dgm:t>
    </dgm:pt>
    <dgm:pt modelId="{6940463E-2BE8-4452-8E84-69B0E827E9E9}">
      <dgm:prSet phldrT="[Text]"/>
      <dgm:spPr/>
      <dgm:t>
        <a:bodyPr anchor="ctr"/>
        <a:lstStyle/>
        <a:p>
          <a:pPr algn="l"/>
          <a:r>
            <a:rPr lang="en-US" b="0" dirty="0" smtClean="0"/>
            <a:t>When d</a:t>
          </a:r>
          <a:r>
            <a:rPr lang="en-US" dirty="0" smtClean="0"/>
            <a:t>o you want to achieve your goal?</a:t>
          </a:r>
          <a:endParaRPr lang="en-US" dirty="0"/>
        </a:p>
      </dgm:t>
    </dgm:pt>
    <dgm:pt modelId="{A746D79F-5A98-4E58-91F0-81E2459F6DF5}" type="parTrans" cxnId="{0600B0C1-CFF5-4B17-A5F2-1755ADF30D1F}">
      <dgm:prSet/>
      <dgm:spPr/>
      <dgm:t>
        <a:bodyPr/>
        <a:lstStyle/>
        <a:p>
          <a:endParaRPr lang="en-US"/>
        </a:p>
      </dgm:t>
    </dgm:pt>
    <dgm:pt modelId="{B368B2DF-8FE6-40F0-91FF-E206EEBC974F}" type="sibTrans" cxnId="{0600B0C1-CFF5-4B17-A5F2-1755ADF30D1F}">
      <dgm:prSet/>
      <dgm:spPr/>
      <dgm:t>
        <a:bodyPr/>
        <a:lstStyle/>
        <a:p>
          <a:endParaRPr lang="en-US"/>
        </a:p>
      </dgm:t>
    </dgm:pt>
    <dgm:pt modelId="{56D41292-F940-4E64-9F01-3B25369B5A75}">
      <dgm:prSet/>
      <dgm:spPr/>
      <dgm:t>
        <a:bodyPr anchor="ctr"/>
        <a:lstStyle/>
        <a:p>
          <a:r>
            <a:rPr lang="en-US" smtClean="0"/>
            <a:t>What is the target date for accomplishing the goal? </a:t>
          </a:r>
          <a:endParaRPr lang="en-US" dirty="0"/>
        </a:p>
      </dgm:t>
    </dgm:pt>
    <dgm:pt modelId="{BC1AD79A-90F0-4FD3-A5D6-83CBEFB2A9E2}" type="parTrans" cxnId="{C7F58CC2-C911-478C-90D6-5FED7CD39680}">
      <dgm:prSet/>
      <dgm:spPr/>
      <dgm:t>
        <a:bodyPr/>
        <a:lstStyle/>
        <a:p>
          <a:endParaRPr lang="en-US"/>
        </a:p>
      </dgm:t>
    </dgm:pt>
    <dgm:pt modelId="{230B5CEE-A1D2-41D1-86B0-D0AFB4294586}" type="sibTrans" cxnId="{C7F58CC2-C911-478C-90D6-5FED7CD39680}">
      <dgm:prSet/>
      <dgm:spPr/>
      <dgm:t>
        <a:bodyPr/>
        <a:lstStyle/>
        <a:p>
          <a:endParaRPr lang="en-US"/>
        </a:p>
      </dgm:t>
    </dgm:pt>
    <dgm:pt modelId="{28E60DA3-E7D6-457D-8478-5EB8AE45BB50}" type="pres">
      <dgm:prSet presAssocID="{4717D0B0-9E81-46EB-B0BF-A8D1AC98A127}" presName="Name0" presStyleCnt="0">
        <dgm:presLayoutVars>
          <dgm:dir/>
          <dgm:animLvl val="lvl"/>
          <dgm:resizeHandles/>
        </dgm:presLayoutVars>
      </dgm:prSet>
      <dgm:spPr/>
      <dgm:t>
        <a:bodyPr/>
        <a:lstStyle/>
        <a:p>
          <a:endParaRPr lang="en-US"/>
        </a:p>
      </dgm:t>
    </dgm:pt>
    <dgm:pt modelId="{F55FF399-BE06-4825-B767-DAB9E47467F0}" type="pres">
      <dgm:prSet presAssocID="{D934E17C-C338-4DED-86CF-4C4708AB891C}" presName="linNode" presStyleCnt="0"/>
      <dgm:spPr/>
    </dgm:pt>
    <dgm:pt modelId="{1F937E76-F5B6-4C39-A633-C4BB58548E3C}" type="pres">
      <dgm:prSet presAssocID="{D934E17C-C338-4DED-86CF-4C4708AB891C}" presName="parentShp" presStyleLbl="node1" presStyleIdx="0" presStyleCnt="5">
        <dgm:presLayoutVars>
          <dgm:bulletEnabled val="1"/>
        </dgm:presLayoutVars>
      </dgm:prSet>
      <dgm:spPr/>
      <dgm:t>
        <a:bodyPr/>
        <a:lstStyle/>
        <a:p>
          <a:endParaRPr lang="en-US"/>
        </a:p>
      </dgm:t>
    </dgm:pt>
    <dgm:pt modelId="{5C0C3604-ACF9-439C-BE57-2CDAC51A3F92}" type="pres">
      <dgm:prSet presAssocID="{D934E17C-C338-4DED-86CF-4C4708AB891C}" presName="childShp" presStyleLbl="bgAccFollowNode1" presStyleIdx="0" presStyleCnt="5">
        <dgm:presLayoutVars>
          <dgm:bulletEnabled val="1"/>
        </dgm:presLayoutVars>
      </dgm:prSet>
      <dgm:spPr/>
      <dgm:t>
        <a:bodyPr/>
        <a:lstStyle/>
        <a:p>
          <a:endParaRPr lang="en-US"/>
        </a:p>
      </dgm:t>
    </dgm:pt>
    <dgm:pt modelId="{00B42A50-DAA1-417F-A298-828DC5D241B4}" type="pres">
      <dgm:prSet presAssocID="{76D9A187-D8DF-4545-BD64-BC660FCE43A7}" presName="spacing" presStyleCnt="0"/>
      <dgm:spPr/>
    </dgm:pt>
    <dgm:pt modelId="{FC96AE62-36D3-4F62-91A6-CA67D072B6B4}" type="pres">
      <dgm:prSet presAssocID="{C7616EE0-20F5-4717-A60A-ED5199ED9BF3}" presName="linNode" presStyleCnt="0"/>
      <dgm:spPr/>
    </dgm:pt>
    <dgm:pt modelId="{48797F29-9BCC-4BCB-A6A4-D2959CDB7EF6}" type="pres">
      <dgm:prSet presAssocID="{C7616EE0-20F5-4717-A60A-ED5199ED9BF3}" presName="parentShp" presStyleLbl="node1" presStyleIdx="1" presStyleCnt="5">
        <dgm:presLayoutVars>
          <dgm:bulletEnabled val="1"/>
        </dgm:presLayoutVars>
      </dgm:prSet>
      <dgm:spPr/>
      <dgm:t>
        <a:bodyPr/>
        <a:lstStyle/>
        <a:p>
          <a:endParaRPr lang="en-US"/>
        </a:p>
      </dgm:t>
    </dgm:pt>
    <dgm:pt modelId="{EFB0946D-F3D5-4671-BF55-6F0EDEF7B901}" type="pres">
      <dgm:prSet presAssocID="{C7616EE0-20F5-4717-A60A-ED5199ED9BF3}" presName="childShp" presStyleLbl="bgAccFollowNode1" presStyleIdx="1" presStyleCnt="5">
        <dgm:presLayoutVars>
          <dgm:bulletEnabled val="1"/>
        </dgm:presLayoutVars>
      </dgm:prSet>
      <dgm:spPr/>
      <dgm:t>
        <a:bodyPr/>
        <a:lstStyle/>
        <a:p>
          <a:endParaRPr lang="en-US"/>
        </a:p>
      </dgm:t>
    </dgm:pt>
    <dgm:pt modelId="{F3C226AF-0055-489C-985A-F47A9B48E60E}" type="pres">
      <dgm:prSet presAssocID="{F70C8D64-63A2-4C4C-9AD9-F8A9008426F7}" presName="spacing" presStyleCnt="0"/>
      <dgm:spPr/>
    </dgm:pt>
    <dgm:pt modelId="{1F703438-6D4C-4631-A7CB-0E43F7338E0B}" type="pres">
      <dgm:prSet presAssocID="{BEE490A2-65B1-4C3B-A4D2-643960EC6C89}" presName="linNode" presStyleCnt="0"/>
      <dgm:spPr/>
    </dgm:pt>
    <dgm:pt modelId="{F65EF8BD-45C4-4BAB-84FF-5D237FD75791}" type="pres">
      <dgm:prSet presAssocID="{BEE490A2-65B1-4C3B-A4D2-643960EC6C89}" presName="parentShp" presStyleLbl="node1" presStyleIdx="2" presStyleCnt="5">
        <dgm:presLayoutVars>
          <dgm:bulletEnabled val="1"/>
        </dgm:presLayoutVars>
      </dgm:prSet>
      <dgm:spPr/>
      <dgm:t>
        <a:bodyPr/>
        <a:lstStyle/>
        <a:p>
          <a:endParaRPr lang="en-US"/>
        </a:p>
      </dgm:t>
    </dgm:pt>
    <dgm:pt modelId="{054BCE26-3CA4-4A43-9178-07F5DD297BA4}" type="pres">
      <dgm:prSet presAssocID="{BEE490A2-65B1-4C3B-A4D2-643960EC6C89}" presName="childShp" presStyleLbl="bgAccFollowNode1" presStyleIdx="2" presStyleCnt="5">
        <dgm:presLayoutVars>
          <dgm:bulletEnabled val="1"/>
        </dgm:presLayoutVars>
      </dgm:prSet>
      <dgm:spPr/>
      <dgm:t>
        <a:bodyPr/>
        <a:lstStyle/>
        <a:p>
          <a:endParaRPr lang="en-US"/>
        </a:p>
      </dgm:t>
    </dgm:pt>
    <dgm:pt modelId="{C6399248-A02A-43F8-BC6A-D84B69DAA848}" type="pres">
      <dgm:prSet presAssocID="{95886834-1093-4AC6-B487-9617DFBD2231}" presName="spacing" presStyleCnt="0"/>
      <dgm:spPr/>
    </dgm:pt>
    <dgm:pt modelId="{5C66D23D-1211-4A73-993E-222D3648E185}" type="pres">
      <dgm:prSet presAssocID="{312CAE50-52C4-462B-B231-AEDB3256565F}" presName="linNode" presStyleCnt="0"/>
      <dgm:spPr/>
    </dgm:pt>
    <dgm:pt modelId="{DDB96B8B-6236-48CB-945B-45B8E5A88865}" type="pres">
      <dgm:prSet presAssocID="{312CAE50-52C4-462B-B231-AEDB3256565F}" presName="parentShp" presStyleLbl="node1" presStyleIdx="3" presStyleCnt="5">
        <dgm:presLayoutVars>
          <dgm:bulletEnabled val="1"/>
        </dgm:presLayoutVars>
      </dgm:prSet>
      <dgm:spPr/>
      <dgm:t>
        <a:bodyPr/>
        <a:lstStyle/>
        <a:p>
          <a:endParaRPr lang="en-US"/>
        </a:p>
      </dgm:t>
    </dgm:pt>
    <dgm:pt modelId="{955A936E-CB0D-4623-9542-A6F821AFFEB8}" type="pres">
      <dgm:prSet presAssocID="{312CAE50-52C4-462B-B231-AEDB3256565F}" presName="childShp" presStyleLbl="bgAccFollowNode1" presStyleIdx="3" presStyleCnt="5">
        <dgm:presLayoutVars>
          <dgm:bulletEnabled val="1"/>
        </dgm:presLayoutVars>
      </dgm:prSet>
      <dgm:spPr/>
      <dgm:t>
        <a:bodyPr/>
        <a:lstStyle/>
        <a:p>
          <a:endParaRPr lang="en-US"/>
        </a:p>
      </dgm:t>
    </dgm:pt>
    <dgm:pt modelId="{663746ED-86EA-4D74-A258-720108B4D398}" type="pres">
      <dgm:prSet presAssocID="{DB2724F4-CDF5-4889-826F-B3F34255D6F7}" presName="spacing" presStyleCnt="0"/>
      <dgm:spPr/>
    </dgm:pt>
    <dgm:pt modelId="{88A4F467-9950-4E24-B708-1F3771D273B5}" type="pres">
      <dgm:prSet presAssocID="{9049F0F3-6A11-4B68-95E6-770A3762E608}" presName="linNode" presStyleCnt="0"/>
      <dgm:spPr/>
    </dgm:pt>
    <dgm:pt modelId="{297D1B22-7514-4589-8170-B983B90688CD}" type="pres">
      <dgm:prSet presAssocID="{9049F0F3-6A11-4B68-95E6-770A3762E608}" presName="parentShp" presStyleLbl="node1" presStyleIdx="4" presStyleCnt="5">
        <dgm:presLayoutVars>
          <dgm:bulletEnabled val="1"/>
        </dgm:presLayoutVars>
      </dgm:prSet>
      <dgm:spPr/>
      <dgm:t>
        <a:bodyPr/>
        <a:lstStyle/>
        <a:p>
          <a:endParaRPr lang="en-US"/>
        </a:p>
      </dgm:t>
    </dgm:pt>
    <dgm:pt modelId="{A841CE09-9D01-4532-AC7C-A369169B3EBE}" type="pres">
      <dgm:prSet presAssocID="{9049F0F3-6A11-4B68-95E6-770A3762E608}" presName="childShp" presStyleLbl="bgAccFollowNode1" presStyleIdx="4" presStyleCnt="5">
        <dgm:presLayoutVars>
          <dgm:bulletEnabled val="1"/>
        </dgm:presLayoutVars>
      </dgm:prSet>
      <dgm:spPr/>
      <dgm:t>
        <a:bodyPr/>
        <a:lstStyle/>
        <a:p>
          <a:endParaRPr lang="en-US"/>
        </a:p>
      </dgm:t>
    </dgm:pt>
  </dgm:ptLst>
  <dgm:cxnLst>
    <dgm:cxn modelId="{55B0EC0F-D583-4F02-820C-E777E602EB90}" type="presOf" srcId="{9049F0F3-6A11-4B68-95E6-770A3762E608}" destId="{297D1B22-7514-4589-8170-B983B90688CD}" srcOrd="0" destOrd="0" presId="urn:microsoft.com/office/officeart/2005/8/layout/vList6"/>
    <dgm:cxn modelId="{9136DA5A-AE23-495D-9CA8-AF71A44DD5D0}" type="presOf" srcId="{56D41292-F940-4E64-9F01-3B25369B5A75}" destId="{A841CE09-9D01-4532-AC7C-A369169B3EBE}" srcOrd="0" destOrd="1" presId="urn:microsoft.com/office/officeart/2005/8/layout/vList6"/>
    <dgm:cxn modelId="{5C5D55B1-9409-437C-A182-012C010504AF}" type="presOf" srcId="{D21C3559-865C-4DDE-91A1-BC05535A8016}" destId="{054BCE26-3CA4-4A43-9178-07F5DD297BA4}" srcOrd="0" destOrd="1" presId="urn:microsoft.com/office/officeart/2005/8/layout/vList6"/>
    <dgm:cxn modelId="{AF7B5904-5821-4CA3-B641-2CC8A05BA5D4}" srcId="{BEE490A2-65B1-4C3B-A4D2-643960EC6C89}" destId="{4391339B-CC2E-4592-9645-FC01E91C91F6}" srcOrd="0" destOrd="0" parTransId="{1B697642-B1EC-49FA-9F23-38E124D98BC2}" sibTransId="{5DD96FEA-EDEA-411B-80FF-0077E0B2B6B0}"/>
    <dgm:cxn modelId="{C3C03955-1AE3-4E8C-ABE9-42D4FE0CF4A2}" type="presOf" srcId="{9E4B10A6-4799-4A10-BB75-C3620573EE3D}" destId="{955A936E-CB0D-4623-9542-A6F821AFFEB8}" srcOrd="0" destOrd="0" presId="urn:microsoft.com/office/officeart/2005/8/layout/vList6"/>
    <dgm:cxn modelId="{BECDDC02-3576-479E-A3EE-6BBC86EA9086}" type="presOf" srcId="{EA494B5B-00D1-4AEC-890C-54D94C5DF0DD}" destId="{5C0C3604-ACF9-439C-BE57-2CDAC51A3F92}" srcOrd="0" destOrd="0" presId="urn:microsoft.com/office/officeart/2005/8/layout/vList6"/>
    <dgm:cxn modelId="{D1903868-4F67-4B61-B996-043C605C7412}" srcId="{4717D0B0-9E81-46EB-B0BF-A8D1AC98A127}" destId="{312CAE50-52C4-462B-B231-AEDB3256565F}" srcOrd="3" destOrd="0" parTransId="{2C34E8A7-9B25-4AF9-9C15-E20CB6DE059C}" sibTransId="{DB2724F4-CDF5-4889-826F-B3F34255D6F7}"/>
    <dgm:cxn modelId="{0600B0C1-CFF5-4B17-A5F2-1755ADF30D1F}" srcId="{9049F0F3-6A11-4B68-95E6-770A3762E608}" destId="{6940463E-2BE8-4452-8E84-69B0E827E9E9}" srcOrd="0" destOrd="0" parTransId="{A746D79F-5A98-4E58-91F0-81E2459F6DF5}" sibTransId="{B368B2DF-8FE6-40F0-91FF-E206EEBC974F}"/>
    <dgm:cxn modelId="{5B54737B-A1A4-4EE4-BECF-BEAFD93D1CA0}" srcId="{D934E17C-C338-4DED-86CF-4C4708AB891C}" destId="{0E2A64A0-508B-4FF4-B7F0-3E3AE8D67033}" srcOrd="1" destOrd="0" parTransId="{EB39C62E-26B9-4D00-97DA-C1C768596279}" sibTransId="{82994350-8481-40E1-9095-548E6DBD3189}"/>
    <dgm:cxn modelId="{A57E28D1-D09A-44DA-A3FA-E8288581CF73}" type="presOf" srcId="{4391339B-CC2E-4592-9645-FC01E91C91F6}" destId="{054BCE26-3CA4-4A43-9178-07F5DD297BA4}" srcOrd="0" destOrd="0" presId="urn:microsoft.com/office/officeart/2005/8/layout/vList6"/>
    <dgm:cxn modelId="{03169078-3828-4305-A8B2-6FB228603098}" type="presOf" srcId="{8E1C9940-711A-4E06-8DB3-58160660E63D}" destId="{EFB0946D-F3D5-4671-BF55-6F0EDEF7B901}" srcOrd="0" destOrd="1" presId="urn:microsoft.com/office/officeart/2005/8/layout/vList6"/>
    <dgm:cxn modelId="{7D26F0E4-64D9-417A-A081-C0DCD869DC0E}" srcId="{4717D0B0-9E81-46EB-B0BF-A8D1AC98A127}" destId="{BEE490A2-65B1-4C3B-A4D2-643960EC6C89}" srcOrd="2" destOrd="0" parTransId="{1875F5D9-AAE0-4F31-BF2E-66E4505B4931}" sibTransId="{95886834-1093-4AC6-B487-9617DFBD2231}"/>
    <dgm:cxn modelId="{5C718B9C-B622-4CAC-99AB-C973C23802B5}" srcId="{312CAE50-52C4-462B-B231-AEDB3256565F}" destId="{9E4B10A6-4799-4A10-BB75-C3620573EE3D}" srcOrd="0" destOrd="0" parTransId="{D0505D8F-1739-4D72-BEC1-E5664F16554C}" sibTransId="{90C2B6B3-62A3-4687-9303-67DAEE14B4A2}"/>
    <dgm:cxn modelId="{2B3D719B-8989-40B9-9998-83EA7D2151B9}" type="presOf" srcId="{F412ACEC-38E6-4A73-9BA8-BD3CF5AC8D23}" destId="{955A936E-CB0D-4623-9542-A6F821AFFEB8}" srcOrd="0" destOrd="1" presId="urn:microsoft.com/office/officeart/2005/8/layout/vList6"/>
    <dgm:cxn modelId="{34462ED9-575D-43A0-8385-63B2A3D82C2A}" srcId="{4717D0B0-9E81-46EB-B0BF-A8D1AC98A127}" destId="{C7616EE0-20F5-4717-A60A-ED5199ED9BF3}" srcOrd="1" destOrd="0" parTransId="{09AD14EA-EA26-4910-8B59-54F2B9AB538D}" sibTransId="{F70C8D64-63A2-4C4C-9AD9-F8A9008426F7}"/>
    <dgm:cxn modelId="{11070174-3BC2-4C22-8888-4B8814C1AE08}" type="presOf" srcId="{C7616EE0-20F5-4717-A60A-ED5199ED9BF3}" destId="{48797F29-9BCC-4BCB-A6A4-D2959CDB7EF6}" srcOrd="0" destOrd="0" presId="urn:microsoft.com/office/officeart/2005/8/layout/vList6"/>
    <dgm:cxn modelId="{C7F58CC2-C911-478C-90D6-5FED7CD39680}" srcId="{9049F0F3-6A11-4B68-95E6-770A3762E608}" destId="{56D41292-F940-4E64-9F01-3B25369B5A75}" srcOrd="1" destOrd="0" parTransId="{BC1AD79A-90F0-4FD3-A5D6-83CBEFB2A9E2}" sibTransId="{230B5CEE-A1D2-41D1-86B0-D0AFB4294586}"/>
    <dgm:cxn modelId="{0935CF6C-2D3E-4ED7-BB9D-2A19FC06C430}" srcId="{D934E17C-C338-4DED-86CF-4C4708AB891C}" destId="{EA494B5B-00D1-4AEC-890C-54D94C5DF0DD}" srcOrd="0" destOrd="0" parTransId="{2B606D33-14AD-461A-8296-E0E3A6934446}" sibTransId="{63529ABB-089E-4EFB-AC83-86DCD276DFAE}"/>
    <dgm:cxn modelId="{D851A64C-6593-4D81-A64E-9D18F6EC2B17}" type="presOf" srcId="{BEE490A2-65B1-4C3B-A4D2-643960EC6C89}" destId="{F65EF8BD-45C4-4BAB-84FF-5D237FD75791}" srcOrd="0" destOrd="0" presId="urn:microsoft.com/office/officeart/2005/8/layout/vList6"/>
    <dgm:cxn modelId="{FA45612C-7C75-47BC-9FA9-88805B97157D}" srcId="{BEE490A2-65B1-4C3B-A4D2-643960EC6C89}" destId="{D21C3559-865C-4DDE-91A1-BC05535A8016}" srcOrd="1" destOrd="0" parTransId="{B95CB440-A0B9-478F-A5D4-5668D6302554}" sibTransId="{C734E995-A4AE-4397-9F37-FEDA0F5A36B1}"/>
    <dgm:cxn modelId="{439911DC-073D-4044-B76C-B3327FCE767D}" srcId="{C7616EE0-20F5-4717-A60A-ED5199ED9BF3}" destId="{74DE2AA8-0E5F-4AEE-8934-B094C43271C4}" srcOrd="0" destOrd="0" parTransId="{FD71A51A-3D94-44E0-855D-453DFBEB5B1C}" sibTransId="{D76CB547-F1B8-4F6E-9D34-F5F9C5347528}"/>
    <dgm:cxn modelId="{DF45C675-BE48-4769-9754-07D266656403}" srcId="{312CAE50-52C4-462B-B231-AEDB3256565F}" destId="{F412ACEC-38E6-4A73-9BA8-BD3CF5AC8D23}" srcOrd="1" destOrd="0" parTransId="{5E1CBF98-EFEE-488F-BB8D-A3EE9AD8ECEA}" sibTransId="{AE83594A-D550-4960-89EA-D97FBDD6EEBF}"/>
    <dgm:cxn modelId="{C61694EE-FB7C-4E3C-86A0-38E023EC5231}" type="presOf" srcId="{0E2A64A0-508B-4FF4-B7F0-3E3AE8D67033}" destId="{5C0C3604-ACF9-439C-BE57-2CDAC51A3F92}" srcOrd="0" destOrd="1" presId="urn:microsoft.com/office/officeart/2005/8/layout/vList6"/>
    <dgm:cxn modelId="{B8E651B9-75F7-41EE-8FF6-C3ECD93749BE}" srcId="{4717D0B0-9E81-46EB-B0BF-A8D1AC98A127}" destId="{D934E17C-C338-4DED-86CF-4C4708AB891C}" srcOrd="0" destOrd="0" parTransId="{B60758E4-C767-400F-ABB3-2BCB41824C10}" sibTransId="{76D9A187-D8DF-4545-BD64-BC660FCE43A7}"/>
    <dgm:cxn modelId="{84087F77-3E6F-47B9-961D-736BEF00B6CA}" type="presOf" srcId="{4717D0B0-9E81-46EB-B0BF-A8D1AC98A127}" destId="{28E60DA3-E7D6-457D-8478-5EB8AE45BB50}" srcOrd="0" destOrd="0" presId="urn:microsoft.com/office/officeart/2005/8/layout/vList6"/>
    <dgm:cxn modelId="{F0650140-17AF-46DB-B0EA-998CAE83E538}" type="presOf" srcId="{6940463E-2BE8-4452-8E84-69B0E827E9E9}" destId="{A841CE09-9D01-4532-AC7C-A369169B3EBE}" srcOrd="0" destOrd="0" presId="urn:microsoft.com/office/officeart/2005/8/layout/vList6"/>
    <dgm:cxn modelId="{66ED90E9-927A-4C03-BBA8-A8B1A6EB5D65}" type="presOf" srcId="{D934E17C-C338-4DED-86CF-4C4708AB891C}" destId="{1F937E76-F5B6-4C39-A633-C4BB58548E3C}" srcOrd="0" destOrd="0" presId="urn:microsoft.com/office/officeart/2005/8/layout/vList6"/>
    <dgm:cxn modelId="{3F04B49F-86BA-44E7-ACA0-B0AF0DA58105}" type="presOf" srcId="{312CAE50-52C4-462B-B231-AEDB3256565F}" destId="{DDB96B8B-6236-48CB-945B-45B8E5A88865}" srcOrd="0" destOrd="0" presId="urn:microsoft.com/office/officeart/2005/8/layout/vList6"/>
    <dgm:cxn modelId="{016FC859-0617-42B8-BDC0-0DB86E52CCDB}" srcId="{C7616EE0-20F5-4717-A60A-ED5199ED9BF3}" destId="{8E1C9940-711A-4E06-8DB3-58160660E63D}" srcOrd="1" destOrd="0" parTransId="{FC9F2D25-95C0-4CF6-A802-6E1DCEC63C75}" sibTransId="{90CE6C04-DC6A-489A-BE5B-91776779B845}"/>
    <dgm:cxn modelId="{A3C0EEFB-0BC8-413F-863C-9FC49E92399B}" srcId="{4717D0B0-9E81-46EB-B0BF-A8D1AC98A127}" destId="{9049F0F3-6A11-4B68-95E6-770A3762E608}" srcOrd="4" destOrd="0" parTransId="{AAD8CD78-12C1-4A73-BF4E-91B887C85490}" sibTransId="{422F0A97-B12C-46D5-9BEA-62FECCB5D89F}"/>
    <dgm:cxn modelId="{23B28F9F-0532-404F-8E84-3CF17052B019}" type="presOf" srcId="{74DE2AA8-0E5F-4AEE-8934-B094C43271C4}" destId="{EFB0946D-F3D5-4671-BF55-6F0EDEF7B901}" srcOrd="0" destOrd="0" presId="urn:microsoft.com/office/officeart/2005/8/layout/vList6"/>
    <dgm:cxn modelId="{94174602-BBC9-4C94-BF38-C5965955F0E2}" type="presParOf" srcId="{28E60DA3-E7D6-457D-8478-5EB8AE45BB50}" destId="{F55FF399-BE06-4825-B767-DAB9E47467F0}" srcOrd="0" destOrd="0" presId="urn:microsoft.com/office/officeart/2005/8/layout/vList6"/>
    <dgm:cxn modelId="{84D3C5F6-FF58-4D4B-982F-CE7F12A2EFFD}" type="presParOf" srcId="{F55FF399-BE06-4825-B767-DAB9E47467F0}" destId="{1F937E76-F5B6-4C39-A633-C4BB58548E3C}" srcOrd="0" destOrd="0" presId="urn:microsoft.com/office/officeart/2005/8/layout/vList6"/>
    <dgm:cxn modelId="{D80AA298-B691-4115-AC8D-05D2BEC77745}" type="presParOf" srcId="{F55FF399-BE06-4825-B767-DAB9E47467F0}" destId="{5C0C3604-ACF9-439C-BE57-2CDAC51A3F92}" srcOrd="1" destOrd="0" presId="urn:microsoft.com/office/officeart/2005/8/layout/vList6"/>
    <dgm:cxn modelId="{9751100F-822D-4643-9621-7CE8534E025C}" type="presParOf" srcId="{28E60DA3-E7D6-457D-8478-5EB8AE45BB50}" destId="{00B42A50-DAA1-417F-A298-828DC5D241B4}" srcOrd="1" destOrd="0" presId="urn:microsoft.com/office/officeart/2005/8/layout/vList6"/>
    <dgm:cxn modelId="{C37D5950-AEC9-4B03-BA67-2F9905CD4E4A}" type="presParOf" srcId="{28E60DA3-E7D6-457D-8478-5EB8AE45BB50}" destId="{FC96AE62-36D3-4F62-91A6-CA67D072B6B4}" srcOrd="2" destOrd="0" presId="urn:microsoft.com/office/officeart/2005/8/layout/vList6"/>
    <dgm:cxn modelId="{41D52DA0-F489-455A-AF33-8B86B6DD61E6}" type="presParOf" srcId="{FC96AE62-36D3-4F62-91A6-CA67D072B6B4}" destId="{48797F29-9BCC-4BCB-A6A4-D2959CDB7EF6}" srcOrd="0" destOrd="0" presId="urn:microsoft.com/office/officeart/2005/8/layout/vList6"/>
    <dgm:cxn modelId="{3980717A-1AAF-4728-87E3-8290D1016EC1}" type="presParOf" srcId="{FC96AE62-36D3-4F62-91A6-CA67D072B6B4}" destId="{EFB0946D-F3D5-4671-BF55-6F0EDEF7B901}" srcOrd="1" destOrd="0" presId="urn:microsoft.com/office/officeart/2005/8/layout/vList6"/>
    <dgm:cxn modelId="{120D1E68-3D4F-4CC2-AF23-84FA736B7B6A}" type="presParOf" srcId="{28E60DA3-E7D6-457D-8478-5EB8AE45BB50}" destId="{F3C226AF-0055-489C-985A-F47A9B48E60E}" srcOrd="3" destOrd="0" presId="urn:microsoft.com/office/officeart/2005/8/layout/vList6"/>
    <dgm:cxn modelId="{E36AD85D-F8DF-4183-A966-BDAE5CD21832}" type="presParOf" srcId="{28E60DA3-E7D6-457D-8478-5EB8AE45BB50}" destId="{1F703438-6D4C-4631-A7CB-0E43F7338E0B}" srcOrd="4" destOrd="0" presId="urn:microsoft.com/office/officeart/2005/8/layout/vList6"/>
    <dgm:cxn modelId="{A7808970-4EC2-4F6C-84C9-CC2CEC76CA84}" type="presParOf" srcId="{1F703438-6D4C-4631-A7CB-0E43F7338E0B}" destId="{F65EF8BD-45C4-4BAB-84FF-5D237FD75791}" srcOrd="0" destOrd="0" presId="urn:microsoft.com/office/officeart/2005/8/layout/vList6"/>
    <dgm:cxn modelId="{7EDD594D-C3F0-4643-A6F3-854294177BFF}" type="presParOf" srcId="{1F703438-6D4C-4631-A7CB-0E43F7338E0B}" destId="{054BCE26-3CA4-4A43-9178-07F5DD297BA4}" srcOrd="1" destOrd="0" presId="urn:microsoft.com/office/officeart/2005/8/layout/vList6"/>
    <dgm:cxn modelId="{A3AEA1A7-80E2-424E-8ABC-D598D810C973}" type="presParOf" srcId="{28E60DA3-E7D6-457D-8478-5EB8AE45BB50}" destId="{C6399248-A02A-43F8-BC6A-D84B69DAA848}" srcOrd="5" destOrd="0" presId="urn:microsoft.com/office/officeart/2005/8/layout/vList6"/>
    <dgm:cxn modelId="{044E4B22-7CDB-4F00-9BB0-2AC310CD4528}" type="presParOf" srcId="{28E60DA3-E7D6-457D-8478-5EB8AE45BB50}" destId="{5C66D23D-1211-4A73-993E-222D3648E185}" srcOrd="6" destOrd="0" presId="urn:microsoft.com/office/officeart/2005/8/layout/vList6"/>
    <dgm:cxn modelId="{A9B84C5D-6621-4FF8-B078-64C85FEDCC72}" type="presParOf" srcId="{5C66D23D-1211-4A73-993E-222D3648E185}" destId="{DDB96B8B-6236-48CB-945B-45B8E5A88865}" srcOrd="0" destOrd="0" presId="urn:microsoft.com/office/officeart/2005/8/layout/vList6"/>
    <dgm:cxn modelId="{1CAF6899-3606-4BBD-BC4A-93755B842A39}" type="presParOf" srcId="{5C66D23D-1211-4A73-993E-222D3648E185}" destId="{955A936E-CB0D-4623-9542-A6F821AFFEB8}" srcOrd="1" destOrd="0" presId="urn:microsoft.com/office/officeart/2005/8/layout/vList6"/>
    <dgm:cxn modelId="{554806C6-5A7A-4B68-B622-42E94323C3C3}" type="presParOf" srcId="{28E60DA3-E7D6-457D-8478-5EB8AE45BB50}" destId="{663746ED-86EA-4D74-A258-720108B4D398}" srcOrd="7" destOrd="0" presId="urn:microsoft.com/office/officeart/2005/8/layout/vList6"/>
    <dgm:cxn modelId="{65AEC40E-D868-40CC-86CD-8661CE5EC2A3}" type="presParOf" srcId="{28E60DA3-E7D6-457D-8478-5EB8AE45BB50}" destId="{88A4F467-9950-4E24-B708-1F3771D273B5}" srcOrd="8" destOrd="0" presId="urn:microsoft.com/office/officeart/2005/8/layout/vList6"/>
    <dgm:cxn modelId="{4C8B8319-2584-4A1A-B4FE-4D91082F162C}" type="presParOf" srcId="{88A4F467-9950-4E24-B708-1F3771D273B5}" destId="{297D1B22-7514-4589-8170-B983B90688CD}" srcOrd="0" destOrd="0" presId="urn:microsoft.com/office/officeart/2005/8/layout/vList6"/>
    <dgm:cxn modelId="{9C9E209E-939E-411A-AA53-C91F903928DF}" type="presParOf" srcId="{88A4F467-9950-4E24-B708-1F3771D273B5}" destId="{A841CE09-9D01-4532-AC7C-A369169B3EBE}" srcOrd="1" destOrd="0" presId="urn:microsoft.com/office/officeart/2005/8/layout/v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C0C3604-ACF9-439C-BE57-2CDAC51A3F92}">
      <dsp:nvSpPr>
        <dsp:cNvPr id="0" name=""/>
        <dsp:cNvSpPr/>
      </dsp:nvSpPr>
      <dsp:spPr>
        <a:xfrm>
          <a:off x="3154679" y="1487"/>
          <a:ext cx="4732020" cy="805252"/>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b="0" kern="1200" dirty="0" smtClean="0"/>
            <a:t>What do you want to achieve?</a:t>
          </a:r>
          <a:endParaRPr lang="en-US" sz="1500" kern="1200" dirty="0"/>
        </a:p>
        <a:p>
          <a:pPr marL="114300" lvl="1" indent="-114300" algn="l" defTabSz="666750">
            <a:lnSpc>
              <a:spcPct val="90000"/>
            </a:lnSpc>
            <a:spcBef>
              <a:spcPct val="0"/>
            </a:spcBef>
            <a:spcAft>
              <a:spcPct val="15000"/>
            </a:spcAft>
            <a:buChar char="••"/>
          </a:pPr>
          <a:r>
            <a:rPr lang="en-US" sz="1500" b="0" kern="1200" dirty="0" smtClean="0"/>
            <a:t>Where will you focus your </a:t>
          </a:r>
          <a:r>
            <a:rPr lang="en-US" sz="1500" b="0" kern="1200" smtClean="0"/>
            <a:t>efforts</a:t>
          </a:r>
          <a:r>
            <a:rPr lang="en-US" sz="1500" b="0" kern="1200" smtClean="0"/>
            <a:t>? </a:t>
          </a:r>
          <a:endParaRPr lang="en-US" sz="1500" b="0" kern="1200" dirty="0"/>
        </a:p>
      </dsp:txBody>
      <dsp:txXfrm>
        <a:off x="3154679" y="102144"/>
        <a:ext cx="4430051" cy="603939"/>
      </dsp:txXfrm>
    </dsp:sp>
    <dsp:sp modelId="{1F937E76-F5B6-4C39-A633-C4BB58548E3C}">
      <dsp:nvSpPr>
        <dsp:cNvPr id="0" name=""/>
        <dsp:cNvSpPr/>
      </dsp:nvSpPr>
      <dsp:spPr>
        <a:xfrm>
          <a:off x="0" y="1487"/>
          <a:ext cx="3154680" cy="80525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l" defTabSz="1778000">
            <a:lnSpc>
              <a:spcPct val="90000"/>
            </a:lnSpc>
            <a:spcBef>
              <a:spcPct val="0"/>
            </a:spcBef>
            <a:spcAft>
              <a:spcPct val="35000"/>
            </a:spcAft>
          </a:pPr>
          <a:r>
            <a:rPr lang="en-US" sz="4000" kern="1200" dirty="0" smtClean="0">
              <a:solidFill>
                <a:schemeClr val="accent4">
                  <a:lumMod val="60000"/>
                  <a:lumOff val="40000"/>
                </a:schemeClr>
              </a:solidFill>
            </a:rPr>
            <a:t>S</a:t>
          </a:r>
          <a:r>
            <a:rPr lang="en-US" sz="4000" kern="1200" dirty="0" smtClean="0"/>
            <a:t>pecific</a:t>
          </a:r>
          <a:endParaRPr lang="en-US" sz="4000" kern="1200" dirty="0"/>
        </a:p>
      </dsp:txBody>
      <dsp:txXfrm>
        <a:off x="39309" y="40796"/>
        <a:ext cx="3076062" cy="726634"/>
      </dsp:txXfrm>
    </dsp:sp>
    <dsp:sp modelId="{EFB0946D-F3D5-4671-BF55-6F0EDEF7B901}">
      <dsp:nvSpPr>
        <dsp:cNvPr id="0" name=""/>
        <dsp:cNvSpPr/>
      </dsp:nvSpPr>
      <dsp:spPr>
        <a:xfrm>
          <a:off x="3154679" y="887265"/>
          <a:ext cx="4732020" cy="805252"/>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b="0" kern="1200" dirty="0" smtClean="0"/>
            <a:t>How do you plan to measure progress toward the goal?</a:t>
          </a:r>
          <a:endParaRPr lang="en-US" sz="1500" kern="1200" dirty="0"/>
        </a:p>
        <a:p>
          <a:pPr marL="114300" lvl="1" indent="-114300" algn="l" defTabSz="666750">
            <a:lnSpc>
              <a:spcPct val="90000"/>
            </a:lnSpc>
            <a:spcBef>
              <a:spcPct val="0"/>
            </a:spcBef>
            <a:spcAft>
              <a:spcPct val="15000"/>
            </a:spcAft>
            <a:buChar char="••"/>
          </a:pPr>
          <a:r>
            <a:rPr lang="en-US" sz="1500" b="0" kern="1200" smtClean="0"/>
            <a:t>What is the end result and milestones along the way?</a:t>
          </a:r>
          <a:endParaRPr lang="en-US" sz="1500" b="0" kern="1200" dirty="0"/>
        </a:p>
      </dsp:txBody>
      <dsp:txXfrm>
        <a:off x="3154679" y="987922"/>
        <a:ext cx="4430051" cy="603939"/>
      </dsp:txXfrm>
    </dsp:sp>
    <dsp:sp modelId="{48797F29-9BCC-4BCB-A6A4-D2959CDB7EF6}">
      <dsp:nvSpPr>
        <dsp:cNvPr id="0" name=""/>
        <dsp:cNvSpPr/>
      </dsp:nvSpPr>
      <dsp:spPr>
        <a:xfrm>
          <a:off x="0" y="887265"/>
          <a:ext cx="3154680" cy="80525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l" defTabSz="1778000">
            <a:lnSpc>
              <a:spcPct val="90000"/>
            </a:lnSpc>
            <a:spcBef>
              <a:spcPct val="0"/>
            </a:spcBef>
            <a:spcAft>
              <a:spcPct val="35000"/>
            </a:spcAft>
          </a:pPr>
          <a:r>
            <a:rPr lang="en-US" sz="4000" kern="1200" dirty="0" smtClean="0">
              <a:solidFill>
                <a:schemeClr val="accent4">
                  <a:lumMod val="60000"/>
                  <a:lumOff val="40000"/>
                </a:schemeClr>
              </a:solidFill>
            </a:rPr>
            <a:t>M</a:t>
          </a:r>
          <a:r>
            <a:rPr lang="en-US" sz="4000" kern="1200" dirty="0" smtClean="0"/>
            <a:t>easurable</a:t>
          </a:r>
          <a:endParaRPr lang="en-US" sz="4000" kern="1200" dirty="0"/>
        </a:p>
      </dsp:txBody>
      <dsp:txXfrm>
        <a:off x="39309" y="926574"/>
        <a:ext cx="3076062" cy="726634"/>
      </dsp:txXfrm>
    </dsp:sp>
    <dsp:sp modelId="{054BCE26-3CA4-4A43-9178-07F5DD297BA4}">
      <dsp:nvSpPr>
        <dsp:cNvPr id="0" name=""/>
        <dsp:cNvSpPr/>
      </dsp:nvSpPr>
      <dsp:spPr>
        <a:xfrm>
          <a:off x="3154679" y="1773042"/>
          <a:ext cx="4732020" cy="805252"/>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b="0" kern="1200" smtClean="0"/>
            <a:t>Do you have the resources to achieve the goal? </a:t>
          </a:r>
          <a:endParaRPr lang="en-US" sz="1500" kern="1200" dirty="0"/>
        </a:p>
        <a:p>
          <a:pPr marL="114300" lvl="1" indent="-114300" algn="l" defTabSz="666750">
            <a:lnSpc>
              <a:spcPct val="90000"/>
            </a:lnSpc>
            <a:spcBef>
              <a:spcPct val="0"/>
            </a:spcBef>
            <a:spcAft>
              <a:spcPct val="15000"/>
            </a:spcAft>
            <a:buChar char="••"/>
          </a:pPr>
          <a:r>
            <a:rPr lang="en-US" sz="1500" b="0" kern="1200" dirty="0" smtClean="0"/>
            <a:t>What factors might prevent achieving these goals?</a:t>
          </a:r>
          <a:endParaRPr lang="en-US" sz="1500" b="0" kern="1200" dirty="0"/>
        </a:p>
      </dsp:txBody>
      <dsp:txXfrm>
        <a:off x="3154679" y="1873699"/>
        <a:ext cx="4430051" cy="603939"/>
      </dsp:txXfrm>
    </dsp:sp>
    <dsp:sp modelId="{F65EF8BD-45C4-4BAB-84FF-5D237FD75791}">
      <dsp:nvSpPr>
        <dsp:cNvPr id="0" name=""/>
        <dsp:cNvSpPr/>
      </dsp:nvSpPr>
      <dsp:spPr>
        <a:xfrm>
          <a:off x="0" y="1773042"/>
          <a:ext cx="3154680" cy="80525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l" defTabSz="1778000">
            <a:lnSpc>
              <a:spcPct val="90000"/>
            </a:lnSpc>
            <a:spcBef>
              <a:spcPct val="0"/>
            </a:spcBef>
            <a:spcAft>
              <a:spcPct val="35000"/>
            </a:spcAft>
          </a:pPr>
          <a:r>
            <a:rPr lang="en-US" sz="4000" kern="1200" dirty="0" smtClean="0">
              <a:solidFill>
                <a:schemeClr val="accent4">
                  <a:lumMod val="60000"/>
                  <a:lumOff val="40000"/>
                </a:schemeClr>
              </a:solidFill>
            </a:rPr>
            <a:t>A</a:t>
          </a:r>
          <a:r>
            <a:rPr lang="en-US" sz="4000" kern="1200" dirty="0" smtClean="0"/>
            <a:t>ttainable</a:t>
          </a:r>
          <a:endParaRPr lang="en-US" sz="4000" kern="1200" dirty="0"/>
        </a:p>
      </dsp:txBody>
      <dsp:txXfrm>
        <a:off x="39309" y="1812351"/>
        <a:ext cx="3076062" cy="726634"/>
      </dsp:txXfrm>
    </dsp:sp>
    <dsp:sp modelId="{955A936E-CB0D-4623-9542-A6F821AFFEB8}">
      <dsp:nvSpPr>
        <dsp:cNvPr id="0" name=""/>
        <dsp:cNvSpPr/>
      </dsp:nvSpPr>
      <dsp:spPr>
        <a:xfrm>
          <a:off x="3154679" y="2658820"/>
          <a:ext cx="4732020" cy="805252"/>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b="0" kern="1200" dirty="0" smtClean="0"/>
            <a:t>Is </a:t>
          </a:r>
          <a:r>
            <a:rPr lang="en-US" sz="1500" b="0" kern="1200" dirty="0" smtClean="0"/>
            <a:t>this </a:t>
          </a:r>
          <a:r>
            <a:rPr lang="en-US" sz="1500" b="0" kern="1200" dirty="0" smtClean="0"/>
            <a:t>important </a:t>
          </a:r>
          <a:r>
            <a:rPr lang="en-US" sz="1500" b="0" kern="1200" dirty="0" smtClean="0"/>
            <a:t>for </a:t>
          </a:r>
          <a:r>
            <a:rPr lang="en-US" sz="1500" b="0" kern="1200" dirty="0" smtClean="0"/>
            <a:t>your </a:t>
          </a:r>
          <a:r>
            <a:rPr lang="en-US" sz="1500" b="0" kern="1200" dirty="0" smtClean="0"/>
            <a:t>region?  </a:t>
          </a:r>
          <a:endParaRPr lang="en-US" sz="1500" kern="1200" dirty="0"/>
        </a:p>
        <a:p>
          <a:pPr marL="114300" lvl="1" indent="-114300" algn="l" defTabSz="666750">
            <a:lnSpc>
              <a:spcPct val="90000"/>
            </a:lnSpc>
            <a:spcBef>
              <a:spcPct val="0"/>
            </a:spcBef>
            <a:spcAft>
              <a:spcPct val="15000"/>
            </a:spcAft>
            <a:buChar char="••"/>
          </a:pPr>
          <a:r>
            <a:rPr lang="en-US" sz="1500" b="0" kern="1200" dirty="0" smtClean="0"/>
            <a:t>Does this matter or bring benefit to the region?     </a:t>
          </a:r>
          <a:endParaRPr lang="en-US" sz="1500" b="0" kern="1200" dirty="0"/>
        </a:p>
      </dsp:txBody>
      <dsp:txXfrm>
        <a:off x="3154679" y="2759477"/>
        <a:ext cx="4430051" cy="603939"/>
      </dsp:txXfrm>
    </dsp:sp>
    <dsp:sp modelId="{DDB96B8B-6236-48CB-945B-45B8E5A88865}">
      <dsp:nvSpPr>
        <dsp:cNvPr id="0" name=""/>
        <dsp:cNvSpPr/>
      </dsp:nvSpPr>
      <dsp:spPr>
        <a:xfrm>
          <a:off x="0" y="2658820"/>
          <a:ext cx="3154680" cy="80525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l" defTabSz="1778000">
            <a:lnSpc>
              <a:spcPct val="90000"/>
            </a:lnSpc>
            <a:spcBef>
              <a:spcPct val="0"/>
            </a:spcBef>
            <a:spcAft>
              <a:spcPct val="35000"/>
            </a:spcAft>
          </a:pPr>
          <a:r>
            <a:rPr lang="en-US" sz="4000" kern="1200" dirty="0" smtClean="0">
              <a:solidFill>
                <a:schemeClr val="accent4">
                  <a:lumMod val="60000"/>
                  <a:lumOff val="40000"/>
                </a:schemeClr>
              </a:solidFill>
            </a:rPr>
            <a:t>R</a:t>
          </a:r>
          <a:r>
            <a:rPr lang="en-US" sz="4000" kern="1200" dirty="0" smtClean="0"/>
            <a:t>elevant</a:t>
          </a:r>
          <a:endParaRPr lang="en-US" sz="4000" kern="1200" dirty="0"/>
        </a:p>
      </dsp:txBody>
      <dsp:txXfrm>
        <a:off x="39309" y="2698129"/>
        <a:ext cx="3076062" cy="726634"/>
      </dsp:txXfrm>
    </dsp:sp>
    <dsp:sp modelId="{A841CE09-9D01-4532-AC7C-A369169B3EBE}">
      <dsp:nvSpPr>
        <dsp:cNvPr id="0" name=""/>
        <dsp:cNvSpPr/>
      </dsp:nvSpPr>
      <dsp:spPr>
        <a:xfrm>
          <a:off x="3154679" y="3544598"/>
          <a:ext cx="4732020" cy="805252"/>
        </a:xfrm>
        <a:prstGeom prst="rightArrow">
          <a:avLst>
            <a:gd name="adj1" fmla="val 75000"/>
            <a:gd name="adj2" fmla="val 50000"/>
          </a:avLst>
        </a:prstGeom>
        <a:solidFill>
          <a:schemeClr val="accent1">
            <a:alpha val="90000"/>
            <a:tint val="40000"/>
            <a:hueOff val="0"/>
            <a:satOff val="0"/>
            <a:lumOff val="0"/>
            <a:alphaOff val="0"/>
          </a:schemeClr>
        </a:solidFill>
        <a:ln w="6350" cap="flat" cmpd="sng" algn="ctr">
          <a:solidFill>
            <a:schemeClr val="accent1">
              <a:alpha val="90000"/>
              <a:tint val="40000"/>
              <a:hueOff val="0"/>
              <a:satOff val="0"/>
              <a:lumOff val="0"/>
              <a:alphaOff val="0"/>
            </a:schemeClr>
          </a:solidFill>
          <a:prstDash val="solid"/>
          <a:miter lim="800000"/>
        </a:ln>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9525"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b="0" kern="1200" dirty="0" smtClean="0"/>
            <a:t>When d</a:t>
          </a:r>
          <a:r>
            <a:rPr lang="en-US" sz="1500" kern="1200" dirty="0" smtClean="0"/>
            <a:t>o you want to achieve your goal?</a:t>
          </a:r>
          <a:endParaRPr lang="en-US" sz="1500" kern="1200" dirty="0"/>
        </a:p>
        <a:p>
          <a:pPr marL="114300" lvl="1" indent="-114300" algn="l" defTabSz="666750">
            <a:lnSpc>
              <a:spcPct val="90000"/>
            </a:lnSpc>
            <a:spcBef>
              <a:spcPct val="0"/>
            </a:spcBef>
            <a:spcAft>
              <a:spcPct val="15000"/>
            </a:spcAft>
            <a:buChar char="••"/>
          </a:pPr>
          <a:r>
            <a:rPr lang="en-US" sz="1500" kern="1200" smtClean="0"/>
            <a:t>What is the target date for accomplishing the goal? </a:t>
          </a:r>
          <a:endParaRPr lang="en-US" sz="1500" kern="1200" dirty="0"/>
        </a:p>
      </dsp:txBody>
      <dsp:txXfrm>
        <a:off x="3154679" y="3645255"/>
        <a:ext cx="4430051" cy="603939"/>
      </dsp:txXfrm>
    </dsp:sp>
    <dsp:sp modelId="{297D1B22-7514-4589-8170-B983B90688CD}">
      <dsp:nvSpPr>
        <dsp:cNvPr id="0" name=""/>
        <dsp:cNvSpPr/>
      </dsp:nvSpPr>
      <dsp:spPr>
        <a:xfrm>
          <a:off x="0" y="3544598"/>
          <a:ext cx="3154680" cy="805252"/>
        </a:xfrm>
        <a:prstGeom prst="round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52400" tIns="76200" rIns="152400" bIns="76200" numCol="1" spcCol="1270" anchor="ctr" anchorCtr="0">
          <a:noAutofit/>
        </a:bodyPr>
        <a:lstStyle/>
        <a:p>
          <a:pPr lvl="0" algn="l" defTabSz="1778000">
            <a:lnSpc>
              <a:spcPct val="90000"/>
            </a:lnSpc>
            <a:spcBef>
              <a:spcPct val="0"/>
            </a:spcBef>
            <a:spcAft>
              <a:spcPct val="35000"/>
            </a:spcAft>
          </a:pPr>
          <a:r>
            <a:rPr lang="en-US" sz="4000" kern="1200" dirty="0" smtClean="0">
              <a:solidFill>
                <a:schemeClr val="accent4">
                  <a:lumMod val="60000"/>
                  <a:lumOff val="40000"/>
                </a:schemeClr>
              </a:solidFill>
            </a:rPr>
            <a:t>T</a:t>
          </a:r>
          <a:r>
            <a:rPr lang="en-US" sz="4000" kern="1200" dirty="0" smtClean="0"/>
            <a:t>ime Framed</a:t>
          </a:r>
          <a:endParaRPr lang="en-US" sz="4000" kern="1200" dirty="0"/>
        </a:p>
      </dsp:txBody>
      <dsp:txXfrm>
        <a:off x="39309" y="3583907"/>
        <a:ext cx="3076062" cy="726634"/>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F4C0212-1F53-4593-B204-893DCC2A0256}" type="slidenum">
              <a:rPr lang="en-US" smtClean="0"/>
              <a:t>‹#›</a:t>
            </a:fld>
            <a:endParaRPr lang="en-US"/>
          </a:p>
        </p:txBody>
      </p:sp>
    </p:spTree>
    <p:extLst>
      <p:ext uri="{BB962C8B-B14F-4D97-AF65-F5344CB8AC3E}">
        <p14:creationId xmlns:p14="http://schemas.microsoft.com/office/powerpoint/2010/main" val="26141955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947AB63-C588-44AB-969F-E40B31B516D0}" type="datetimeFigureOut">
              <a:rPr lang="en-US" smtClean="0"/>
              <a:t>7/2/2015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E4450F1-3881-4132-BB0E-981C452A786A}" type="slidenum">
              <a:rPr lang="en-US" smtClean="0"/>
              <a:t>‹#›</a:t>
            </a:fld>
            <a:endParaRPr lang="en-US"/>
          </a:p>
        </p:txBody>
      </p:sp>
    </p:spTree>
    <p:extLst>
      <p:ext uri="{BB962C8B-B14F-4D97-AF65-F5344CB8AC3E}">
        <p14:creationId xmlns:p14="http://schemas.microsoft.com/office/powerpoint/2010/main" val="266564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ctb.ku.edu/en/table-of-contents/finances/grants-and-financial-resources/writing-a-grant/main"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Have this slide up when participants arrive.</a:t>
            </a:r>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1</a:t>
            </a:fld>
            <a:endParaRPr lang="en-US"/>
          </a:p>
        </p:txBody>
      </p:sp>
    </p:spTree>
    <p:extLst>
      <p:ext uri="{BB962C8B-B14F-4D97-AF65-F5344CB8AC3E}">
        <p14:creationId xmlns:p14="http://schemas.microsoft.com/office/powerpoint/2010/main" val="3365349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A number of sources are available for finding reliable data.  In general, seek data that matches your project’s goals.  For instance, if you are working on a three county (SET Region) project, seek to use data for that same geographic footprint.</a:t>
            </a:r>
          </a:p>
          <a:p>
            <a:endParaRPr lang="en-US" b="1" baseline="0" dirty="0" smtClean="0"/>
          </a:p>
          <a:p>
            <a:r>
              <a:rPr lang="en-US" b="1" baseline="0" dirty="0" smtClean="0"/>
              <a:t>Time: </a:t>
            </a:r>
            <a:r>
              <a:rPr lang="en-US" baseline="0" dirty="0" smtClean="0"/>
              <a:t>- 5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p:txBody>
      </p:sp>
      <p:sp>
        <p:nvSpPr>
          <p:cNvPr id="4" name="Slide Number Placeholder 3"/>
          <p:cNvSpPr>
            <a:spLocks noGrp="1"/>
          </p:cNvSpPr>
          <p:nvPr>
            <p:ph type="sldNum" sz="quarter" idx="10"/>
          </p:nvPr>
        </p:nvSpPr>
        <p:spPr/>
        <p:txBody>
          <a:bodyPr/>
          <a:lstStyle/>
          <a:p>
            <a:fld id="{49972AFF-86D1-45D3-A23C-95F82B308785}" type="slidenum">
              <a:rPr lang="en-US" smtClean="0"/>
              <a:t>10</a:t>
            </a:fld>
            <a:endParaRPr lang="en-US"/>
          </a:p>
        </p:txBody>
      </p:sp>
    </p:spTree>
    <p:extLst>
      <p:ext uri="{BB962C8B-B14F-4D97-AF65-F5344CB8AC3E}">
        <p14:creationId xmlns:p14="http://schemas.microsoft.com/office/powerpoint/2010/main" val="31564946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Funders like to build on previous successes, as these show promise of future success.  Be able to describe what the team has already accomplished in concrete terms and how the funders’ resources can contribute to future successes.</a:t>
            </a:r>
          </a:p>
          <a:p>
            <a:endParaRPr lang="en-US" b="1" baseline="0" dirty="0" smtClean="0"/>
          </a:p>
          <a:p>
            <a:r>
              <a:rPr lang="en-US" b="1" baseline="0" dirty="0" smtClean="0"/>
              <a:t>Time: </a:t>
            </a:r>
            <a:r>
              <a:rPr lang="en-US" baseline="0" dirty="0" smtClean="0"/>
              <a:t>- 5</a:t>
            </a:r>
            <a:r>
              <a:rPr lang="en-US" dirty="0" smtClean="0"/>
              <a:t>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p:txBody>
      </p:sp>
      <p:sp>
        <p:nvSpPr>
          <p:cNvPr id="4" name="Slide Number Placeholder 3"/>
          <p:cNvSpPr>
            <a:spLocks noGrp="1"/>
          </p:cNvSpPr>
          <p:nvPr>
            <p:ph type="sldNum" sz="quarter" idx="10"/>
          </p:nvPr>
        </p:nvSpPr>
        <p:spPr/>
        <p:txBody>
          <a:bodyPr/>
          <a:lstStyle/>
          <a:p>
            <a:fld id="{6E4450F1-3881-4132-BB0E-981C452A786A}" type="slidenum">
              <a:rPr lang="en-US" smtClean="0"/>
              <a:t>11</a:t>
            </a:fld>
            <a:endParaRPr lang="en-US"/>
          </a:p>
        </p:txBody>
      </p:sp>
    </p:spTree>
    <p:extLst>
      <p:ext uri="{BB962C8B-B14F-4D97-AF65-F5344CB8AC3E}">
        <p14:creationId xmlns:p14="http://schemas.microsoft.com/office/powerpoint/2010/main" val="19799174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Describe your goals and objectives in SMART format.</a:t>
            </a:r>
          </a:p>
          <a:p>
            <a:endParaRPr lang="en-US" b="1" baseline="0" dirty="0" smtClean="0"/>
          </a:p>
          <a:p>
            <a:r>
              <a:rPr lang="en-US" b="1" baseline="0" dirty="0" smtClean="0"/>
              <a:t>Time: </a:t>
            </a:r>
            <a:r>
              <a:rPr lang="en-US" baseline="0" dirty="0" smtClean="0"/>
              <a:t>- 10 minutes</a:t>
            </a:r>
            <a:endParaRPr lang="en-US" b="1" baseline="0" dirty="0" smtClean="0"/>
          </a:p>
          <a:p>
            <a:r>
              <a:rPr lang="en-US" b="1" baseline="0" dirty="0" smtClean="0"/>
              <a:t>Supplies: </a:t>
            </a:r>
            <a:r>
              <a:rPr lang="en-US" b="0" baseline="0" dirty="0" smtClean="0"/>
              <a:t>None</a:t>
            </a:r>
            <a:endParaRPr lang="en-US" b="1" dirty="0" smtClean="0"/>
          </a:p>
          <a:p>
            <a:r>
              <a:rPr lang="en-US" b="1" dirty="0" smtClean="0"/>
              <a:t>Handout:</a:t>
            </a:r>
            <a:r>
              <a:rPr lang="en-US" b="1" baseline="0" dirty="0" smtClean="0"/>
              <a:t> </a:t>
            </a:r>
            <a:r>
              <a:rPr lang="en-US" b="0" baseline="0" dirty="0" smtClean="0"/>
              <a:t>Plan SMART</a:t>
            </a:r>
            <a:endParaRPr lang="en-US" b="1" dirty="0"/>
          </a:p>
        </p:txBody>
      </p:sp>
      <p:sp>
        <p:nvSpPr>
          <p:cNvPr id="4" name="Slide Number Placeholder 3"/>
          <p:cNvSpPr>
            <a:spLocks noGrp="1"/>
          </p:cNvSpPr>
          <p:nvPr>
            <p:ph type="sldNum" sz="quarter" idx="10"/>
          </p:nvPr>
        </p:nvSpPr>
        <p:spPr/>
        <p:txBody>
          <a:bodyPr/>
          <a:lstStyle/>
          <a:p>
            <a:fld id="{49972AFF-86D1-45D3-A23C-95F82B308785}" type="slidenum">
              <a:rPr lang="en-US" smtClean="0"/>
              <a:t>12</a:t>
            </a:fld>
            <a:endParaRPr lang="en-US"/>
          </a:p>
        </p:txBody>
      </p:sp>
    </p:spTree>
    <p:extLst>
      <p:ext uri="{BB962C8B-B14F-4D97-AF65-F5344CB8AC3E}">
        <p14:creationId xmlns:p14="http://schemas.microsoft.com/office/powerpoint/2010/main" val="1654508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Considering how you would measure impacts is a logical segue from using telling the story.  For instance, as you describe a situation where the percent unemployment is high and you propose a workforce development strategy, a logical impact from your workforce development project would be the number of jobs created and number of unemployed that are now in full-time jobs.  So, these two elements, using data to describe what IS and using data to measure what WILL Be, are closely tied.</a:t>
            </a:r>
          </a:p>
          <a:p>
            <a:endParaRPr lang="en-US" dirty="0"/>
          </a:p>
          <a:p>
            <a:r>
              <a:rPr lang="en-US" dirty="0"/>
              <a:t>What gets measured gets done.</a:t>
            </a:r>
          </a:p>
          <a:p>
            <a:pPr marL="174708" indent="-174708">
              <a:buFont typeface="Arial" pitchFamily="34" charset="0"/>
              <a:buChar char="•"/>
            </a:pPr>
            <a:r>
              <a:rPr lang="en-US" dirty="0"/>
              <a:t>If you measure results, you can tell success from failure.</a:t>
            </a:r>
          </a:p>
          <a:p>
            <a:pPr marL="174708" indent="-174708">
              <a:buFont typeface="Arial" pitchFamily="34" charset="0"/>
              <a:buChar char="•"/>
            </a:pPr>
            <a:r>
              <a:rPr lang="en-US" dirty="0"/>
              <a:t>If you see success, you can reward it.</a:t>
            </a:r>
          </a:p>
          <a:p>
            <a:pPr marL="174708" indent="-174708">
              <a:buFont typeface="Arial" pitchFamily="34" charset="0"/>
              <a:buChar char="•"/>
            </a:pPr>
            <a:r>
              <a:rPr lang="en-US" dirty="0"/>
              <a:t>If you see success, you can learn from it.</a:t>
            </a:r>
          </a:p>
          <a:p>
            <a:pPr marL="174708" indent="-174708">
              <a:buFont typeface="Arial" pitchFamily="34" charset="0"/>
              <a:buChar char="•"/>
            </a:pPr>
            <a:r>
              <a:rPr lang="en-US" dirty="0"/>
              <a:t>If you can recognize failure, you can correct it.</a:t>
            </a:r>
          </a:p>
          <a:p>
            <a:pPr marL="174708" indent="-174708">
              <a:buFont typeface="Arial" pitchFamily="34" charset="0"/>
              <a:buChar char="•"/>
            </a:pPr>
            <a:r>
              <a:rPr lang="en-US" dirty="0"/>
              <a:t>If you can demonstrate results, you can win public support.</a:t>
            </a:r>
          </a:p>
          <a:p>
            <a:pPr defTabSz="931774">
              <a:defRPr/>
            </a:pPr>
            <a:endParaRPr lang="en-US" dirty="0"/>
          </a:p>
          <a:p>
            <a:pPr defTabSz="931774">
              <a:defRPr/>
            </a:pPr>
            <a:r>
              <a:rPr lang="en-US" dirty="0"/>
              <a:t>Re-inventing Government Osborne and </a:t>
            </a:r>
            <a:r>
              <a:rPr lang="en-US" dirty="0" err="1"/>
              <a:t>Gaebler</a:t>
            </a:r>
            <a:r>
              <a:rPr lang="en-US" dirty="0"/>
              <a:t>, 1992</a:t>
            </a:r>
          </a:p>
          <a:p>
            <a:endParaRPr lang="en-US" dirty="0" smtClean="0"/>
          </a:p>
          <a:p>
            <a:r>
              <a:rPr lang="en-US" b="1" baseline="0" dirty="0" smtClean="0"/>
              <a:t>Time: </a:t>
            </a:r>
            <a:r>
              <a:rPr lang="en-US" baseline="0" dirty="0" smtClean="0"/>
              <a:t>- 10</a:t>
            </a:r>
            <a:r>
              <a:rPr lang="en-US" dirty="0" smtClean="0"/>
              <a:t> minutes </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49972AFF-86D1-45D3-A23C-95F82B308785}" type="slidenum">
              <a:rPr lang="en-US" smtClean="0"/>
              <a:t>13</a:t>
            </a:fld>
            <a:endParaRPr lang="en-US"/>
          </a:p>
        </p:txBody>
      </p:sp>
    </p:spTree>
    <p:extLst>
      <p:ext uri="{BB962C8B-B14F-4D97-AF65-F5344CB8AC3E}">
        <p14:creationId xmlns:p14="http://schemas.microsoft.com/office/powerpoint/2010/main" val="316272735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These are some buzz words</a:t>
            </a:r>
            <a:r>
              <a:rPr lang="en-US" baseline="0" dirty="0" smtClean="0"/>
              <a:t> in current RFPs.  These fit nicely within the SET framework.  Be prepared to describe the work of the SET team in identifying the projects and how the team will carry forward on the projects at the close of the requested funding.  If the SET team is needing additional partners to sustain the work, now is the time to be building those networks.</a:t>
            </a:r>
          </a:p>
          <a:p>
            <a:endParaRPr lang="en-US" dirty="0"/>
          </a:p>
          <a:p>
            <a:r>
              <a:rPr lang="en-US" b="1" baseline="0" dirty="0" smtClean="0"/>
              <a:t>Time: </a:t>
            </a:r>
            <a:r>
              <a:rPr lang="en-US" baseline="0" dirty="0" smtClean="0"/>
              <a:t>- 5</a:t>
            </a:r>
            <a:r>
              <a:rPr lang="en-US" dirty="0" smtClean="0"/>
              <a:t>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73CC2FDC-B93F-476C-B71B-86ECEEC9534F}" type="slidenum">
              <a:rPr lang="en-US" smtClean="0"/>
              <a:pPr/>
              <a:t>14</a:t>
            </a:fld>
            <a:endParaRPr lang="en-US" dirty="0"/>
          </a:p>
        </p:txBody>
      </p:sp>
    </p:spTree>
    <p:extLst>
      <p:ext uri="{BB962C8B-B14F-4D97-AF65-F5344CB8AC3E}">
        <p14:creationId xmlns:p14="http://schemas.microsoft.com/office/powerpoint/2010/main" val="25334349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area that is often taken for granted.  Yet is extremely important in any proposal.  A few</a:t>
            </a:r>
            <a:r>
              <a:rPr lang="en-US" baseline="0" dirty="0" smtClean="0"/>
              <a:t> tips follow.</a:t>
            </a:r>
          </a:p>
          <a:p>
            <a:endParaRPr lang="en-US" baseline="0" dirty="0" smtClean="0"/>
          </a:p>
          <a:p>
            <a:r>
              <a:rPr lang="en-US" b="1" baseline="0" dirty="0" smtClean="0"/>
              <a:t>Time</a:t>
            </a:r>
            <a:r>
              <a:rPr lang="en-US" baseline="0" dirty="0" smtClean="0"/>
              <a:t>: 1 minute</a:t>
            </a:r>
          </a:p>
          <a:p>
            <a:r>
              <a:rPr lang="en-US" b="1" baseline="0" dirty="0" smtClean="0"/>
              <a:t>Supplies</a:t>
            </a:r>
            <a:r>
              <a:rPr lang="en-US" baseline="0" dirty="0" smtClean="0"/>
              <a:t>:  None</a:t>
            </a:r>
          </a:p>
          <a:p>
            <a:r>
              <a:rPr lang="en-US" b="1" baseline="0" dirty="0" smtClean="0"/>
              <a:t>Handouts</a:t>
            </a:r>
            <a:r>
              <a:rPr lang="en-US" baseline="0" dirty="0" smtClean="0"/>
              <a:t>:  None</a:t>
            </a:r>
          </a:p>
        </p:txBody>
      </p:sp>
      <p:sp>
        <p:nvSpPr>
          <p:cNvPr id="4" name="Slide Number Placeholder 3"/>
          <p:cNvSpPr>
            <a:spLocks noGrp="1"/>
          </p:cNvSpPr>
          <p:nvPr>
            <p:ph type="sldNum" sz="quarter" idx="10"/>
          </p:nvPr>
        </p:nvSpPr>
        <p:spPr/>
        <p:txBody>
          <a:bodyPr/>
          <a:lstStyle/>
          <a:p>
            <a:fld id="{6E4450F1-3881-4132-BB0E-981C452A786A}" type="slidenum">
              <a:rPr lang="en-US" smtClean="0"/>
              <a:t>15</a:t>
            </a:fld>
            <a:endParaRPr lang="en-US"/>
          </a:p>
        </p:txBody>
      </p:sp>
    </p:spTree>
    <p:extLst>
      <p:ext uri="{BB962C8B-B14F-4D97-AF65-F5344CB8AC3E}">
        <p14:creationId xmlns:p14="http://schemas.microsoft.com/office/powerpoint/2010/main" val="14639057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As with any part of the proposal, carefully following the guidelines is a must!  Only request funds in categories that are allowed.  Be able to describe how you arrived at the costs and why each item is important to the project’s success.</a:t>
            </a:r>
          </a:p>
          <a:p>
            <a:endParaRPr lang="en-US" b="1" baseline="0" dirty="0" smtClean="0"/>
          </a:p>
          <a:p>
            <a:r>
              <a:rPr lang="en-US" b="1" baseline="0" dirty="0" smtClean="0"/>
              <a:t>Time: </a:t>
            </a:r>
            <a:r>
              <a:rPr lang="en-US" baseline="0" dirty="0" smtClean="0"/>
              <a:t>- 5 minutes</a:t>
            </a:r>
            <a:r>
              <a:rPr lang="en-US" dirty="0" smtClean="0"/>
              <a:t> </a:t>
            </a:r>
            <a:endParaRPr lang="en-US"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16</a:t>
            </a:fld>
            <a:endParaRPr lang="en-US"/>
          </a:p>
        </p:txBody>
      </p:sp>
    </p:spTree>
    <p:extLst>
      <p:ext uri="{BB962C8B-B14F-4D97-AF65-F5344CB8AC3E}">
        <p14:creationId xmlns:p14="http://schemas.microsoft.com/office/powerpoint/2010/main" val="23409081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This slide details a few important tips:</a:t>
            </a:r>
          </a:p>
          <a:p>
            <a:endParaRPr lang="en-US" b="0" baseline="0" dirty="0" smtClean="0"/>
          </a:p>
          <a:p>
            <a:r>
              <a:rPr lang="en-US" b="0" baseline="0" dirty="0" smtClean="0"/>
              <a:t>Don’t be tight – be sure to allow for ample resources to accomplish your goals.</a:t>
            </a:r>
          </a:p>
          <a:p>
            <a:r>
              <a:rPr lang="en-US" b="0" baseline="0" dirty="0" smtClean="0"/>
              <a:t>Research your costs – if you’re not sure how much something you need costs, do due diligence in finding a reasonable cost.</a:t>
            </a:r>
          </a:p>
          <a:p>
            <a:r>
              <a:rPr lang="en-US" b="0" baseline="0" dirty="0" smtClean="0"/>
              <a:t>Keep an eye on any limits described in the guidelines</a:t>
            </a:r>
          </a:p>
          <a:p>
            <a:r>
              <a:rPr lang="en-US" b="0" baseline="0" dirty="0" smtClean="0"/>
              <a:t>If you are documenting in-kind or matching funds, be sure that the funder can clearly tell what you are providing vs. what you are requesting.  Side by side columns are sometimes helpful in outlining these differences.</a:t>
            </a:r>
          </a:p>
          <a:p>
            <a:endParaRPr lang="en-US" b="1" baseline="0" dirty="0" smtClean="0"/>
          </a:p>
          <a:p>
            <a:r>
              <a:rPr lang="en-US" b="1" baseline="0" dirty="0" smtClean="0"/>
              <a:t>Time: </a:t>
            </a:r>
            <a:r>
              <a:rPr lang="en-US" baseline="0" dirty="0" smtClean="0"/>
              <a:t>5</a:t>
            </a:r>
            <a:r>
              <a:rPr lang="en-US" dirty="0" smtClean="0"/>
              <a:t> minutes</a:t>
            </a:r>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17</a:t>
            </a:fld>
            <a:endParaRPr lang="en-US"/>
          </a:p>
        </p:txBody>
      </p:sp>
    </p:spTree>
    <p:extLst>
      <p:ext uri="{BB962C8B-B14F-4D97-AF65-F5344CB8AC3E}">
        <p14:creationId xmlns:p14="http://schemas.microsoft.com/office/powerpoint/2010/main" val="15577674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A few additional notes on matching funds.  Again, examine the guidelines carefully for any descriptions of matching or in-kind requirements.</a:t>
            </a:r>
          </a:p>
          <a:p>
            <a:endParaRPr lang="en-US" b="1" baseline="0" dirty="0" smtClean="0"/>
          </a:p>
          <a:p>
            <a:r>
              <a:rPr lang="en-US" b="1" baseline="0" dirty="0" smtClean="0"/>
              <a:t>Time: </a:t>
            </a:r>
            <a:r>
              <a:rPr lang="en-US" dirty="0" smtClean="0"/>
              <a:t>5 minutes</a:t>
            </a:r>
            <a:endParaRPr lang="en-US" b="1" baseline="0" dirty="0" smtClean="0"/>
          </a:p>
          <a:p>
            <a:r>
              <a:rPr lang="en-US" b="1" baseline="0" dirty="0" smtClean="0"/>
              <a:t>Supplies: </a:t>
            </a:r>
            <a:r>
              <a:rPr lang="en-US" b="0" baseline="0" dirty="0" smtClean="0"/>
              <a:t>-</a:t>
            </a:r>
            <a:endParaRPr lang="en-US" b="1" dirty="0" smtClean="0"/>
          </a:p>
          <a:p>
            <a:r>
              <a:rPr lang="en-US" b="1" baseline="0" dirty="0" smtClean="0"/>
              <a:t>Handout: </a:t>
            </a:r>
            <a:r>
              <a:rPr lang="en-US" b="0" baseline="0" dirty="0" smtClean="0"/>
              <a:t>-</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18</a:t>
            </a:fld>
            <a:endParaRPr lang="en-US"/>
          </a:p>
        </p:txBody>
      </p:sp>
    </p:spTree>
    <p:extLst>
      <p:ext uri="{BB962C8B-B14F-4D97-AF65-F5344CB8AC3E}">
        <p14:creationId xmlns:p14="http://schemas.microsoft.com/office/powerpoint/2010/main" val="29101680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4708" indent="-174708">
              <a:buFont typeface="Arial" pitchFamily="34" charset="0"/>
              <a:buChar char="•"/>
            </a:pPr>
            <a:r>
              <a:rPr lang="en-US" dirty="0"/>
              <a:t>Well organized proposal sections</a:t>
            </a:r>
          </a:p>
          <a:p>
            <a:pPr marL="174708" indent="-174708">
              <a:buFont typeface="Arial" pitchFamily="34" charset="0"/>
              <a:buChar char="•"/>
            </a:pPr>
            <a:r>
              <a:rPr lang="en-US" dirty="0"/>
              <a:t>Well researched and documented statement of the problem</a:t>
            </a:r>
          </a:p>
          <a:p>
            <a:pPr marL="174708" indent="-174708">
              <a:buFont typeface="Arial" pitchFamily="34" charset="0"/>
              <a:buChar char="•"/>
            </a:pPr>
            <a:r>
              <a:rPr lang="en-US" dirty="0"/>
              <a:t>Creative or innovative strategies for addressing the need / problem</a:t>
            </a:r>
          </a:p>
          <a:p>
            <a:pPr marL="174708" indent="-174708">
              <a:buFont typeface="Arial" pitchFamily="34" charset="0"/>
              <a:buChar char="•"/>
            </a:pPr>
            <a:r>
              <a:rPr lang="en-US" dirty="0"/>
              <a:t>Feasible goals and objectives</a:t>
            </a:r>
          </a:p>
          <a:p>
            <a:pPr marL="174708" indent="-174708">
              <a:buFont typeface="Arial" pitchFamily="34" charset="0"/>
              <a:buChar char="•"/>
            </a:pPr>
            <a:r>
              <a:rPr lang="en-US" dirty="0"/>
              <a:t>Measurable objectives</a:t>
            </a:r>
          </a:p>
          <a:p>
            <a:pPr marL="174708" indent="-174708">
              <a:buFont typeface="Arial" pitchFamily="34" charset="0"/>
              <a:buChar char="•"/>
            </a:pPr>
            <a:r>
              <a:rPr lang="en-US" dirty="0"/>
              <a:t>A sound evaluation plan</a:t>
            </a:r>
          </a:p>
          <a:p>
            <a:pPr defTabSz="931774">
              <a:defRPr/>
            </a:pPr>
            <a:endParaRPr lang="en-US" dirty="0"/>
          </a:p>
          <a:p>
            <a:pPr defTabSz="931774">
              <a:defRPr/>
            </a:pPr>
            <a:r>
              <a:rPr lang="en-US" dirty="0">
                <a:hlinkClick r:id="rId3"/>
              </a:rPr>
              <a:t>http://ctb.ku.edu/en/table-of-contents/finances/grants-and-financial-resources/writing-a-grant/main</a:t>
            </a:r>
            <a:r>
              <a:rPr lang="en-US" dirty="0"/>
              <a:t> </a:t>
            </a:r>
          </a:p>
          <a:p>
            <a:pPr defTabSz="931774">
              <a:defRPr/>
            </a:pPr>
            <a:endParaRPr lang="en-US" dirty="0" smtClean="0"/>
          </a:p>
          <a:p>
            <a:r>
              <a:rPr lang="en-US" b="1" baseline="0" dirty="0" smtClean="0"/>
              <a:t>Time: </a:t>
            </a:r>
            <a:r>
              <a:rPr lang="en-US" baseline="0" dirty="0" smtClean="0"/>
              <a:t>- 10</a:t>
            </a:r>
            <a:r>
              <a:rPr lang="en-US" dirty="0" smtClean="0"/>
              <a:t> minutes</a:t>
            </a:r>
            <a:endParaRPr lang="en-US" b="1" baseline="0" dirty="0" smtClean="0"/>
          </a:p>
          <a:p>
            <a:r>
              <a:rPr lang="en-US" b="1" baseline="0" dirty="0" smtClean="0"/>
              <a:t>Supplies: </a:t>
            </a:r>
            <a:r>
              <a:rPr lang="en-US" b="0" baseline="0" dirty="0" smtClean="0"/>
              <a:t>-</a:t>
            </a:r>
            <a:endParaRPr lang="en-US" b="1" dirty="0" smtClean="0"/>
          </a:p>
          <a:p>
            <a:r>
              <a:rPr lang="en-US" b="1" baseline="0" dirty="0" smtClean="0"/>
              <a:t>Handout: </a:t>
            </a:r>
            <a:r>
              <a:rPr lang="en-US" b="0" baseline="0" dirty="0" smtClean="0"/>
              <a:t>-</a:t>
            </a:r>
            <a:endParaRPr lang="en-US" b="1" baseline="0" dirty="0" smtClean="0"/>
          </a:p>
          <a:p>
            <a:pPr defTabSz="931774">
              <a:defRPr/>
            </a:pPr>
            <a:endParaRPr lang="en-US" dirty="0"/>
          </a:p>
          <a:p>
            <a:pPr defTabSz="931774">
              <a:defRPr/>
            </a:pPr>
            <a:endParaRPr lang="en-US" dirty="0"/>
          </a:p>
          <a:p>
            <a:endParaRPr lang="en-US" dirty="0"/>
          </a:p>
        </p:txBody>
      </p:sp>
      <p:sp>
        <p:nvSpPr>
          <p:cNvPr id="4" name="Slide Number Placeholder 3"/>
          <p:cNvSpPr>
            <a:spLocks noGrp="1"/>
          </p:cNvSpPr>
          <p:nvPr>
            <p:ph type="sldNum" sz="quarter" idx="10"/>
          </p:nvPr>
        </p:nvSpPr>
        <p:spPr/>
        <p:txBody>
          <a:bodyPr/>
          <a:lstStyle/>
          <a:p>
            <a:fld id="{49972AFF-86D1-45D3-A23C-95F82B308785}" type="slidenum">
              <a:rPr lang="en-US" smtClean="0"/>
              <a:t>19</a:t>
            </a:fld>
            <a:endParaRPr lang="en-US"/>
          </a:p>
        </p:txBody>
      </p:sp>
    </p:spTree>
    <p:extLst>
      <p:ext uri="{BB962C8B-B14F-4D97-AF65-F5344CB8AC3E}">
        <p14:creationId xmlns:p14="http://schemas.microsoft.com/office/powerpoint/2010/main" val="1636901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Briefly overview the topics to be discussed in this section.</a:t>
            </a:r>
          </a:p>
          <a:p>
            <a:endParaRPr lang="en-US" b="1" baseline="0" dirty="0" smtClean="0"/>
          </a:p>
          <a:p>
            <a:r>
              <a:rPr lang="en-US" b="1" baseline="0" dirty="0" smtClean="0"/>
              <a:t>Time: </a:t>
            </a:r>
            <a:r>
              <a:rPr lang="en-US" baseline="0" dirty="0" smtClean="0"/>
              <a:t>- 1 minute</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2</a:t>
            </a:fld>
            <a:endParaRPr lang="en-US"/>
          </a:p>
        </p:txBody>
      </p:sp>
    </p:spTree>
    <p:extLst>
      <p:ext uri="{BB962C8B-B14F-4D97-AF65-F5344CB8AC3E}">
        <p14:creationId xmlns:p14="http://schemas.microsoft.com/office/powerpoint/2010/main" val="86405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section is about matching funding to the project or objective</a:t>
            </a:r>
            <a:r>
              <a:rPr lang="en-US" baseline="0" dirty="0" smtClean="0"/>
              <a:t> you hope to reach.</a:t>
            </a:r>
          </a:p>
          <a:p>
            <a:endParaRPr lang="en-US" baseline="0" dirty="0" smtClean="0"/>
          </a:p>
          <a:p>
            <a:r>
              <a:rPr lang="en-US" baseline="0" dirty="0" smtClean="0"/>
              <a:t>Time: 1 minute</a:t>
            </a:r>
          </a:p>
          <a:p>
            <a:r>
              <a:rPr lang="en-US" baseline="0" dirty="0" smtClean="0"/>
              <a:t>Supplies:  None</a:t>
            </a:r>
          </a:p>
          <a:p>
            <a:r>
              <a:rPr lang="en-US" baseline="0" dirty="0" smtClean="0"/>
              <a:t>Handouts:  None</a:t>
            </a:r>
          </a:p>
          <a:p>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3</a:t>
            </a:fld>
            <a:endParaRPr lang="en-US"/>
          </a:p>
        </p:txBody>
      </p:sp>
    </p:spTree>
    <p:extLst>
      <p:ext uri="{BB962C8B-B14F-4D97-AF65-F5344CB8AC3E}">
        <p14:creationId xmlns:p14="http://schemas.microsoft.com/office/powerpoint/2010/main" val="3232776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Talk briefly about the concept of mission drift as it relates to finding funding.  Many organizations get caught up in the dilemma of selecting a funding source that is a good fit.  Selecting a funding source that will take the project off course is counter-productive in the long run.</a:t>
            </a:r>
          </a:p>
          <a:p>
            <a:endParaRPr lang="en-US" b="0" baseline="0" dirty="0" smtClean="0"/>
          </a:p>
          <a:p>
            <a:r>
              <a:rPr lang="en-US" b="0" baseline="0" dirty="0" smtClean="0"/>
              <a:t>The next few slides will go into further detail on how to avoid this problem.</a:t>
            </a:r>
          </a:p>
          <a:p>
            <a:endParaRPr lang="en-US" b="1" baseline="0" dirty="0" smtClean="0"/>
          </a:p>
          <a:p>
            <a:r>
              <a:rPr lang="en-US" b="1" baseline="0" dirty="0" smtClean="0"/>
              <a:t>Time: </a:t>
            </a:r>
            <a:r>
              <a:rPr lang="en-US" baseline="0" dirty="0" smtClean="0"/>
              <a:t>- 5</a:t>
            </a:r>
            <a:r>
              <a:rPr lang="en-US" dirty="0" smtClean="0"/>
              <a:t>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49972AFF-86D1-45D3-A23C-95F82B308785}" type="slidenum">
              <a:rPr lang="en-US" smtClean="0"/>
              <a:t>4</a:t>
            </a:fld>
            <a:endParaRPr lang="en-US"/>
          </a:p>
        </p:txBody>
      </p:sp>
    </p:spTree>
    <p:extLst>
      <p:ext uri="{BB962C8B-B14F-4D97-AF65-F5344CB8AC3E}">
        <p14:creationId xmlns:p14="http://schemas.microsoft.com/office/powerpoint/2010/main" val="3572302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In thinking about the potential sources of funding, two big categories may be considered:  federal or state funding and private foundations.  Briefly discuss the typical differences between the two kinds of funding as noted in the slides above.</a:t>
            </a:r>
          </a:p>
          <a:p>
            <a:endParaRPr lang="en-US" b="0" baseline="0" dirty="0" smtClean="0"/>
          </a:p>
          <a:p>
            <a:r>
              <a:rPr lang="en-US" b="0" baseline="0" dirty="0" smtClean="0"/>
              <a:t>Discussion point:  How might these characteristics influence the decision about finding the right source for funding of a project?</a:t>
            </a:r>
          </a:p>
          <a:p>
            <a:endParaRPr lang="en-US" b="1" baseline="0" dirty="0" smtClean="0"/>
          </a:p>
          <a:p>
            <a:r>
              <a:rPr lang="en-US" b="1" baseline="0" dirty="0" smtClean="0"/>
              <a:t>Time: </a:t>
            </a:r>
            <a:r>
              <a:rPr lang="en-US" baseline="0" dirty="0" smtClean="0"/>
              <a:t>- 15</a:t>
            </a:r>
            <a:r>
              <a:rPr lang="en-US" dirty="0" smtClean="0"/>
              <a:t> minutes </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dirty="0" smtClean="0"/>
              <a:t>Sources, Handout</a:t>
            </a:r>
            <a:r>
              <a:rPr lang="en-US" baseline="0" dirty="0" smtClean="0"/>
              <a:t> 1</a:t>
            </a:r>
            <a:r>
              <a:rPr lang="en-US" dirty="0" smtClean="0"/>
              <a:t> </a:t>
            </a:r>
            <a:endParaRPr lang="en-US" b="1" baseline="0" dirty="0" smtClean="0"/>
          </a:p>
        </p:txBody>
      </p:sp>
      <p:sp>
        <p:nvSpPr>
          <p:cNvPr id="4" name="Slide Number Placeholder 3"/>
          <p:cNvSpPr>
            <a:spLocks noGrp="1"/>
          </p:cNvSpPr>
          <p:nvPr>
            <p:ph type="sldNum" sz="quarter" idx="10"/>
          </p:nvPr>
        </p:nvSpPr>
        <p:spPr/>
        <p:txBody>
          <a:bodyPr/>
          <a:lstStyle/>
          <a:p>
            <a:fld id="{49972AFF-86D1-45D3-A23C-95F82B308785}" type="slidenum">
              <a:rPr lang="en-US" smtClean="0"/>
              <a:t>5</a:t>
            </a:fld>
            <a:endParaRPr lang="en-US"/>
          </a:p>
        </p:txBody>
      </p:sp>
    </p:spTree>
    <p:extLst>
      <p:ext uri="{BB962C8B-B14F-4D97-AF65-F5344CB8AC3E}">
        <p14:creationId xmlns:p14="http://schemas.microsoft.com/office/powerpoint/2010/main" val="30447120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mj-lt"/>
              </a:rPr>
              <a:t>Once a potential source of funding is identified, the team should consider these points.  These details are usually provided in the first few pages of the instructions so allow for a quick check before digging more deeply into the details.</a:t>
            </a:r>
          </a:p>
          <a:p>
            <a:pPr marL="174708" indent="-174708">
              <a:buFont typeface="Arial" pitchFamily="34" charset="0"/>
              <a:buChar char="•"/>
            </a:pPr>
            <a:r>
              <a:rPr lang="en-US" dirty="0">
                <a:latin typeface="+mj-lt"/>
              </a:rPr>
              <a:t>Agency’s funding goals/priorities – does the funder’s goals and priorities fit with our project?</a:t>
            </a:r>
          </a:p>
          <a:p>
            <a:pPr marL="174708" indent="-174708">
              <a:buFont typeface="Arial" pitchFamily="34" charset="0"/>
              <a:buChar char="•"/>
            </a:pPr>
            <a:r>
              <a:rPr lang="en-US" dirty="0">
                <a:latin typeface="+mj-lt"/>
              </a:rPr>
              <a:t>Are we eligible?</a:t>
            </a:r>
          </a:p>
          <a:p>
            <a:pPr marL="640594" lvl="1" indent="-174708">
              <a:buFont typeface="Arial" pitchFamily="34" charset="0"/>
              <a:buChar char="•"/>
            </a:pPr>
            <a:r>
              <a:rPr lang="en-US" dirty="0">
                <a:latin typeface="+mj-lt"/>
              </a:rPr>
              <a:t>Geographic area served</a:t>
            </a:r>
          </a:p>
          <a:p>
            <a:pPr marL="640594" lvl="1" indent="-174708">
              <a:buFont typeface="Arial" pitchFamily="34" charset="0"/>
              <a:buChar char="•"/>
            </a:pPr>
            <a:r>
              <a:rPr lang="en-US" dirty="0">
                <a:latin typeface="+mj-lt"/>
              </a:rPr>
              <a:t>Type of fiscal agent needed </a:t>
            </a:r>
            <a:r>
              <a:rPr lang="en-US" i="1" dirty="0">
                <a:latin typeface="+mj-lt"/>
              </a:rPr>
              <a:t>(nonprofit, university, gov’t agency)</a:t>
            </a:r>
            <a:endParaRPr lang="en-US" dirty="0">
              <a:latin typeface="+mj-lt"/>
            </a:endParaRPr>
          </a:p>
          <a:p>
            <a:pPr marL="640594" lvl="1" indent="-174708">
              <a:buFont typeface="Arial" pitchFamily="34" charset="0"/>
              <a:buChar char="•"/>
            </a:pPr>
            <a:r>
              <a:rPr lang="en-US" dirty="0">
                <a:latin typeface="+mj-lt"/>
              </a:rPr>
              <a:t>What target groups must be served?</a:t>
            </a:r>
          </a:p>
          <a:p>
            <a:pPr marL="174708" indent="-174708">
              <a:buFont typeface="Arial" pitchFamily="34" charset="0"/>
              <a:buChar char="•"/>
            </a:pPr>
            <a:r>
              <a:rPr lang="en-US" dirty="0">
                <a:latin typeface="+mj-lt"/>
              </a:rPr>
              <a:t>Deadlines – is this feasible for our project</a:t>
            </a:r>
          </a:p>
          <a:p>
            <a:pPr marL="174708" indent="-174708">
              <a:buFont typeface="Arial" pitchFamily="34" charset="0"/>
              <a:buChar char="•"/>
            </a:pPr>
            <a:r>
              <a:rPr lang="en-US" dirty="0">
                <a:latin typeface="+mj-lt"/>
              </a:rPr>
              <a:t>Amount of funding available – does it fit with my potential budget? (NOTE:  all resources for a single project, especially a large one, do not have to come from a single source.  However, a single source should be able to fund a specific element or niche to the entire project so that you can report successes related to their contributions.)</a:t>
            </a:r>
          </a:p>
          <a:p>
            <a:pPr marL="174708" indent="-174708">
              <a:buFont typeface="Arial" pitchFamily="34" charset="0"/>
              <a:buChar char="•"/>
            </a:pPr>
            <a:r>
              <a:rPr lang="en-US" dirty="0">
                <a:latin typeface="+mj-lt"/>
              </a:rPr>
              <a:t>Limitations on funding – are there limitations in how funds can be used that will hinder progress?  For example, if you are needing to build or upgrade a building, does the funder allow for those costs?</a:t>
            </a:r>
          </a:p>
          <a:p>
            <a:pPr marL="174708" indent="-174708">
              <a:buFont typeface="Arial" pitchFamily="34" charset="0"/>
              <a:buChar char="•"/>
            </a:pPr>
            <a:r>
              <a:rPr lang="en-US" dirty="0">
                <a:latin typeface="+mj-lt"/>
              </a:rPr>
              <a:t>Cost sharing or matching – does the funder require your team to provide evidence of sharing costs or matching funds?  If so, is the team prepared to meet those requirements?</a:t>
            </a:r>
          </a:p>
          <a:p>
            <a:pPr marL="174708" indent="-174708">
              <a:buFont typeface="Arial" pitchFamily="34" charset="0"/>
              <a:buChar char="•"/>
            </a:pPr>
            <a:r>
              <a:rPr lang="en-US" dirty="0">
                <a:latin typeface="+mj-lt"/>
              </a:rPr>
              <a:t>Application procedure – is it feasible for our team?</a:t>
            </a:r>
          </a:p>
          <a:p>
            <a:endParaRPr lang="en-US" dirty="0" smtClean="0"/>
          </a:p>
          <a:p>
            <a:r>
              <a:rPr lang="en-US" b="1" baseline="0" dirty="0" smtClean="0"/>
              <a:t>Time: </a:t>
            </a:r>
            <a:r>
              <a:rPr lang="en-US" baseline="0" dirty="0" smtClean="0"/>
              <a:t>- 10</a:t>
            </a:r>
            <a:r>
              <a:rPr lang="en-US" dirty="0" smtClean="0"/>
              <a:t>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p>
          <a:p>
            <a:endParaRPr lang="en-US" dirty="0"/>
          </a:p>
        </p:txBody>
      </p:sp>
      <p:sp>
        <p:nvSpPr>
          <p:cNvPr id="4" name="Slide Number Placeholder 3"/>
          <p:cNvSpPr>
            <a:spLocks noGrp="1"/>
          </p:cNvSpPr>
          <p:nvPr>
            <p:ph type="sldNum" sz="quarter" idx="10"/>
          </p:nvPr>
        </p:nvSpPr>
        <p:spPr/>
        <p:txBody>
          <a:bodyPr/>
          <a:lstStyle/>
          <a:p>
            <a:fld id="{49972AFF-86D1-45D3-A23C-95F82B308785}" type="slidenum">
              <a:rPr lang="en-US" smtClean="0"/>
              <a:t>6</a:t>
            </a:fld>
            <a:endParaRPr lang="en-US"/>
          </a:p>
        </p:txBody>
      </p:sp>
    </p:spTree>
    <p:extLst>
      <p:ext uri="{BB962C8B-B14F-4D97-AF65-F5344CB8AC3E}">
        <p14:creationId xmlns:p14="http://schemas.microsoft.com/office/powerpoint/2010/main" val="409513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20000"/>
          </a:bodyPr>
          <a:lstStyle/>
          <a:p>
            <a:r>
              <a:rPr lang="en-US" dirty="0"/>
              <a:t>Once the initial assessment of “fit” is complete, reading the entire application instructions is a must.  Print it out and read carefully.  Using a highlighter to denote important points or requirements is a good practice.</a:t>
            </a:r>
          </a:p>
          <a:p>
            <a:pPr marL="349415" indent="-349415">
              <a:buFont typeface="Arial" pitchFamily="34" charset="0"/>
              <a:buChar char="•"/>
            </a:pPr>
            <a:r>
              <a:rPr lang="en-US" dirty="0"/>
              <a:t>Read VERY CAREFULLY and highlight critical information.</a:t>
            </a:r>
          </a:p>
          <a:p>
            <a:pPr marL="349415" indent="-349415">
              <a:buFont typeface="Arial" pitchFamily="34" charset="0"/>
              <a:buChar char="•"/>
            </a:pPr>
            <a:r>
              <a:rPr lang="en-US" dirty="0"/>
              <a:t>Use it to answer these questions:</a:t>
            </a:r>
          </a:p>
          <a:p>
            <a:pPr marL="698830" indent="-349415">
              <a:buFont typeface="Arial" pitchFamily="34" charset="0"/>
              <a:buChar char="•"/>
            </a:pPr>
            <a:r>
              <a:rPr lang="en-US" dirty="0"/>
              <a:t>What is the allowed project timeline? </a:t>
            </a:r>
            <a:r>
              <a:rPr lang="en-US" i="1" dirty="0"/>
              <a:t>(often 1-3 yrs.)</a:t>
            </a:r>
          </a:p>
          <a:p>
            <a:pPr marL="698830" indent="-349415">
              <a:buFont typeface="Arial" pitchFamily="34" charset="0"/>
              <a:buChar char="•"/>
            </a:pPr>
            <a:r>
              <a:rPr lang="en-US" dirty="0"/>
              <a:t>When can we expect funding? </a:t>
            </a:r>
          </a:p>
          <a:p>
            <a:pPr marL="1514132" lvl="2" indent="-349415">
              <a:buFont typeface="Arial" pitchFamily="34" charset="0"/>
              <a:buChar char="•"/>
            </a:pPr>
            <a:r>
              <a:rPr lang="en-US" dirty="0"/>
              <a:t>Fiscal year cycles vary.</a:t>
            </a:r>
          </a:p>
          <a:p>
            <a:pPr marL="698830" indent="-349415">
              <a:buFont typeface="Arial" pitchFamily="34" charset="0"/>
              <a:buChar char="•"/>
            </a:pPr>
            <a:r>
              <a:rPr lang="en-US" dirty="0"/>
              <a:t>What are their evaluation criteria?</a:t>
            </a:r>
          </a:p>
          <a:p>
            <a:pPr marL="698830" indent="-349415">
              <a:buFont typeface="Arial" pitchFamily="34" charset="0"/>
              <a:buChar char="•"/>
            </a:pPr>
            <a:r>
              <a:rPr lang="en-US" dirty="0"/>
              <a:t>Is collaboration desired or </a:t>
            </a:r>
            <a:r>
              <a:rPr lang="en-US" b="1" dirty="0"/>
              <a:t>necessary</a:t>
            </a:r>
            <a:r>
              <a:rPr lang="en-US" dirty="0"/>
              <a:t> to apply?</a:t>
            </a:r>
          </a:p>
          <a:p>
            <a:pPr marL="1171188" lvl="4" indent="-349415">
              <a:buFont typeface="Arial" pitchFamily="34" charset="0"/>
              <a:buChar char="•"/>
              <a:defRPr/>
            </a:pPr>
            <a:r>
              <a:rPr lang="en-US" dirty="0"/>
              <a:t>If you are not an eligible applicant, can you collaborate with someone who is? The collaborator may have to be the applicant.</a:t>
            </a:r>
          </a:p>
          <a:p>
            <a:pPr marL="1171188" lvl="4" indent="-349415">
              <a:buFont typeface="Arial" pitchFamily="34" charset="0"/>
              <a:buChar char="•"/>
              <a:defRPr/>
            </a:pPr>
            <a:r>
              <a:rPr lang="en-US" dirty="0"/>
              <a:t>Almost always a benefit and may improve funding chance</a:t>
            </a:r>
          </a:p>
          <a:p>
            <a:pPr marL="1171188" lvl="4" indent="-349415">
              <a:buFont typeface="Arial" pitchFamily="34" charset="0"/>
              <a:buChar char="•"/>
              <a:defRPr/>
            </a:pPr>
            <a:r>
              <a:rPr lang="en-US" dirty="0"/>
              <a:t>Very useful if collaborators offer expertise you and your group lacks</a:t>
            </a:r>
          </a:p>
          <a:p>
            <a:pPr marL="1171188" lvl="4" indent="-349415">
              <a:buFont typeface="Arial" pitchFamily="34" charset="0"/>
              <a:buChar char="•"/>
              <a:defRPr/>
            </a:pPr>
            <a:r>
              <a:rPr lang="en-US" dirty="0"/>
              <a:t>COST: limited funds must be shared</a:t>
            </a:r>
          </a:p>
          <a:p>
            <a:pPr marL="705301" lvl="3" indent="-349415">
              <a:buFont typeface="Arial" pitchFamily="34" charset="0"/>
              <a:buChar char="•"/>
              <a:defRPr/>
            </a:pPr>
            <a:r>
              <a:rPr lang="en-US" dirty="0"/>
              <a:t>How payments will be received:  quarterly, monthly, single payment?  Cost reimbursement?  Is your organization capable of managing costs between payments from the funder?</a:t>
            </a:r>
          </a:p>
          <a:p>
            <a:pPr marL="705301" lvl="3" indent="-349415">
              <a:buFont typeface="Arial" pitchFamily="34" charset="0"/>
              <a:buChar char="•"/>
              <a:defRPr/>
            </a:pPr>
            <a:r>
              <a:rPr lang="en-US" dirty="0"/>
              <a:t>Reporting expectations – what is the expectation?  Be forewarned – some funders have heavy requirements on reporting, both within and after the project duration.</a:t>
            </a:r>
          </a:p>
          <a:p>
            <a:endParaRPr lang="en-US" b="1" baseline="0" dirty="0" smtClean="0"/>
          </a:p>
          <a:p>
            <a:r>
              <a:rPr lang="en-US" b="1" baseline="0" dirty="0" smtClean="0"/>
              <a:t>Time: </a:t>
            </a:r>
            <a:r>
              <a:rPr lang="en-US" baseline="0" dirty="0" smtClean="0"/>
              <a:t>- 10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pPr marL="355886" lvl="3">
              <a:defRPr/>
            </a:pPr>
            <a:endParaRPr lang="en-US" dirty="0"/>
          </a:p>
          <a:p>
            <a:pPr lvl="2"/>
            <a:endParaRPr lang="en-US" sz="2000" dirty="0"/>
          </a:p>
          <a:p>
            <a:endParaRPr lang="en-US" dirty="0"/>
          </a:p>
        </p:txBody>
      </p:sp>
      <p:sp>
        <p:nvSpPr>
          <p:cNvPr id="4" name="Slide Number Placeholder 3"/>
          <p:cNvSpPr>
            <a:spLocks noGrp="1"/>
          </p:cNvSpPr>
          <p:nvPr>
            <p:ph type="sldNum" sz="quarter" idx="10"/>
          </p:nvPr>
        </p:nvSpPr>
        <p:spPr/>
        <p:txBody>
          <a:bodyPr/>
          <a:lstStyle/>
          <a:p>
            <a:fld id="{73CC2FDC-B93F-476C-B71B-86ECEEC9534F}" type="slidenum">
              <a:rPr lang="en-US" smtClean="0"/>
              <a:pPr/>
              <a:t>7</a:t>
            </a:fld>
            <a:endParaRPr lang="en-US" dirty="0"/>
          </a:p>
        </p:txBody>
      </p:sp>
    </p:spTree>
    <p:extLst>
      <p:ext uri="{BB962C8B-B14F-4D97-AF65-F5344CB8AC3E}">
        <p14:creationId xmlns:p14="http://schemas.microsoft.com/office/powerpoint/2010/main" val="4442336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a transition slide to prepare participants to consider important elements of describing their project in the proposal</a:t>
            </a:r>
          </a:p>
          <a:p>
            <a:endParaRPr lang="en-US" baseline="0" dirty="0" smtClean="0"/>
          </a:p>
          <a:p>
            <a:r>
              <a:rPr lang="en-US" baseline="0" dirty="0" smtClean="0"/>
              <a:t>Time: 1 minute</a:t>
            </a:r>
          </a:p>
          <a:p>
            <a:r>
              <a:rPr lang="en-US" baseline="0" dirty="0" smtClean="0"/>
              <a:t>Supplies:  none</a:t>
            </a:r>
          </a:p>
          <a:p>
            <a:r>
              <a:rPr lang="en-US" baseline="0" dirty="0" smtClean="0"/>
              <a:t>Handouts:  None</a:t>
            </a:r>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8</a:t>
            </a:fld>
            <a:endParaRPr lang="en-US"/>
          </a:p>
        </p:txBody>
      </p:sp>
    </p:spTree>
    <p:extLst>
      <p:ext uri="{BB962C8B-B14F-4D97-AF65-F5344CB8AC3E}">
        <p14:creationId xmlns:p14="http://schemas.microsoft.com/office/powerpoint/2010/main" val="4095452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baseline="0" dirty="0" smtClean="0"/>
              <a:t>Using appropriate data to tell the story accomplishes a number of objectives, as detailed on the slide.</a:t>
            </a:r>
          </a:p>
          <a:p>
            <a:endParaRPr lang="en-US" b="1" baseline="0" dirty="0" smtClean="0"/>
          </a:p>
          <a:p>
            <a:r>
              <a:rPr lang="en-US" b="1" baseline="0" dirty="0" smtClean="0"/>
              <a:t>Time: </a:t>
            </a:r>
            <a:r>
              <a:rPr lang="en-US" baseline="0" dirty="0" smtClean="0"/>
              <a:t>- 5</a:t>
            </a:r>
            <a:r>
              <a:rPr lang="en-US" dirty="0" smtClean="0"/>
              <a:t> minutes</a:t>
            </a:r>
            <a:endParaRPr lang="en-US" b="1" baseline="0" dirty="0" smtClean="0"/>
          </a:p>
          <a:p>
            <a:r>
              <a:rPr lang="en-US" b="1" baseline="0" dirty="0" smtClean="0"/>
              <a:t>Supplies: </a:t>
            </a:r>
            <a:r>
              <a:rPr lang="en-US" b="0" baseline="0" dirty="0" smtClean="0"/>
              <a:t>None</a:t>
            </a:r>
            <a:endParaRPr lang="en-US" b="1" dirty="0" smtClean="0"/>
          </a:p>
          <a:p>
            <a:r>
              <a:rPr lang="en-US" b="1" baseline="0" dirty="0" smtClean="0"/>
              <a:t>Handout: </a:t>
            </a:r>
            <a:r>
              <a:rPr lang="en-US" b="0" baseline="0" dirty="0" smtClean="0"/>
              <a:t>None</a:t>
            </a:r>
            <a:endParaRPr lang="en-US" b="1" baseline="0" dirty="0" smtClean="0"/>
          </a:p>
          <a:p>
            <a:endParaRPr lang="en-US" dirty="0"/>
          </a:p>
        </p:txBody>
      </p:sp>
      <p:sp>
        <p:nvSpPr>
          <p:cNvPr id="4" name="Slide Number Placeholder 3"/>
          <p:cNvSpPr>
            <a:spLocks noGrp="1"/>
          </p:cNvSpPr>
          <p:nvPr>
            <p:ph type="sldNum" sz="quarter" idx="10"/>
          </p:nvPr>
        </p:nvSpPr>
        <p:spPr/>
        <p:txBody>
          <a:bodyPr/>
          <a:lstStyle/>
          <a:p>
            <a:fld id="{6E4450F1-3881-4132-BB0E-981C452A786A}" type="slidenum">
              <a:rPr lang="en-US" smtClean="0"/>
              <a:t>9</a:t>
            </a:fld>
            <a:endParaRPr lang="en-US"/>
          </a:p>
        </p:txBody>
      </p:sp>
    </p:spTree>
    <p:extLst>
      <p:ext uri="{BB962C8B-B14F-4D97-AF65-F5344CB8AC3E}">
        <p14:creationId xmlns:p14="http://schemas.microsoft.com/office/powerpoint/2010/main" val="378193443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88397" y="1154447"/>
            <a:ext cx="3800192" cy="2387600"/>
          </a:xfrm>
        </p:spPr>
        <p:txBody>
          <a:bodyPr anchor="b">
            <a:normAutofit/>
          </a:bodyPr>
          <a:lstStyle>
            <a:lvl1pPr algn="l">
              <a:defRPr sz="4950" b="0" cap="none" spc="0" baseline="0">
                <a:ln w="0"/>
                <a:solidFill>
                  <a:schemeClr val="tx1"/>
                </a:solidFill>
                <a:effectLst>
                  <a:outerShdw blurRad="38100" dist="19050" dir="2700000" algn="tl" rotWithShape="0">
                    <a:schemeClr val="dk1">
                      <a:alpha val="40000"/>
                    </a:schemeClr>
                  </a:outerShdw>
                </a:effectLst>
                <a:latin typeface="Coolvetica Rg" panose="020B0603030602020004" pitchFamily="34" charset="0"/>
              </a:defRPr>
            </a:lvl1pPr>
          </a:lstStyle>
          <a:p>
            <a:r>
              <a:rPr lang="en-US" dirty="0" smtClean="0"/>
              <a:t>Stronger Economies Together</a:t>
            </a:r>
            <a:endParaRPr lang="en-US" dirty="0"/>
          </a:p>
        </p:txBody>
      </p:sp>
      <p:sp>
        <p:nvSpPr>
          <p:cNvPr id="3" name="Subtitle 2"/>
          <p:cNvSpPr>
            <a:spLocks noGrp="1"/>
          </p:cNvSpPr>
          <p:nvPr>
            <p:ph type="subTitle" idx="1" hasCustomPrompt="1"/>
          </p:nvPr>
        </p:nvSpPr>
        <p:spPr>
          <a:xfrm>
            <a:off x="588397" y="3671209"/>
            <a:ext cx="3800192" cy="1655762"/>
          </a:xfrm>
        </p:spPr>
        <p:txBody>
          <a:bodyPr/>
          <a:lstStyle>
            <a:lvl1pPr marL="0" indent="0" algn="l">
              <a:buNone/>
              <a:defRPr sz="1800" b="0" cap="none" spc="0">
                <a:ln w="0"/>
                <a:solidFill>
                  <a:schemeClr val="tx1"/>
                </a:solidFill>
                <a:effectLst>
                  <a:outerShdw blurRad="38100" dist="19050" dir="2700000" algn="tl" rotWithShape="0">
                    <a:schemeClr val="dk1">
                      <a:alpha val="40000"/>
                    </a:schemeClr>
                  </a:outerShdw>
                </a:effectLst>
                <a:latin typeface="Coolvetica Rg" panose="020B06030306020200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Name of Module</a:t>
            </a:r>
          </a:p>
          <a:p>
            <a:endParaRPr lang="en-US" dirty="0" smtClean="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5064" y="76200"/>
            <a:ext cx="4217232" cy="6858000"/>
          </a:xfrm>
          <a:prstGeom prst="rect">
            <a:avLst/>
          </a:prstGeom>
        </p:spPr>
      </p:pic>
    </p:spTree>
    <p:extLst>
      <p:ext uri="{BB962C8B-B14F-4D97-AF65-F5344CB8AC3E}">
        <p14:creationId xmlns:p14="http://schemas.microsoft.com/office/powerpoint/2010/main" val="198692797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oolvetica Rg" panose="020B0603030602020004" pitchFamily="34" charset="0"/>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122915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2350303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15" name="Content Placeholder 13"/>
          <p:cNvSpPr>
            <a:spLocks noGrp="1"/>
          </p:cNvSpPr>
          <p:nvPr>
            <p:ph sz="quarter" idx="15"/>
          </p:nvPr>
        </p:nvSpPr>
        <p:spPr>
          <a:xfrm>
            <a:off x="685800" y="2971800"/>
            <a:ext cx="3657600" cy="274320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5" name="Content Placeholder 13"/>
          <p:cNvSpPr>
            <a:spLocks noGrp="1"/>
          </p:cNvSpPr>
          <p:nvPr>
            <p:ph sz="quarter" idx="16"/>
          </p:nvPr>
        </p:nvSpPr>
        <p:spPr>
          <a:xfrm>
            <a:off x="4800600" y="2971800"/>
            <a:ext cx="3657600" cy="274320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6" name="Text Placeholder 2"/>
          <p:cNvSpPr>
            <a:spLocks noGrp="1"/>
          </p:cNvSpPr>
          <p:nvPr>
            <p:ph type="body" idx="28" hasCustomPrompt="1"/>
          </p:nvPr>
        </p:nvSpPr>
        <p:spPr>
          <a:xfrm>
            <a:off x="685800" y="691051"/>
            <a:ext cx="7772400" cy="451948"/>
          </a:xfrm>
        </p:spPr>
        <p:txBody>
          <a:bodyPr anchor="t"/>
          <a:lstStyle>
            <a:lvl1pPr marL="0" indent="0">
              <a:lnSpc>
                <a:spcPct val="85000"/>
              </a:lnSpc>
              <a:spcBef>
                <a:spcPts val="0"/>
              </a:spcBef>
              <a:spcAft>
                <a:spcPts val="0"/>
              </a:spcAft>
              <a:buNone/>
              <a:defRPr sz="1700" b="0">
                <a:solidFill>
                  <a:schemeClr val="accent3"/>
                </a:solidFill>
                <a:latin typeface="Franklin Gothic Demi Cond" panose="020B07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39" name="TextBox 38"/>
          <p:cNvSpPr txBox="1"/>
          <p:nvPr/>
        </p:nvSpPr>
        <p:spPr>
          <a:xfrm>
            <a:off x="8165123" y="6589187"/>
            <a:ext cx="293077" cy="123111"/>
          </a:xfrm>
          <a:prstGeom prst="rect">
            <a:avLst/>
          </a:prstGeom>
          <a:noFill/>
        </p:spPr>
        <p:txBody>
          <a:bodyPr wrap="square" lIns="0" tIns="0" rIns="0" bIns="0" rtlCol="0" anchor="b">
            <a:spAutoFit/>
          </a:bodyPr>
          <a:lstStyle/>
          <a:p>
            <a:pPr algn="r"/>
            <a:fld id="{12EB7FDA-3CFA-48E9-9A35-E50E94D3505F}" type="slidenum">
              <a:rPr lang="en-US" sz="800" smtClean="0">
                <a:solidFill>
                  <a:schemeClr val="tx2">
                    <a:lumMod val="60000"/>
                    <a:lumOff val="40000"/>
                  </a:schemeClr>
                </a:solidFill>
                <a:latin typeface="+mn-lt"/>
              </a:rPr>
              <a:pPr algn="r"/>
              <a:t>‹#›</a:t>
            </a:fld>
            <a:endParaRPr lang="en-US" sz="800" dirty="0">
              <a:solidFill>
                <a:schemeClr val="tx2">
                  <a:lumMod val="60000"/>
                  <a:lumOff val="40000"/>
                </a:schemeClr>
              </a:solidFill>
              <a:latin typeface="+mn-lt"/>
            </a:endParaRPr>
          </a:p>
        </p:txBody>
      </p:sp>
      <p:sp>
        <p:nvSpPr>
          <p:cNvPr id="40" name="Text Placeholder 10"/>
          <p:cNvSpPr>
            <a:spLocks noGrp="1"/>
          </p:cNvSpPr>
          <p:nvPr>
            <p:ph type="body" sz="quarter" idx="14" hasCustomPrompt="1"/>
          </p:nvPr>
        </p:nvSpPr>
        <p:spPr>
          <a:xfrm>
            <a:off x="685800" y="6564565"/>
            <a:ext cx="5029200" cy="147733"/>
          </a:xfrm>
        </p:spPr>
        <p:txBody>
          <a:bodyPr wrap="square" anchor="b">
            <a:spAutoFit/>
          </a:bodyPr>
          <a:lstStyle>
            <a:lvl1pPr>
              <a:defRPr sz="800" baseline="0">
                <a:solidFill>
                  <a:schemeClr val="tx2">
                    <a:lumMod val="60000"/>
                    <a:lumOff val="40000"/>
                  </a:schemeClr>
                </a:solidFill>
                <a:latin typeface="+mn-lt"/>
              </a:defRPr>
            </a:lvl1pPr>
          </a:lstStyle>
          <a:p>
            <a:pPr lvl="0"/>
            <a:r>
              <a:rPr lang="en-US" dirty="0" smtClean="0"/>
              <a:t>click to insert source</a:t>
            </a:r>
            <a:endParaRPr lang="en-US" dirty="0"/>
          </a:p>
        </p:txBody>
      </p:sp>
      <p:sp>
        <p:nvSpPr>
          <p:cNvPr id="8" name="TextBox 7"/>
          <p:cNvSpPr txBox="1"/>
          <p:nvPr/>
        </p:nvSpPr>
        <p:spPr>
          <a:xfrm>
            <a:off x="8165123" y="6589187"/>
            <a:ext cx="293077" cy="123111"/>
          </a:xfrm>
          <a:prstGeom prst="rect">
            <a:avLst/>
          </a:prstGeom>
          <a:noFill/>
        </p:spPr>
        <p:txBody>
          <a:bodyPr wrap="square" lIns="0" tIns="0" rIns="0" bIns="0" rtlCol="0" anchor="b">
            <a:spAutoFit/>
          </a:bodyPr>
          <a:lstStyle/>
          <a:p>
            <a:pPr algn="r"/>
            <a:fld id="{12EB7FDA-3CFA-48E9-9A35-E50E94D3505F}" type="slidenum">
              <a:rPr lang="en-US" sz="800" smtClean="0">
                <a:solidFill>
                  <a:schemeClr val="tx2">
                    <a:lumMod val="60000"/>
                    <a:lumOff val="40000"/>
                  </a:schemeClr>
                </a:solidFill>
                <a:latin typeface="+mn-lt"/>
              </a:rPr>
              <a:pPr algn="r"/>
              <a:t>‹#›</a:t>
            </a:fld>
            <a:endParaRPr lang="en-US" sz="800" dirty="0">
              <a:solidFill>
                <a:schemeClr val="tx2">
                  <a:lumMod val="60000"/>
                  <a:lumOff val="40000"/>
                </a:schemeClr>
              </a:solidFill>
              <a:latin typeface="+mn-lt"/>
            </a:endParaRPr>
          </a:p>
        </p:txBody>
      </p:sp>
      <p:sp>
        <p:nvSpPr>
          <p:cNvPr id="9" name="TextBox 8"/>
          <p:cNvSpPr txBox="1"/>
          <p:nvPr/>
        </p:nvSpPr>
        <p:spPr>
          <a:xfrm>
            <a:off x="8165123" y="6589187"/>
            <a:ext cx="293077" cy="123111"/>
          </a:xfrm>
          <a:prstGeom prst="rect">
            <a:avLst/>
          </a:prstGeom>
          <a:noFill/>
        </p:spPr>
        <p:txBody>
          <a:bodyPr wrap="square" lIns="0" tIns="0" rIns="0" bIns="0" rtlCol="0" anchor="b">
            <a:spAutoFit/>
          </a:bodyPr>
          <a:lstStyle/>
          <a:p>
            <a:pPr algn="r"/>
            <a:fld id="{12EB7FDA-3CFA-48E9-9A35-E50E94D3505F}" type="slidenum">
              <a:rPr lang="en-US" sz="800" smtClean="0">
                <a:solidFill>
                  <a:schemeClr val="tx2">
                    <a:lumMod val="60000"/>
                    <a:lumOff val="40000"/>
                  </a:schemeClr>
                </a:solidFill>
                <a:latin typeface="+mn-lt"/>
              </a:rPr>
              <a:pPr algn="r"/>
              <a:t>‹#›</a:t>
            </a:fld>
            <a:endParaRPr lang="en-US" sz="800" dirty="0">
              <a:solidFill>
                <a:schemeClr val="tx2">
                  <a:lumMod val="60000"/>
                  <a:lumOff val="40000"/>
                </a:schemeClr>
              </a:solidFill>
              <a:latin typeface="+mn-lt"/>
            </a:endParaRPr>
          </a:p>
        </p:txBody>
      </p:sp>
    </p:spTree>
    <p:extLst>
      <p:ext uri="{BB962C8B-B14F-4D97-AF65-F5344CB8AC3E}">
        <p14:creationId xmlns:p14="http://schemas.microsoft.com/office/powerpoint/2010/main" val="406514095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15" name="Content Placeholder 13"/>
          <p:cNvSpPr>
            <a:spLocks noGrp="1"/>
          </p:cNvSpPr>
          <p:nvPr>
            <p:ph sz="quarter" idx="15"/>
          </p:nvPr>
        </p:nvSpPr>
        <p:spPr>
          <a:xfrm>
            <a:off x="685800" y="2971800"/>
            <a:ext cx="3657600" cy="274320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5" name="Content Placeholder 13"/>
          <p:cNvSpPr>
            <a:spLocks noGrp="1"/>
          </p:cNvSpPr>
          <p:nvPr>
            <p:ph sz="quarter" idx="16"/>
          </p:nvPr>
        </p:nvSpPr>
        <p:spPr>
          <a:xfrm>
            <a:off x="4800600" y="2971800"/>
            <a:ext cx="3657600" cy="274320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6" name="Text Placeholder 2"/>
          <p:cNvSpPr>
            <a:spLocks noGrp="1"/>
          </p:cNvSpPr>
          <p:nvPr>
            <p:ph type="body" idx="28" hasCustomPrompt="1"/>
          </p:nvPr>
        </p:nvSpPr>
        <p:spPr>
          <a:xfrm>
            <a:off x="685800" y="691051"/>
            <a:ext cx="7772400" cy="451948"/>
          </a:xfrm>
        </p:spPr>
        <p:txBody>
          <a:bodyPr anchor="t"/>
          <a:lstStyle>
            <a:lvl1pPr marL="0" indent="0">
              <a:lnSpc>
                <a:spcPct val="85000"/>
              </a:lnSpc>
              <a:spcBef>
                <a:spcPts val="0"/>
              </a:spcBef>
              <a:spcAft>
                <a:spcPts val="0"/>
              </a:spcAft>
              <a:buNone/>
              <a:defRPr sz="1700" b="0">
                <a:solidFill>
                  <a:schemeClr val="accent3"/>
                </a:solidFill>
                <a:latin typeface="Franklin Gothic Demi Cond" panose="020B07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39" name="TextBox 38"/>
          <p:cNvSpPr txBox="1"/>
          <p:nvPr/>
        </p:nvSpPr>
        <p:spPr>
          <a:xfrm>
            <a:off x="8165123" y="6589187"/>
            <a:ext cx="293077" cy="123111"/>
          </a:xfrm>
          <a:prstGeom prst="rect">
            <a:avLst/>
          </a:prstGeom>
          <a:noFill/>
        </p:spPr>
        <p:txBody>
          <a:bodyPr wrap="square" lIns="0" tIns="0" rIns="0" bIns="0" rtlCol="0" anchor="b">
            <a:spAutoFit/>
          </a:bodyPr>
          <a:lstStyle/>
          <a:p>
            <a:pPr algn="r"/>
            <a:fld id="{12EB7FDA-3CFA-48E9-9A35-E50E94D3505F}" type="slidenum">
              <a:rPr lang="en-US" sz="800" smtClean="0">
                <a:solidFill>
                  <a:schemeClr val="tx2">
                    <a:lumMod val="60000"/>
                    <a:lumOff val="40000"/>
                  </a:schemeClr>
                </a:solidFill>
                <a:latin typeface="+mn-lt"/>
              </a:rPr>
              <a:pPr algn="r"/>
              <a:t>‹#›</a:t>
            </a:fld>
            <a:endParaRPr lang="en-US" sz="800" dirty="0">
              <a:solidFill>
                <a:schemeClr val="tx2">
                  <a:lumMod val="60000"/>
                  <a:lumOff val="40000"/>
                </a:schemeClr>
              </a:solidFill>
              <a:latin typeface="+mn-lt"/>
            </a:endParaRPr>
          </a:p>
        </p:txBody>
      </p:sp>
      <p:sp>
        <p:nvSpPr>
          <p:cNvPr id="40" name="Text Placeholder 10"/>
          <p:cNvSpPr>
            <a:spLocks noGrp="1"/>
          </p:cNvSpPr>
          <p:nvPr>
            <p:ph type="body" sz="quarter" idx="14" hasCustomPrompt="1"/>
          </p:nvPr>
        </p:nvSpPr>
        <p:spPr>
          <a:xfrm>
            <a:off x="685800" y="6564565"/>
            <a:ext cx="5029200" cy="147733"/>
          </a:xfrm>
        </p:spPr>
        <p:txBody>
          <a:bodyPr wrap="square" anchor="b">
            <a:spAutoFit/>
          </a:bodyPr>
          <a:lstStyle>
            <a:lvl1pPr>
              <a:defRPr sz="800" baseline="0">
                <a:solidFill>
                  <a:schemeClr val="tx2">
                    <a:lumMod val="60000"/>
                    <a:lumOff val="40000"/>
                  </a:schemeClr>
                </a:solidFill>
                <a:latin typeface="+mn-lt"/>
              </a:defRPr>
            </a:lvl1pPr>
          </a:lstStyle>
          <a:p>
            <a:pPr lvl="0"/>
            <a:r>
              <a:rPr lang="en-US" dirty="0" smtClean="0"/>
              <a:t>click to insert source</a:t>
            </a:r>
            <a:endParaRPr lang="en-US" dirty="0"/>
          </a:p>
        </p:txBody>
      </p:sp>
      <p:sp>
        <p:nvSpPr>
          <p:cNvPr id="8" name="TextBox 7"/>
          <p:cNvSpPr txBox="1"/>
          <p:nvPr/>
        </p:nvSpPr>
        <p:spPr>
          <a:xfrm>
            <a:off x="8165123" y="6589187"/>
            <a:ext cx="293077" cy="123111"/>
          </a:xfrm>
          <a:prstGeom prst="rect">
            <a:avLst/>
          </a:prstGeom>
          <a:noFill/>
        </p:spPr>
        <p:txBody>
          <a:bodyPr wrap="square" lIns="0" tIns="0" rIns="0" bIns="0" rtlCol="0" anchor="b">
            <a:spAutoFit/>
          </a:bodyPr>
          <a:lstStyle/>
          <a:p>
            <a:pPr algn="r"/>
            <a:fld id="{12EB7FDA-3CFA-48E9-9A35-E50E94D3505F}" type="slidenum">
              <a:rPr lang="en-US" sz="800" smtClean="0">
                <a:solidFill>
                  <a:schemeClr val="tx2">
                    <a:lumMod val="60000"/>
                    <a:lumOff val="40000"/>
                  </a:schemeClr>
                </a:solidFill>
                <a:latin typeface="+mn-lt"/>
              </a:rPr>
              <a:pPr algn="r"/>
              <a:t>‹#›</a:t>
            </a:fld>
            <a:endParaRPr lang="en-US" sz="800" dirty="0">
              <a:solidFill>
                <a:schemeClr val="tx2">
                  <a:lumMod val="60000"/>
                  <a:lumOff val="40000"/>
                </a:schemeClr>
              </a:solidFill>
              <a:latin typeface="+mn-lt"/>
            </a:endParaRPr>
          </a:p>
        </p:txBody>
      </p:sp>
    </p:spTree>
    <p:extLst>
      <p:ext uri="{BB962C8B-B14F-4D97-AF65-F5344CB8AC3E}">
        <p14:creationId xmlns:p14="http://schemas.microsoft.com/office/powerpoint/2010/main" val="3771938077"/>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2_2">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edit master title style</a:t>
            </a:r>
            <a:endParaRPr lang="en-US" dirty="0"/>
          </a:p>
        </p:txBody>
      </p:sp>
      <p:sp>
        <p:nvSpPr>
          <p:cNvPr id="15" name="Content Placeholder 13"/>
          <p:cNvSpPr>
            <a:spLocks noGrp="1"/>
          </p:cNvSpPr>
          <p:nvPr>
            <p:ph sz="quarter" idx="15"/>
          </p:nvPr>
        </p:nvSpPr>
        <p:spPr>
          <a:xfrm>
            <a:off x="685800" y="2971800"/>
            <a:ext cx="3657600" cy="274320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5" name="Content Placeholder 13"/>
          <p:cNvSpPr>
            <a:spLocks noGrp="1"/>
          </p:cNvSpPr>
          <p:nvPr>
            <p:ph sz="quarter" idx="16"/>
          </p:nvPr>
        </p:nvSpPr>
        <p:spPr>
          <a:xfrm>
            <a:off x="4800600" y="2971800"/>
            <a:ext cx="3657600" cy="274320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36" name="Text Placeholder 2"/>
          <p:cNvSpPr>
            <a:spLocks noGrp="1"/>
          </p:cNvSpPr>
          <p:nvPr>
            <p:ph type="body" idx="28" hasCustomPrompt="1"/>
          </p:nvPr>
        </p:nvSpPr>
        <p:spPr>
          <a:xfrm>
            <a:off x="685800" y="691051"/>
            <a:ext cx="7772400" cy="451948"/>
          </a:xfrm>
        </p:spPr>
        <p:txBody>
          <a:bodyPr anchor="t"/>
          <a:lstStyle>
            <a:lvl1pPr marL="0" indent="0">
              <a:lnSpc>
                <a:spcPct val="85000"/>
              </a:lnSpc>
              <a:spcBef>
                <a:spcPts val="0"/>
              </a:spcBef>
              <a:spcAft>
                <a:spcPts val="0"/>
              </a:spcAft>
              <a:buNone/>
              <a:defRPr sz="1700" b="0">
                <a:solidFill>
                  <a:schemeClr val="accent3"/>
                </a:solidFill>
                <a:latin typeface="Franklin Gothic Demi Cond" panose="020B07060304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39" name="TextBox 38"/>
          <p:cNvSpPr txBox="1"/>
          <p:nvPr/>
        </p:nvSpPr>
        <p:spPr>
          <a:xfrm>
            <a:off x="8165123" y="6589187"/>
            <a:ext cx="293077" cy="123111"/>
          </a:xfrm>
          <a:prstGeom prst="rect">
            <a:avLst/>
          </a:prstGeom>
          <a:noFill/>
        </p:spPr>
        <p:txBody>
          <a:bodyPr wrap="square" lIns="0" tIns="0" rIns="0" bIns="0" rtlCol="0" anchor="b">
            <a:spAutoFit/>
          </a:bodyPr>
          <a:lstStyle/>
          <a:p>
            <a:pPr algn="r"/>
            <a:fld id="{12EB7FDA-3CFA-48E9-9A35-E50E94D3505F}" type="slidenum">
              <a:rPr lang="en-US" sz="800" smtClean="0">
                <a:solidFill>
                  <a:schemeClr val="tx2">
                    <a:lumMod val="60000"/>
                    <a:lumOff val="40000"/>
                  </a:schemeClr>
                </a:solidFill>
                <a:latin typeface="+mn-lt"/>
              </a:rPr>
              <a:pPr algn="r"/>
              <a:t>‹#›</a:t>
            </a:fld>
            <a:endParaRPr lang="en-US" sz="800" dirty="0">
              <a:solidFill>
                <a:schemeClr val="tx2">
                  <a:lumMod val="60000"/>
                  <a:lumOff val="40000"/>
                </a:schemeClr>
              </a:solidFill>
              <a:latin typeface="+mn-lt"/>
            </a:endParaRPr>
          </a:p>
        </p:txBody>
      </p:sp>
      <p:sp>
        <p:nvSpPr>
          <p:cNvPr id="40" name="Text Placeholder 10"/>
          <p:cNvSpPr>
            <a:spLocks noGrp="1"/>
          </p:cNvSpPr>
          <p:nvPr>
            <p:ph type="body" sz="quarter" idx="14" hasCustomPrompt="1"/>
          </p:nvPr>
        </p:nvSpPr>
        <p:spPr>
          <a:xfrm>
            <a:off x="685800" y="6564565"/>
            <a:ext cx="5029200" cy="147733"/>
          </a:xfrm>
        </p:spPr>
        <p:txBody>
          <a:bodyPr wrap="square" anchor="b">
            <a:spAutoFit/>
          </a:bodyPr>
          <a:lstStyle>
            <a:lvl1pPr>
              <a:defRPr sz="800" baseline="0">
                <a:solidFill>
                  <a:schemeClr val="tx2">
                    <a:lumMod val="60000"/>
                    <a:lumOff val="40000"/>
                  </a:schemeClr>
                </a:solidFill>
                <a:latin typeface="+mn-lt"/>
              </a:defRPr>
            </a:lvl1pPr>
          </a:lstStyle>
          <a:p>
            <a:pPr lvl="0"/>
            <a:r>
              <a:rPr lang="en-US" dirty="0" smtClean="0"/>
              <a:t>click to insert source</a:t>
            </a:r>
            <a:endParaRPr lang="en-US" dirty="0"/>
          </a:p>
        </p:txBody>
      </p:sp>
    </p:spTree>
    <p:extLst>
      <p:ext uri="{BB962C8B-B14F-4D97-AF65-F5344CB8AC3E}">
        <p14:creationId xmlns:p14="http://schemas.microsoft.com/office/powerpoint/2010/main" val="429042238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ontact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88397" y="1154447"/>
            <a:ext cx="3800192" cy="2387600"/>
          </a:xfrm>
        </p:spPr>
        <p:txBody>
          <a:bodyPr anchor="t">
            <a:normAutofit/>
          </a:bodyPr>
          <a:lstStyle>
            <a:lvl1pPr algn="ctr">
              <a:defRPr sz="1400" b="0" cap="none" spc="0" baseline="0">
                <a:ln w="0"/>
                <a:solidFill>
                  <a:schemeClr val="tx1"/>
                </a:solidFill>
                <a:effectLst>
                  <a:outerShdw blurRad="38100" dist="19050" dir="2700000" algn="tl" rotWithShape="0">
                    <a:schemeClr val="dk1">
                      <a:alpha val="40000"/>
                    </a:schemeClr>
                  </a:outerShdw>
                </a:effectLst>
                <a:latin typeface="Coolvetica Rg" panose="020B0603030602020004" pitchFamily="34" charset="0"/>
              </a:defRPr>
            </a:lvl1pPr>
          </a:lstStyle>
          <a:p>
            <a:r>
              <a:rPr lang="en-US" dirty="0" smtClean="0"/>
              <a:t>Coaches’ Contact Information</a:t>
            </a:r>
            <a:endParaRPr lang="en-US" dirty="0"/>
          </a:p>
        </p:txBody>
      </p:sp>
      <p:sp>
        <p:nvSpPr>
          <p:cNvPr id="3" name="Subtitle 2"/>
          <p:cNvSpPr>
            <a:spLocks noGrp="1"/>
          </p:cNvSpPr>
          <p:nvPr>
            <p:ph type="subTitle" idx="1" hasCustomPrompt="1"/>
          </p:nvPr>
        </p:nvSpPr>
        <p:spPr>
          <a:xfrm>
            <a:off x="588397" y="3671209"/>
            <a:ext cx="3800192" cy="1655762"/>
          </a:xfrm>
        </p:spPr>
        <p:txBody>
          <a:bodyPr/>
          <a:lstStyle>
            <a:lvl1pPr marL="0" indent="0" algn="ctr">
              <a:buNone/>
              <a:defRPr sz="1800" b="0" cap="none" spc="0">
                <a:ln w="0"/>
                <a:solidFill>
                  <a:schemeClr val="tx1"/>
                </a:solidFill>
                <a:effectLst/>
                <a:latin typeface="Coolvetica Rg" panose="020B06030306020200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smtClean="0"/>
              <a:t>Insert State Logos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75064" y="76200"/>
            <a:ext cx="4217232" cy="6858000"/>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38017" y="5728867"/>
            <a:ext cx="1248392" cy="505678"/>
          </a:xfrm>
          <a:prstGeom prst="rect">
            <a:avLst/>
          </a:prstGeom>
        </p:spPr>
      </p:pic>
      <p:pic>
        <p:nvPicPr>
          <p:cNvPr id="7" name="Picture 6"/>
          <p:cNvPicPr>
            <a:picLocks noChangeAspect="1"/>
          </p:cNvPicPr>
          <p:nvPr userDrawn="1"/>
        </p:nvPicPr>
        <p:blipFill rotWithShape="1">
          <a:blip r:embed="rId4" cstate="print">
            <a:extLst>
              <a:ext uri="{28A0092B-C50C-407E-A947-70E740481C1C}">
                <a14:useLocalDpi xmlns:a14="http://schemas.microsoft.com/office/drawing/2010/main" val="0"/>
              </a:ext>
            </a:extLst>
          </a:blip>
          <a:srcRect r="49150" b="32398"/>
          <a:stretch/>
        </p:blipFill>
        <p:spPr>
          <a:xfrm>
            <a:off x="1768973" y="5342599"/>
            <a:ext cx="1203762" cy="954674"/>
          </a:xfrm>
          <a:prstGeom prst="rect">
            <a:avLst/>
          </a:prstGeom>
        </p:spPr>
      </p:pic>
      <p:pic>
        <p:nvPicPr>
          <p:cNvPr id="8" name="Picture 7"/>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248891" y="5594673"/>
            <a:ext cx="865826" cy="865826"/>
          </a:xfrm>
          <a:prstGeom prst="rect">
            <a:avLst/>
          </a:prstGeom>
        </p:spPr>
      </p:pic>
    </p:spTree>
    <p:extLst>
      <p:ext uri="{BB962C8B-B14F-4D97-AF65-F5344CB8AC3E}">
        <p14:creationId xmlns:p14="http://schemas.microsoft.com/office/powerpoint/2010/main" val="325049949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411077"/>
            <a:ext cx="7886700" cy="830074"/>
          </a:xfrm>
        </p:spPr>
        <p:txBody>
          <a:bodyPr>
            <a:normAutofit/>
          </a:bodyPr>
          <a:lstStyle>
            <a:lvl1pPr algn="ctr">
              <a:defRPr sz="3600" b="0" cap="none" spc="0">
                <a:ln w="0"/>
                <a:solidFill>
                  <a:schemeClr val="tx1"/>
                </a:solidFill>
                <a:effectLst/>
                <a:latin typeface="Coolvetica Rg" panose="020B06030306020200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08041663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7" name="Rectangle 6"/>
          <p:cNvSpPr/>
          <p:nvPr/>
        </p:nvSpPr>
        <p:spPr>
          <a:xfrm>
            <a:off x="-4763" y="2719348"/>
            <a:ext cx="9144000" cy="1443930"/>
          </a:xfrm>
          <a:prstGeom prst="rect">
            <a:avLst/>
          </a:prstGeom>
          <a:solidFill>
            <a:srgbClr val="4A4A4A"/>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sz="1350" b="0" cap="none" spc="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endParaRPr>
          </a:p>
        </p:txBody>
      </p:sp>
      <p:sp>
        <p:nvSpPr>
          <p:cNvPr id="2" name="Title 1"/>
          <p:cNvSpPr>
            <a:spLocks noGrp="1"/>
          </p:cNvSpPr>
          <p:nvPr>
            <p:ph type="title" hasCustomPrompt="1"/>
          </p:nvPr>
        </p:nvSpPr>
        <p:spPr>
          <a:xfrm>
            <a:off x="623888" y="2887200"/>
            <a:ext cx="7886700" cy="943200"/>
          </a:xfrm>
        </p:spPr>
        <p:txBody>
          <a:bodyPr anchor="b">
            <a:normAutofit/>
          </a:bodyPr>
          <a:lstStyle>
            <a:lvl1pPr algn="ctr">
              <a:defRPr sz="3600" b="0" cap="none" spc="0">
                <a:ln w="0"/>
                <a:solidFill>
                  <a:schemeClr val="bg1"/>
                </a:solidFill>
                <a:effectLst/>
                <a:latin typeface="Coolvetica Rg" panose="020B0603030602020004" pitchFamily="34" charset="0"/>
              </a:defRPr>
            </a:lvl1pPr>
          </a:lstStyle>
          <a:p>
            <a:r>
              <a:rPr lang="en-US" dirty="0" smtClean="0"/>
              <a:t>Click To Edit Master Title Style</a:t>
            </a:r>
            <a:endParaRPr lang="en-US" dirty="0"/>
          </a:p>
        </p:txBody>
      </p:sp>
      <p:sp>
        <p:nvSpPr>
          <p:cNvPr id="3" name="Text Placeholder 2"/>
          <p:cNvSpPr>
            <a:spLocks noGrp="1"/>
          </p:cNvSpPr>
          <p:nvPr>
            <p:ph type="body" idx="1" hasCustomPrompt="1"/>
          </p:nvPr>
        </p:nvSpPr>
        <p:spPr>
          <a:xfrm>
            <a:off x="623888" y="4589464"/>
            <a:ext cx="7886700" cy="1500187"/>
          </a:xfrm>
        </p:spPr>
        <p:txBody>
          <a:bodyPr/>
          <a:lstStyle>
            <a:lvl1pPr marL="0" indent="0" algn="ctr">
              <a:buNone/>
              <a:defRPr sz="1800" b="0" cap="none" spc="0">
                <a:ln w="0"/>
                <a:solidFill>
                  <a:schemeClr val="tx1"/>
                </a:solidFill>
                <a:effectLst>
                  <a:outerShdw blurRad="38100" dist="19050" dir="2700000" algn="tl" rotWithShape="0">
                    <a:schemeClr val="dk1">
                      <a:alpha val="40000"/>
                    </a:schemeClr>
                  </a:outerShdw>
                </a:effectLst>
                <a:latin typeface="Coolvetica Rg" panose="020B06030306020200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US" dirty="0"/>
          </a:p>
        </p:txBody>
      </p:sp>
    </p:spTree>
    <p:extLst>
      <p:ext uri="{BB962C8B-B14F-4D97-AF65-F5344CB8AC3E}">
        <p14:creationId xmlns:p14="http://schemas.microsoft.com/office/powerpoint/2010/main" val="292626797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1450" y="152687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52687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11"/>
          </p:nvPr>
        </p:nvSpPr>
        <p:spPr/>
        <p:txBody>
          <a:bodyPr/>
          <a:lstStyle/>
          <a:p>
            <a:endParaRPr lang="en-US"/>
          </a:p>
        </p:txBody>
      </p:sp>
      <p:sp>
        <p:nvSpPr>
          <p:cNvPr id="9" name="Title 1"/>
          <p:cNvSpPr txBox="1">
            <a:spLocks/>
          </p:cNvSpPr>
          <p:nvPr/>
        </p:nvSpPr>
        <p:spPr>
          <a:xfrm>
            <a:off x="628650" y="377989"/>
            <a:ext cx="7886700" cy="830074"/>
          </a:xfrm>
          <a:prstGeom prst="rect">
            <a:avLst/>
          </a:prstGeom>
        </p:spPr>
        <p:txBody>
          <a:bodyPr vert="horz" lIns="91440" tIns="45720" rIns="91440" bIns="45720" rtlCol="0" anchor="ctr">
            <a:normAutofit/>
          </a:bodyPr>
          <a:lstStyle>
            <a:lvl1pPr algn="ctr" defTabSz="685800" rtl="0" eaLnBrk="1" latinLnBrk="0" hangingPunct="1">
              <a:lnSpc>
                <a:spcPct val="90000"/>
              </a:lnSpc>
              <a:spcBef>
                <a:spcPct val="0"/>
              </a:spcBef>
              <a:buNone/>
              <a:defRPr sz="3600" b="0" kern="1200" cap="none" spc="0">
                <a:ln w="0"/>
                <a:solidFill>
                  <a:schemeClr val="tx1"/>
                </a:solidFill>
                <a:effectLst>
                  <a:outerShdw blurRad="38100" dist="19050" dir="2700000" algn="tl" rotWithShape="0">
                    <a:schemeClr val="dk1">
                      <a:alpha val="40000"/>
                    </a:schemeClr>
                  </a:outerShdw>
                </a:effectLst>
                <a:latin typeface="Coolvetica Rg" panose="020B0603030602020004" pitchFamily="34" charset="0"/>
                <a:ea typeface="+mj-ea"/>
                <a:cs typeface="+mj-cs"/>
              </a:defRPr>
            </a:lvl1pPr>
          </a:lstStyle>
          <a:p>
            <a:r>
              <a:rPr lang="en-US" dirty="0" smtClean="0">
                <a:effectLst/>
              </a:rPr>
              <a:t>Click To Edit Master Title Style</a:t>
            </a:r>
            <a:endParaRPr lang="en-US" dirty="0">
              <a:effectLst/>
            </a:endParaRPr>
          </a:p>
        </p:txBody>
      </p:sp>
    </p:spTree>
    <p:extLst>
      <p:ext uri="{BB962C8B-B14F-4D97-AF65-F5344CB8AC3E}">
        <p14:creationId xmlns:p14="http://schemas.microsoft.com/office/powerpoint/2010/main" val="3351612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9841" y="365127"/>
            <a:ext cx="7886700" cy="808474"/>
          </a:xfrm>
        </p:spPr>
        <p:txBody>
          <a:bodyPr>
            <a:normAutofit/>
          </a:bodyPr>
          <a:lstStyle>
            <a:lvl1pPr algn="ctr">
              <a:defRPr sz="3600" b="0" cap="none" spc="0">
                <a:ln w="0"/>
                <a:solidFill>
                  <a:schemeClr val="tx1"/>
                </a:solidFill>
                <a:effectLst>
                  <a:outerShdw blurRad="38100" dist="19050" dir="2700000" algn="tl" rotWithShape="0">
                    <a:schemeClr val="dk1">
                      <a:alpha val="40000"/>
                    </a:schemeClr>
                  </a:outerShdw>
                </a:effectLst>
                <a:latin typeface="Coolvetica Rg" panose="020B0603030602020004"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29842" y="1421963"/>
            <a:ext cx="3868340" cy="823912"/>
          </a:xfrm>
        </p:spPr>
        <p:txBody>
          <a:bodyPr anchor="b"/>
          <a:lstStyle>
            <a:lvl1pPr marL="0" indent="0">
              <a:buNone/>
              <a:defRPr sz="1800" b="1">
                <a:latin typeface="Coolvetica Rg" panose="020B06030306020200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2602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421963"/>
            <a:ext cx="3887391" cy="823912"/>
          </a:xfrm>
        </p:spPr>
        <p:txBody>
          <a:bodyPr anchor="b"/>
          <a:lstStyle>
            <a:lvl1pPr marL="0" indent="0">
              <a:buNone/>
              <a:defRPr sz="1800" b="1">
                <a:latin typeface="Coolvetica Rg" panose="020B0603030602020004" pitchFamily="34" charset="0"/>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2602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7"/>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531651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8650" y="365127"/>
            <a:ext cx="7886700" cy="988474"/>
          </a:xfrm>
        </p:spPr>
        <p:txBody>
          <a:bodyPr>
            <a:normAutofit/>
          </a:bodyPr>
          <a:lstStyle>
            <a:lvl1pPr algn="ctr">
              <a:defRPr sz="3600">
                <a:latin typeface="Coolvetica Rg" panose="020B0603030602020004" pitchFamily="34" charset="0"/>
              </a:defRPr>
            </a:lvl1pPr>
          </a:lstStyle>
          <a:p>
            <a:r>
              <a:rPr lang="en-US" dirty="0" smtClean="0"/>
              <a:t>Click To Edit Master Title Style</a:t>
            </a:r>
            <a:endParaRPr lang="en-US" dirty="0"/>
          </a:p>
        </p:txBody>
      </p:sp>
      <p:sp>
        <p:nvSpPr>
          <p:cNvPr id="4" name="Footer Placeholder 3"/>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185408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635460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atin typeface="Coolvetica Rg" panose="020B0603030602020004" pitchFamily="34" charset="0"/>
              </a:defRPr>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777617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atin typeface="Coolvetica Rg" panose="020B0603030602020004" pitchFamily="34" charset="0"/>
              </a:defRPr>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6" name="Footer Placeholder 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740065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p:cNvPicPr>
            <a:picLocks noChangeAspect="1"/>
          </p:cNvPicPr>
          <p:nvPr userDrawn="1"/>
        </p:nvPicPr>
        <p:blipFill rotWithShape="1">
          <a:blip r:embed="rId17">
            <a:duotone>
              <a:prstClr val="black"/>
              <a:schemeClr val="bg1">
                <a:lumMod val="50000"/>
                <a:tint val="45000"/>
                <a:satMod val="400000"/>
              </a:schemeClr>
            </a:duotone>
          </a:blip>
          <a:srcRect r="16582"/>
          <a:stretch/>
        </p:blipFill>
        <p:spPr>
          <a:xfrm>
            <a:off x="0" y="6096793"/>
            <a:ext cx="7627815" cy="761207"/>
          </a:xfrm>
          <a:prstGeom prst="rect">
            <a:avLst/>
          </a:prstGeom>
        </p:spPr>
      </p:pic>
      <p:pic>
        <p:nvPicPr>
          <p:cNvPr id="8" name="Picture 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0" y="0"/>
            <a:ext cx="9144000" cy="874778"/>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3028950" y="6515838"/>
            <a:ext cx="3086100" cy="365125"/>
          </a:xfrm>
          <a:prstGeom prst="rect">
            <a:avLst/>
          </a:prstGeom>
        </p:spPr>
        <p:txBody>
          <a:bodyPr vert="horz" lIns="91440" tIns="45720" rIns="91440" bIns="45720" rtlCol="0" anchor="ctr"/>
          <a:lstStyle>
            <a:lvl1pPr algn="ctr">
              <a:defRPr sz="900" b="1">
                <a:solidFill>
                  <a:schemeClr val="bg1"/>
                </a:solidFill>
              </a:defRPr>
            </a:lvl1pPr>
          </a:lstStyle>
          <a:p>
            <a:endParaRPr lang="en-US"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0" y="0"/>
            <a:ext cx="9144000" cy="874778"/>
          </a:xfrm>
          <a:prstGeom prst="rect">
            <a:avLst/>
          </a:prstGeom>
        </p:spPr>
      </p:pic>
      <p:pic>
        <p:nvPicPr>
          <p:cNvPr id="9" name="Picture 8"/>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0" y="0"/>
            <a:ext cx="9144000" cy="874778"/>
          </a:xfrm>
          <a:prstGeom prst="rect">
            <a:avLst/>
          </a:prstGeom>
        </p:spPr>
      </p:pic>
      <p:pic>
        <p:nvPicPr>
          <p:cNvPr id="11" name="Picture 10"/>
          <p:cNvPicPr>
            <a:picLocks noChangeAspect="1"/>
          </p:cNvPicPr>
          <p:nvPr/>
        </p:nvPicPr>
        <p:blipFill rotWithShape="1">
          <a:blip r:embed="rId17"/>
          <a:srcRect l="84017"/>
          <a:stretch/>
        </p:blipFill>
        <p:spPr>
          <a:xfrm>
            <a:off x="7682523" y="6122476"/>
            <a:ext cx="1461478" cy="761207"/>
          </a:xfrm>
          <a:prstGeom prst="rect">
            <a:avLst/>
          </a:prstGeom>
        </p:spPr>
      </p:pic>
    </p:spTree>
    <p:extLst>
      <p:ext uri="{BB962C8B-B14F-4D97-AF65-F5344CB8AC3E}">
        <p14:creationId xmlns:p14="http://schemas.microsoft.com/office/powerpoint/2010/main" val="3495784468"/>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 id="2147483750" r:id="rId11"/>
    <p:sldLayoutId id="2147483751" r:id="rId12"/>
    <p:sldLayoutId id="2147483752" r:id="rId13"/>
    <p:sldLayoutId id="2147483712" r:id="rId14"/>
    <p:sldLayoutId id="2147483753" r:id="rId15"/>
  </p:sldLayoutIdLst>
  <p:timing>
    <p:tnLst>
      <p:par>
        <p:cTn id="1" dur="indefinite" restart="never" nodeType="tmRoot"/>
      </p:par>
    </p:tnLst>
  </p:timing>
  <p:txStyles>
    <p:titleStyle>
      <a:lvl1pPr algn="ctr" defTabSz="685800" rtl="0" eaLnBrk="1" latinLnBrk="0" hangingPunct="1">
        <a:lnSpc>
          <a:spcPct val="90000"/>
        </a:lnSpc>
        <a:spcBef>
          <a:spcPct val="0"/>
        </a:spcBef>
        <a:buNone/>
        <a:defRPr sz="3300" kern="1200">
          <a:solidFill>
            <a:schemeClr val="tx1"/>
          </a:solidFill>
          <a:latin typeface="Coolvetica Rg" panose="020B06030306020200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grants.gov/"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 Id="rId4" Type="http://schemas.openxmlformats.org/officeDocument/2006/relationships/hyperlink" Target="http://foundationcenter.org/"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07242" y="843896"/>
            <a:ext cx="4311407" cy="2387600"/>
          </a:xfrm>
        </p:spPr>
        <p:txBody>
          <a:bodyPr/>
          <a:lstStyle/>
          <a:p>
            <a:pPr algn="ctr"/>
            <a:r>
              <a:rPr lang="en-US" dirty="0" smtClean="0">
                <a:effectLst/>
              </a:rPr>
              <a:t>Grant Writing Basics</a:t>
            </a:r>
            <a:endParaRPr lang="en-US" dirty="0">
              <a:effectLst/>
            </a:endParaRPr>
          </a:p>
        </p:txBody>
      </p:sp>
    </p:spTree>
    <p:extLst>
      <p:ext uri="{BB962C8B-B14F-4D97-AF65-F5344CB8AC3E}">
        <p14:creationId xmlns:p14="http://schemas.microsoft.com/office/powerpoint/2010/main" val="34861399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for Demographic Data</a:t>
            </a:r>
            <a:endParaRPr lang="en-US" dirty="0"/>
          </a:p>
        </p:txBody>
      </p:sp>
      <p:sp>
        <p:nvSpPr>
          <p:cNvPr id="3" name="Content Placeholder 2"/>
          <p:cNvSpPr>
            <a:spLocks noGrp="1"/>
          </p:cNvSpPr>
          <p:nvPr>
            <p:ph idx="1"/>
          </p:nvPr>
        </p:nvSpPr>
        <p:spPr>
          <a:xfrm>
            <a:off x="628650" y="1447800"/>
            <a:ext cx="7600950" cy="4351338"/>
          </a:xfrm>
        </p:spPr>
        <p:txBody>
          <a:bodyPr>
            <a:normAutofit/>
          </a:bodyPr>
          <a:lstStyle/>
          <a:p>
            <a:pPr marL="0" indent="0">
              <a:buNone/>
            </a:pPr>
            <a:r>
              <a:rPr lang="en-US" sz="2400" dirty="0" smtClean="0"/>
              <a:t>Start at home:</a:t>
            </a:r>
          </a:p>
          <a:p>
            <a:pPr lvl="1"/>
            <a:r>
              <a:rPr lang="en-US" sz="2400" dirty="0" smtClean="0"/>
              <a:t>Governmental agencies (town, county, state, federal) </a:t>
            </a:r>
          </a:p>
          <a:p>
            <a:pPr lvl="1"/>
            <a:r>
              <a:rPr lang="en-US" sz="2400" dirty="0" smtClean="0"/>
              <a:t>The closer to the project the better</a:t>
            </a:r>
          </a:p>
          <a:p>
            <a:pPr lvl="1"/>
            <a:endParaRPr lang="en-US" sz="2400" dirty="0"/>
          </a:p>
          <a:p>
            <a:pPr marL="0" indent="0">
              <a:buNone/>
            </a:pPr>
            <a:endParaRPr lang="en-US" sz="2400" dirty="0"/>
          </a:p>
        </p:txBody>
      </p:sp>
      <p:sp>
        <p:nvSpPr>
          <p:cNvPr id="4" name="Footer Placeholder 3"/>
          <p:cNvSpPr>
            <a:spLocks noGrp="1"/>
          </p:cNvSpPr>
          <p:nvPr>
            <p:ph type="ftr" sz="quarter" idx="11"/>
          </p:nvPr>
        </p:nvSpPr>
        <p:spPr/>
        <p:txBody>
          <a:bodyPr/>
          <a:lstStyle/>
          <a:p>
            <a:r>
              <a:rPr lang="en-US" smtClean="0"/>
              <a:t>© 2013 Board of Regents,  South Dakota State University    iGrow.org</a:t>
            </a:r>
            <a:endParaRPr lang="en-US" dirty="0"/>
          </a:p>
        </p:txBody>
      </p:sp>
      <p:pic>
        <p:nvPicPr>
          <p:cNvPr id="3074" name="Picture 2" descr="http://files.wendell.gethifi.com/departments/planning/pictures/demographic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3290" y="3104480"/>
            <a:ext cx="4265805" cy="240478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560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2" name="Picture 10" descr="http://www.robynsonlineworld.com/wp-content/uploads/2013/01/checklist-imag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7080" y="1181100"/>
            <a:ext cx="5562600" cy="4746753"/>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normAutofit/>
          </a:bodyPr>
          <a:lstStyle/>
          <a:p>
            <a:r>
              <a:rPr lang="en-US" dirty="0" smtClean="0"/>
              <a:t>Describe the Past and Future</a:t>
            </a:r>
            <a:endParaRPr lang="en-US" dirty="0"/>
          </a:p>
        </p:txBody>
      </p:sp>
      <p:sp>
        <p:nvSpPr>
          <p:cNvPr id="3" name="Content Placeholder 2"/>
          <p:cNvSpPr>
            <a:spLocks noGrp="1"/>
          </p:cNvSpPr>
          <p:nvPr>
            <p:ph idx="1"/>
          </p:nvPr>
        </p:nvSpPr>
        <p:spPr>
          <a:xfrm>
            <a:off x="628650" y="1825625"/>
            <a:ext cx="4171950" cy="4351338"/>
          </a:xfrm>
        </p:spPr>
        <p:txBody>
          <a:bodyPr>
            <a:normAutofit/>
          </a:bodyPr>
          <a:lstStyle/>
          <a:p>
            <a:pPr marL="0" indent="0">
              <a:buNone/>
            </a:pPr>
            <a:r>
              <a:rPr lang="en-US" sz="2400" dirty="0" smtClean="0"/>
              <a:t>Be able to tell:</a:t>
            </a:r>
          </a:p>
          <a:p>
            <a:r>
              <a:rPr lang="en-US" sz="2400" dirty="0" smtClean="0"/>
              <a:t>What you have already done</a:t>
            </a:r>
          </a:p>
          <a:p>
            <a:r>
              <a:rPr lang="en-US" sz="2400" dirty="0" smtClean="0"/>
              <a:t>Who participated</a:t>
            </a:r>
          </a:p>
          <a:p>
            <a:r>
              <a:rPr lang="en-US" sz="2400" dirty="0" smtClean="0"/>
              <a:t>Who benefited</a:t>
            </a:r>
          </a:p>
          <a:p>
            <a:r>
              <a:rPr lang="en-US" sz="2400" dirty="0" smtClean="0"/>
              <a:t>Why this was important</a:t>
            </a:r>
          </a:p>
          <a:p>
            <a:r>
              <a:rPr lang="en-US" sz="2400" dirty="0" smtClean="0"/>
              <a:t>How the funder’s contribution can increase success</a:t>
            </a:r>
            <a:endParaRPr lang="en-US" sz="2400" dirty="0"/>
          </a:p>
        </p:txBody>
      </p:sp>
      <p:sp>
        <p:nvSpPr>
          <p:cNvPr id="4" name="AutoShape 2" descr="data:image/jpeg;base64,/9j/4AAQSkZJRgABAQAAAQABAAD/2wCEAAkGBxQTEhUUEBISFhUUFBcUFBUXGBQUGBYQFRYWFhUXFRUYHCggGBwlHBQUITEhJSkrLi46GB8zODMsNykuLisBCgoKDg0OGhAQGiwkHyUrLCwsLiwsNDcsLCwuLCs4LCwsLCwtLCwsLCwsLCwsKzcsLCssLCw4LCwsLCw0ODcsLP/AABEIAJUBUgMBIgACEQEDEQH/xAAcAAEAAQUBAQAAAAAAAAAAAAAABgMEBQcIAQL/xABGEAABAwICBgcEBQkHBQAAAAABAAIDBBEFEgYHITFBcRMiUWGBkaEyQlKSFCNygrEIM0NiosHR0uEVFhckNFPwJkRUY4P/xAAaAQEAAgMBAAAAAAAAAAAAAAAAAQIDBAUG/8QAKhEBAAIBAgQFAwUAAAAAAAAAAAECAxExBBIhQQUyUWGRI4HRExQiM3H/2gAMAwEAAhEDEQA/AN4oiICIiAiIgIiICIiAiIgIiICIiAiIgIiICIiAiIgIix+O4xFSQST1Dg2ONtz2k8GtHFxOwBBidP8AS+PDaV0r7GRwLYY7+3JbZ90byVrbVhoaa578TxcCXpyehjkHVffZnLT7vBo7r9ixejmHTaR4i6rqgW0kDgMm22UbWwt7zsLj38rb8fStLOjyjJbKGjYABsFuxRIhldqmwyTayB0Lviie9h8rkeisP8M6iG5ocYrYvhZJ9c0HkSB6KQz4jLSPDZbyRH2Xe8B2X4kLO0OIxytzMcD2jcRzHBYqZ62nl2mOykXiZ07oAabSKD2ZqGrbxztMbuQtYLz+/wBiUH+swWbKN74HdJc9zbfvU6q8bgj2OkF+wdY+ixx0qa42iikefJLcRjr0mxOSsd0epdcWHkhs/wBIp38WyxOFuZF1JsO0yoJ/zNZTuPZna0+TrFW8/Tziz6OGx39LZ3oQtS62KWhozHHLRU3TSAvtT3hLWA2BeRcWJvw4FIza7RPx+Tn9Ib9Y8EXaQQdxBuF9KEaudGTT0bMuaAzASviB6QtLh1Wl7xfYLbOalbaE8ZZD4gfgArxafRbX2XiKlDCG7i7xJP4qqrpEREBERAREQEREBERAREQEREBERAREQEREBERAREQEREBERAREQFz9rpnxGqnDDSVLaOF1mZWF3SO96Q5bjduB3eK3pS4vBIS2KeJ7muLXBr2khwNiCAd91eoNRaH608KpoGUojqKYRjLZ7M13H2nOLCTcm5JIU/wzTKhqNkNZTuO/LnaHfKTdX2I4HTTi09PDIDvzMaf3KH4vqewya+WF8LjxieW25Nddvogm9ZSsmjLXWLXDYRt28CCohHorNnIzBrR79z1hyCjT9UVTAc2G4rPHbc197fM02/ZXz/1NSf7FYxv2SXDwyOWvm4bHlmJt2Y74636y2FQ6Lws9u7z37B8oWZhga0Wa0AdwstSDW/VU5y4lhM0VvaezMBbuD22/aWewrXHhk1g6V8RPCVhAHNzbt9VkpipTyxotWkV2hOqypZEx8khDWMaXOJ4NAuSuctFYHY5jjp5gTEx3TObtsIIyBFH49Xn1lKtdun0L6RtNRTxydObyujcHAQt90kHYS63kVKNSWjP0TD2yPbaWqtK6+8R/o293V2/eWRZsEBeoiAiIgIiICIiAiIg+WvB3FfS1TS47Izc8rM0mmDx7ViuXj8UpPmhrV4qs7p6ijdLpZG72gQsvS4nE/wBl45XW5TisV9rM0ZKztK9ReAr1bC4iIgIiICIiAiIgIiICIiAiIgIiIC1frl1g/Qovo1M4fSZW9Zw2mGI8e5x4eakesjTWPDKbObOmku2CP4n22ud+q3ZfwHFas1R6GyYhUuxPELvYJC9gcPz0975vsN7OXYg+9ENSrp6Vs9TUSwTydeNoAORhGwvBs7Md+8WWUGg+PUX+hxETNBvkc4i/3ZMw9Vtj+02tl6KWzXHawn2XjuPb3LIKsWidkROrS39/cdo/9dhvStB2vax42dz4yW+iyeGa9KNxy1UE8Dtx2CQDnazvRbXWLxXR6lqRaopoZL/ExpPnvVksbhWn+HVFuirIbu2BrndG4n7L7FSOOQOF2kEdoII8wtd4vqXw2a5jbLATxjfs+V4IUcfqeraZ2bDMTc2xu1r87PMtJB+VBuhzQRYi47DtWCxbQygqds9JA42tmyhrvBzbFax/tDSei9uIVTAd4a2W4+4Wv9FVoteT43dHiGHyRvHtZLgj/wCcgv6oM7UaksNMjXs6dga4OLA8Oa4A3ynOCbHdsK2U1thYbhsHJY3BsajqII525mNlbma2SzXBp3XF9l96ruxWEb5o/mCjmj1RrC8RW0FdG/Yx7XcjdXKRMTskREUgiIgIiICIiDSF0urQSr6Eq8byy4vJK6EpHFVoq9zeJVgJV6ZFPWExzQl2GaVStaWhwJt1c23rcAee5UaPWsL2mhAINjlNto2HeooZLG44KDY/UltTKBuz3HiAV2/Dc1ra0lv8NeZ6S6EoNYdJJvc5h7xceYUho8Whl/Nysd3XF/I7VylHiJ7VkKXGnN3OI5LrNp1Ui5/wjWBUxWtKSOw7R6qb4PrRY6wnYObdnoUGyUWKwzSGnn/NytufdPVPrvWVCAiIgIiICIiAiIgLF6S47FRU76iodZjBu4ucfZa0cSSr+qqGxsc+RwaxgLnOJsA0bSSVzFrA0wdjFayJkjYqZsmSEyHIwXNjNITuuO3cNnagusDw+o0ixN0s5LYGG77bo4bnJEz9Y9vMrpGhpGQxsjiaGMjaGsaNga0CwAWE0EwampKSOGkex7QLukaWu6SQ+08kf8CkSDE6SYV08RA9tvWYe/s8VG8C0odGejqLlo2Zveb9rtCnSgmm2FZH9MwdV5s/ufwPiudxtb4/rY94394a2eLV/nX7ptHUNc0PDgWnaDcWtzWKrdJ6ePZnzkcGDN67lBsPw+eYZY2vLL8SQy/b2FSbDdDGjbO8uPwt2DxO8qtOK4jNH06ae8orlyX8tflRn00e42hhF+F7uPkF9RSYjLuAjB4kBvoblSejw+OIWjY1vIbfNXSzV4bJb+y8/bovGO0+a3wiVVhkzI3S1Va5rI2l7y3ZZrRc7f6LTWjWPVOKYkyGMMDHOJc9zA+RtMw3Jc9x32sOblM/yg9Keip2UUTuvP15bcIGnY09mZwHg0qt+T9ox0NK6skHXqdjO6Bp/e4E+AWavDY47a/7K8Y6tixaPUzd0LOZufxV5FRRt9mNg5NCuEWSMdI2iF4rEdnll6iK6RERAREQEREBERBz9ZFj24q3iPIqs3EGHiQvLzjtHZz+WV1de5lSbUsPvD8F95x2jzCryz6I0fV1A8efeolP61vIAKa1NU1jSSRsF1r+U5iXHe4k+ZXT8NpOs2bGCvWZUl6CvrIvMi67ZVGTkK6irSrHKmUoJBR4u5p2OIUywLWHPFYF+ZvY7rD+i1e0kKvHOUHReC6xYJbCUZD2ja3y3hS+lrGSDNG9rh2ggrlCCtI4lZ7CdJ5YSCx5B7iQg6YRaqwHWidjagBw7R1XfwKn2E6R09R+blF/hd1T5Hf4IMuiXRARFHqzTegiqDTS1cTJm2u1xIAJ2gF9soPdfigy2K4bFUxOhqGB8b7Zmm9jY3F7d4C1xjOo2gkuYHzQHabAiRnk4Xt4rZtPUse0Oje17TuLSHA8iFVQc81mp7E6Q56CpDyNv1b3QP5WJsfNUG6cY/hxtVxyPaLfn4i5tuwSssD5ldGrxzQdhF0GmMF19xOsKylew32uicHgDtyusVOMN1hYXVtyiqi629kv1Z5HPYHzVzjWr/Dqq/TUkWY++wdG7bxuy1/FQLGdQkDrmkqZYzwbIBI3zFig3BA5pAyFpbbZlsRbusqi5wk1eY5h7s1G97mg74JbXA4mNxF+Vivql1tYvRkMrYQ/b+midE88nNsPRB0arevrGQxvllIayNhe8ng1ouT6LVmC696R9hVQywm21zbSNv3W63osPrk1j09RRsp6CYSdMbzEBzcsbTcMNwCCXW8B3oIDeXG8X4/5iXv+rpmD0sxvnzXVdHStijZHGAGMaGNA4NaLAei1D+TzovkhkrpG9aa8UN+ELT13Dm4W+6tyICIiAiIgIiICIiAiIgIiIOWxAR7oXtz8JW3ajVcw+xNbmFjajVhMPYkYfT8Vz54ezD+nLWefu9F6HhT92rWr/wDWfvBeT6vKtjbhjXngGlvqq/t7T2RyS1ri0lm5Rvda/c3+qw+3sU2xPRKoaSZqd9+LrH8VhZcHI4SN9fxut7FjildGWsaQwd+5eX5rLHDj2tPMEeoXyaF3wg8nD99lkWYp0gG82X0033KridDK4ZWRO33Ju0+A2q4wvCHtZ1xtJuB2BBaWXgPePNZj+zj2L4lwYO3t29u4+aDHtKrNKx+IsdTvDcwcCL2NiRzV9hTmTA2aAW7xz7CguGPWQpMQc3c4+aoDDOxvkvf7OPY7zKCcYHrEqIbAvEjR7r9uzudvC2Bg2sellsJSYXH4trb/AGh+9aI+guG7N/zmvoRSDcfMIN1aztYUdBS3gex9RMLQgEOAG4yOtwHAcT4rSWh+gNZi4mna8ABxJklv9bMTdwBHO5O7aEnBcLSRtcO/gtv6ncdLoGUxja1rMwjLQBsBv1gN539bjZVteK6aomdGpajQ/GsNJdEyoaB79O8vaebWG/mFkMH10YlTnLUCOcA9YSNyP5Zm2t4hdKrE4zoxSVQtU00MneWjMOThtHmrJQDBNelFJYVMcsBsLm3SMv3Zdvop9g2lFHVC9NUwydwcA75Tt9FAMc1F0UlzSyywH4SelZ5O63qtfYzqZxKnOanyTgbQY3Bj/lcQfIoOmEXKlPphjOHODXy1LADbJO0vabcB0g3fZKmmB6/HiwraQO7Xwuyn5H/xQb3VCqpI5WlsrGPad4c0OHkVEcD1qYZUkNFQI3m3VlBj2nhmPVPmphBUNeM0bmuadxaQ4HxCCF4zqnwyoufo/ROPvQuMf7O1vooLimoI5gaas6t9rZW9a1+Dm7Cbdy3miC0wnD2U8McMQsyJgY0dwFv6q7REBERAREQEREBERAREQEREBERAREQeEK3nw+J/txRu5taf3K5RBhajROjf7VNH4C34Kwl1f0Lv0NuTnfxUpRBDH6tKI8JRyd/RUzqwo+2b5h/BTdEEI/wwpPim+Zv8q9GrGk+Kf5m/yqbIghB1W0J9oSHm5v8AKvRqsw7jC4/e/gFNkQQ1uq/Df/Gv95/8VUbq0w0f9qPnl/mUsc4DeqMlUB/E7AAgiuIaHYVTRPmmgayONpc5xfJsA+9tPcufMRxWWursmHRuibI4RwQsJ9kbnPJO87STw8Fn9b+sA18v0amcfo0buF/rpgfatxaDuHj2LY+pnV/9Ci+k1TB9JlHVB2mGI7m9zjx8kGa0d1f08dMyOpYJ5bXklde5edpDbbmjcOSlGHYTDALQRMYN3VFvMq9RNAREQEREFGqpGSNyysY9p2EOAcLcioTjmqPDKi5EBhcfehOQfJtb6KeIg0DjmoWZtzR1LJBwZIMjuWYXB9FC6vA8Xws58tVA1t+vG4lneSWEi3NdZLTX5QmlfRxMoYnWdL9ZPbhCD1Gn7Thfk3vQRnQvW1ib54qdwiqTJI1gztDH7Tb2mWGwbbkHcuimrQv5PGjGeSSukb1Y7xQ34yEddw5AgX7z2LfaAiIgIiICIiAiIgIiICIiAiIgIiICIiAiIgIiICIqb5gEFReEq0kquxUHSk7ygvX1ACt31RO5W69a26AXkrT+ufTzIHUFK7rEWqZAfZB/RNPaeJ8O1SnWrpw3DoeihINXM05Bv6KM7Okd377DtHctL6udG2YjWhlTM1sYPSS5nhr5dty1lzckneeCCa6j9X3SubX1bPq2H/LscPbeP0hHwg7u0i/Bb/VKlgbGxrI2hrGgBrWiwDRuAsqqAiIgIiICIiAiIgtcTrmQRSTSmzImOkef1Wi5XImNYhNide6SxMlTKGxt7ASGxt5AW9Vt/wDKF0qyRMoYndaX6ye3CIHqNP2iCfu96j35Pmi/TVL6yRt2U/UjvxncN/3Wn9oIN4aJ4GyipIaaPdGyxPxSHa93i4krLoiAiIgIiICIiAiIgIiICIiAiIgIiICIiAi8JVGSpA3IKxKoyVACtJJyVTQVpKglUSURARetbdXUVN2oKEcJKvYoQFUa2y9QaR091OVVRNJUwVYme85iybqOA4Na5vVsNwFgtR45ovV0ZtVU8sdveIu3weLj1XZS+JoWvaWva1zTsLXAEEd4O9ByVo/rDxCjt0NS9zf9uQ9K3s3O2jdwIWztHtfUZs2upnM7ZITnHMscQR4EqW6R6pMOqrlsXQPPvQ9UXve5j9k+S1bpHqQrYbupHsqWfD+bk+Vxynz8EG88B0uo6wA0tTG8n3b5Xjmx1nDyWcXFVfh09LJlmjlhe03GYOYQe0H94Up0c1p4jSWAnMzB7k31mzsDz1h5oOrEWotHde1NJZtbC+B3xt+tZfv94DwK2Xg2P01U3NSzxSj9VwJHNu8eKDJIiICtcUr2QQyTSmzImOe4/qtFz4q6WmfyhdKckbKGJ3Wl+sntvEQPUaeZufuoNN6QYpLiFa+Ygl88gDGdgJDY2DkMoXVeg2jzaCihpxbM1t5CPeldtefM28AtG6hNGPpNYamQXjpbFvYah3seQufJdIoCIiAiIgIiICIiAiIgIiICIiAiIgIiICoSy2XqILOSUlU0RAREQF9RtuiIL+KIBVURAREQEREBERBaYjhsM7Cyoijlad7Xta4eRC1vpRqWoZWufTmSncATZvXZu+Bx2eBREHPeL0XQTSRZs3RuLc1rXtxtc281Qpql8bg+J7mOG5zSWuHIjavUQT3R3XFiNNZsj21DBwlHWsBuEg2+d10DoXpF9Op2zGPoybdXNn3i++wREGecbBcZ6V4xJV1c08vtSPOzg1oNmtHcAAERB07qmwdlNhdOI98rBM87i6SQAm/IWHgpgiICIiAiIgIiICIiAiIgIiICIiAiIg//2Q=="/>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eg;base64,/9j/4AAQSkZJRgABAQAAAQABAAD/2wCEAAkGBxQTEhUUEBISFhUUFBcUFBUXGBQUGBYQFRYWFhUXFRUYHCggGBwlHBQUITEhJSkrLi46GB8zODMsNykuLisBCgoKDg0OGhAQGiwkHyUrLCwsLiwsNDcsLCwuLCs4LCwsLCwtLCwsLCwsLCwsKzcsLCssLCw4LCwsLCw0ODcsLP/AABEIAJUBUgMBIgACEQEDEQH/xAAcAAEAAQUBAQAAAAAAAAAAAAAABgMEBQcIAQL/xABGEAABAwICBgcEBQkHBQAAAAABAAIDBBEFEgYHITFBcRMiUWGBkaEyQlKSFCNygrEIM0NiosHR0uEVFhckNFPwJkRUY4P/xAAaAQEAAgMBAAAAAAAAAAAAAAAAAQIDBAUG/8QAKhEBAAIBAgQFAwUAAAAAAAAAAAECAxExBBIhQQUyUWGRI4HRExQiM3H/2gAMAwEAAhEDEQA/AN4oiICIiAiIgIiICIiAiIgIiICIiAiIgIiICIiAiIgIix+O4xFSQST1Dg2ONtz2k8GtHFxOwBBidP8AS+PDaV0r7GRwLYY7+3JbZ90byVrbVhoaa578TxcCXpyehjkHVffZnLT7vBo7r9ixejmHTaR4i6rqgW0kDgMm22UbWwt7zsLj38rb8fStLOjyjJbKGjYABsFuxRIhldqmwyTayB0Lviie9h8rkeisP8M6iG5ocYrYvhZJ9c0HkSB6KQz4jLSPDZbyRH2Xe8B2X4kLO0OIxytzMcD2jcRzHBYqZ62nl2mOykXiZ07oAabSKD2ZqGrbxztMbuQtYLz+/wBiUH+swWbKN74HdJc9zbfvU6q8bgj2OkF+wdY+ixx0qa42iikefJLcRjr0mxOSsd0epdcWHkhs/wBIp38WyxOFuZF1JsO0yoJ/zNZTuPZna0+TrFW8/Tziz6OGx39LZ3oQtS62KWhozHHLRU3TSAvtT3hLWA2BeRcWJvw4FIza7RPx+Tn9Ib9Y8EXaQQdxBuF9KEaudGTT0bMuaAzASviB6QtLh1Wl7xfYLbOalbaE8ZZD4gfgArxafRbX2XiKlDCG7i7xJP4qqrpEREBERAREQEREBERAREQEREBERAREQEREBERAREQEREBERAREQFz9rpnxGqnDDSVLaOF1mZWF3SO96Q5bjduB3eK3pS4vBIS2KeJ7muLXBr2khwNiCAd91eoNRaH608KpoGUojqKYRjLZ7M13H2nOLCTcm5JIU/wzTKhqNkNZTuO/LnaHfKTdX2I4HTTi09PDIDvzMaf3KH4vqewya+WF8LjxieW25Nddvogm9ZSsmjLXWLXDYRt28CCohHorNnIzBrR79z1hyCjT9UVTAc2G4rPHbc197fM02/ZXz/1NSf7FYxv2SXDwyOWvm4bHlmJt2Y74636y2FQ6Lws9u7z37B8oWZhga0Wa0AdwstSDW/VU5y4lhM0VvaezMBbuD22/aWewrXHhk1g6V8RPCVhAHNzbt9VkpipTyxotWkV2hOqypZEx8khDWMaXOJ4NAuSuctFYHY5jjp5gTEx3TObtsIIyBFH49Xn1lKtdun0L6RtNRTxydObyujcHAQt90kHYS63kVKNSWjP0TD2yPbaWqtK6+8R/o293V2/eWRZsEBeoiAiIgIiICIiAiIg+WvB3FfS1TS47Izc8rM0mmDx7ViuXj8UpPmhrV4qs7p6ijdLpZG72gQsvS4nE/wBl45XW5TisV9rM0ZKztK9ReAr1bC4iIgIiICIiAiIgIiICIiAiIgIiIC1frl1g/Qovo1M4fSZW9Zw2mGI8e5x4eakesjTWPDKbObOmku2CP4n22ud+q3ZfwHFas1R6GyYhUuxPELvYJC9gcPz0975vsN7OXYg+9ENSrp6Vs9TUSwTydeNoAORhGwvBs7Md+8WWUGg+PUX+hxETNBvkc4i/3ZMw9Vtj+02tl6KWzXHawn2XjuPb3LIKsWidkROrS39/cdo/9dhvStB2vax42dz4yW+iyeGa9KNxy1UE8Dtx2CQDnazvRbXWLxXR6lqRaopoZL/ExpPnvVksbhWn+HVFuirIbu2BrndG4n7L7FSOOQOF2kEdoII8wtd4vqXw2a5jbLATxjfs+V4IUcfqeraZ2bDMTc2xu1r87PMtJB+VBuhzQRYi47DtWCxbQygqds9JA42tmyhrvBzbFax/tDSei9uIVTAd4a2W4+4Wv9FVoteT43dHiGHyRvHtZLgj/wCcgv6oM7UaksNMjXs6dga4OLA8Oa4A3ynOCbHdsK2U1thYbhsHJY3BsajqII525mNlbma2SzXBp3XF9l96ruxWEb5o/mCjmj1RrC8RW0FdG/Yx7XcjdXKRMTskREUgiIgIiICIiDSF0urQSr6Eq8byy4vJK6EpHFVoq9zeJVgJV6ZFPWExzQl2GaVStaWhwJt1c23rcAee5UaPWsL2mhAINjlNto2HeooZLG44KDY/UltTKBuz3HiAV2/Dc1ra0lv8NeZ6S6EoNYdJJvc5h7xceYUho8Whl/Nysd3XF/I7VylHiJ7VkKXGnN3OI5LrNp1Ui5/wjWBUxWtKSOw7R6qb4PrRY6wnYObdnoUGyUWKwzSGnn/NytufdPVPrvWVCAiIgIiICIiAiIgLF6S47FRU76iodZjBu4ucfZa0cSSr+qqGxsc+RwaxgLnOJsA0bSSVzFrA0wdjFayJkjYqZsmSEyHIwXNjNITuuO3cNnagusDw+o0ixN0s5LYGG77bo4bnJEz9Y9vMrpGhpGQxsjiaGMjaGsaNga0CwAWE0EwampKSOGkex7QLukaWu6SQ+08kf8CkSDE6SYV08RA9tvWYe/s8VG8C0odGejqLlo2Zveb9rtCnSgmm2FZH9MwdV5s/ufwPiudxtb4/rY94394a2eLV/nX7ptHUNc0PDgWnaDcWtzWKrdJ6ePZnzkcGDN67lBsPw+eYZY2vLL8SQy/b2FSbDdDGjbO8uPwt2DxO8qtOK4jNH06ae8orlyX8tflRn00e42hhF+F7uPkF9RSYjLuAjB4kBvoblSejw+OIWjY1vIbfNXSzV4bJb+y8/bovGO0+a3wiVVhkzI3S1Va5rI2l7y3ZZrRc7f6LTWjWPVOKYkyGMMDHOJc9zA+RtMw3Jc9x32sOblM/yg9Keip2UUTuvP15bcIGnY09mZwHg0qt+T9ox0NK6skHXqdjO6Bp/e4E+AWavDY47a/7K8Y6tixaPUzd0LOZufxV5FRRt9mNg5NCuEWSMdI2iF4rEdnll6iK6RERAREQEREBERBz9ZFj24q3iPIqs3EGHiQvLzjtHZz+WV1de5lSbUsPvD8F95x2jzCryz6I0fV1A8efeolP61vIAKa1NU1jSSRsF1r+U5iXHe4k+ZXT8NpOs2bGCvWZUl6CvrIvMi67ZVGTkK6irSrHKmUoJBR4u5p2OIUywLWHPFYF+ZvY7rD+i1e0kKvHOUHReC6xYJbCUZD2ja3y3hS+lrGSDNG9rh2ggrlCCtI4lZ7CdJ5YSCx5B7iQg6YRaqwHWidjagBw7R1XfwKn2E6R09R+blF/hd1T5Hf4IMuiXRARFHqzTegiqDTS1cTJm2u1xIAJ2gF9soPdfigy2K4bFUxOhqGB8b7Zmm9jY3F7d4C1xjOo2gkuYHzQHabAiRnk4Xt4rZtPUse0Oje17TuLSHA8iFVQc81mp7E6Q56CpDyNv1b3QP5WJsfNUG6cY/hxtVxyPaLfn4i5tuwSssD5ldGrxzQdhF0GmMF19xOsKylew32uicHgDtyusVOMN1hYXVtyiqi629kv1Z5HPYHzVzjWr/Dqq/TUkWY++wdG7bxuy1/FQLGdQkDrmkqZYzwbIBI3zFig3BA5pAyFpbbZlsRbusqi5wk1eY5h7s1G97mg74JbXA4mNxF+Vivql1tYvRkMrYQ/b+midE88nNsPRB0arevrGQxvllIayNhe8ng1ouT6LVmC696R9hVQywm21zbSNv3W63osPrk1j09RRsp6CYSdMbzEBzcsbTcMNwCCXW8B3oIDeXG8X4/5iXv+rpmD0sxvnzXVdHStijZHGAGMaGNA4NaLAei1D+TzovkhkrpG9aa8UN+ELT13Dm4W+6tyICIiAiIgIiICIiAiIgIiIOWxAR7oXtz8JW3ajVcw+xNbmFjajVhMPYkYfT8Vz54ezD+nLWefu9F6HhT92rWr/wDWfvBeT6vKtjbhjXngGlvqq/t7T2RyS1ri0lm5Rvda/c3+qw+3sU2xPRKoaSZqd9+LrH8VhZcHI4SN9fxut7FjildGWsaQwd+5eX5rLHDj2tPMEeoXyaF3wg8nD99lkWYp0gG82X0033KridDK4ZWRO33Ju0+A2q4wvCHtZ1xtJuB2BBaWXgPePNZj+zj2L4lwYO3t29u4+aDHtKrNKx+IsdTvDcwcCL2NiRzV9hTmTA2aAW7xz7CguGPWQpMQc3c4+aoDDOxvkvf7OPY7zKCcYHrEqIbAvEjR7r9uzudvC2Bg2sellsJSYXH4trb/AGh+9aI+guG7N/zmvoRSDcfMIN1aztYUdBS3gex9RMLQgEOAG4yOtwHAcT4rSWh+gNZi4mna8ABxJklv9bMTdwBHO5O7aEnBcLSRtcO/gtv6ncdLoGUxja1rMwjLQBsBv1gN539bjZVteK6aomdGpajQ/GsNJdEyoaB79O8vaebWG/mFkMH10YlTnLUCOcA9YSNyP5Zm2t4hdKrE4zoxSVQtU00MneWjMOThtHmrJQDBNelFJYVMcsBsLm3SMv3Zdvop9g2lFHVC9NUwydwcA75Tt9FAMc1F0UlzSyywH4SelZ5O63qtfYzqZxKnOanyTgbQY3Bj/lcQfIoOmEXKlPphjOHODXy1LADbJO0vabcB0g3fZKmmB6/HiwraQO7Xwuyn5H/xQb3VCqpI5WlsrGPad4c0OHkVEcD1qYZUkNFQI3m3VlBj2nhmPVPmphBUNeM0bmuadxaQ4HxCCF4zqnwyoufo/ROPvQuMf7O1vooLimoI5gaas6t9rZW9a1+Dm7Cbdy3miC0wnD2U8McMQsyJgY0dwFv6q7REBERAREQEREBERAREQEREBERAREQeEK3nw+J/txRu5taf3K5RBhajROjf7VNH4C34Kwl1f0Lv0NuTnfxUpRBDH6tKI8JRyd/RUzqwo+2b5h/BTdEEI/wwpPim+Zv8q9GrGk+Kf5m/yqbIghB1W0J9oSHm5v8AKvRqsw7jC4/e/gFNkQQ1uq/Df/Gv95/8VUbq0w0f9qPnl/mUsc4DeqMlUB/E7AAgiuIaHYVTRPmmgayONpc5xfJsA+9tPcufMRxWWursmHRuibI4RwQsJ9kbnPJO87STw8Fn9b+sA18v0amcfo0buF/rpgfatxaDuHj2LY+pnV/9Ci+k1TB9JlHVB2mGI7m9zjx8kGa0d1f08dMyOpYJ5bXklde5edpDbbmjcOSlGHYTDALQRMYN3VFvMq9RNAREQEREFGqpGSNyysY9p2EOAcLcioTjmqPDKi5EBhcfehOQfJtb6KeIg0DjmoWZtzR1LJBwZIMjuWYXB9FC6vA8Xws58tVA1t+vG4lneSWEi3NdZLTX5QmlfRxMoYnWdL9ZPbhCD1Gn7Thfk3vQRnQvW1ib54qdwiqTJI1gztDH7Tb2mWGwbbkHcuimrQv5PGjGeSSukb1Y7xQ34yEddw5AgX7z2LfaAiIgIiICIiAiIgIiICIiAiIgIiICIiAiIgIiICIqb5gEFReEq0kquxUHSk7ygvX1ACt31RO5W69a26AXkrT+ufTzIHUFK7rEWqZAfZB/RNPaeJ8O1SnWrpw3DoeihINXM05Bv6KM7Okd377DtHctL6udG2YjWhlTM1sYPSS5nhr5dty1lzckneeCCa6j9X3SubX1bPq2H/LscPbeP0hHwg7u0i/Bb/VKlgbGxrI2hrGgBrWiwDRuAsqqAiIgIiICIiAiIgtcTrmQRSTSmzImOkef1Wi5XImNYhNide6SxMlTKGxt7ASGxt5AW9Vt/wDKF0qyRMoYndaX6ye3CIHqNP2iCfu96j35Pmi/TVL6yRt2U/UjvxncN/3Wn9oIN4aJ4GyipIaaPdGyxPxSHa93i4krLoiAiIgIiICIiAiIgIiICIiAiIgIiICIiAi8JVGSpA3IKxKoyVACtJJyVTQVpKglUSURARetbdXUVN2oKEcJKvYoQFUa2y9QaR091OVVRNJUwVYme85iybqOA4Na5vVsNwFgtR45ovV0ZtVU8sdveIu3weLj1XZS+JoWvaWva1zTsLXAEEd4O9ByVo/rDxCjt0NS9zf9uQ9K3s3O2jdwIWztHtfUZs2upnM7ZITnHMscQR4EqW6R6pMOqrlsXQPPvQ9UXve5j9k+S1bpHqQrYbupHsqWfD+bk+Vxynz8EG88B0uo6wA0tTG8n3b5Xjmx1nDyWcXFVfh09LJlmjlhe03GYOYQe0H94Up0c1p4jSWAnMzB7k31mzsDz1h5oOrEWotHde1NJZtbC+B3xt+tZfv94DwK2Xg2P01U3NSzxSj9VwJHNu8eKDJIiICtcUr2QQyTSmzImOe4/qtFz4q6WmfyhdKckbKGJ3Wl+sntvEQPUaeZufuoNN6QYpLiFa+Ygl88gDGdgJDY2DkMoXVeg2jzaCihpxbM1t5CPeldtefM28AtG6hNGPpNYamQXjpbFvYah3seQufJdIoCIiAiIgIiICIiAiIgIiICIiAiIgIiICoSy2XqILOSUlU0RAREQF9RtuiIL+KIBVURAREQEREBERBaYjhsM7Cyoijlad7Xta4eRC1vpRqWoZWufTmSncATZvXZu+Bx2eBREHPeL0XQTSRZs3RuLc1rXtxtc281Qpql8bg+J7mOG5zSWuHIjavUQT3R3XFiNNZsj21DBwlHWsBuEg2+d10DoXpF9Op2zGPoybdXNn3i++wREGecbBcZ6V4xJV1c08vtSPOzg1oNmtHcAAERB07qmwdlNhdOI98rBM87i6SQAm/IWHgpgiICIiAiIgIiICIiAiIgIiICIiAiIg//2Q=="/>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data:image/jpeg;base64,/9j/4AAQSkZJRgABAQAAAQABAAD/2wCEAAkGBxQTEhUUEBISFhUUFBcUFBUXGBQUGBYQFRYWFhUXFRUYHCggGBwlHBQUITEhJSkrLi46GB8zODMsNykuLisBCgoKDg0OGhAQGiwkHyUrLCwsLiwsNDcsLCwuLCs4LCwsLCwtLCwsLCwsLCwsKzcsLCssLCw4LCwsLCw0ODcsLP/AABEIAJUBUgMBIgACEQEDEQH/xAAcAAEAAQUBAQAAAAAAAAAAAAAABgMEBQcIAQL/xABGEAABAwICBgcEBQkHBQAAAAABAAIDBBEFEgYHITFBcRMiUWGBkaEyQlKSFCNygrEIM0NiosHR0uEVFhckNFPwJkRUY4P/xAAaAQEAAgMBAAAAAAAAAAAAAAAAAQIDBAUG/8QAKhEBAAIBAgQFAwUAAAAAAAAAAAECAxExBBIhQQUyUWGRI4HRExQiM3H/2gAMAwEAAhEDEQA/AN4oiICIiAiIgIiICIiAiIgIiICIiAiIgIiICIiAiIgIix+O4xFSQST1Dg2ONtz2k8GtHFxOwBBidP8AS+PDaV0r7GRwLYY7+3JbZ90byVrbVhoaa578TxcCXpyehjkHVffZnLT7vBo7r9ixejmHTaR4i6rqgW0kDgMm22UbWwt7zsLj38rb8fStLOjyjJbKGjYABsFuxRIhldqmwyTayB0Lviie9h8rkeisP8M6iG5ocYrYvhZJ9c0HkSB6KQz4jLSPDZbyRH2Xe8B2X4kLO0OIxytzMcD2jcRzHBYqZ62nl2mOykXiZ07oAabSKD2ZqGrbxztMbuQtYLz+/wBiUH+swWbKN74HdJc9zbfvU6q8bgj2OkF+wdY+ixx0qa42iikefJLcRjr0mxOSsd0epdcWHkhs/wBIp38WyxOFuZF1JsO0yoJ/zNZTuPZna0+TrFW8/Tziz6OGx39LZ3oQtS62KWhozHHLRU3TSAvtT3hLWA2BeRcWJvw4FIza7RPx+Tn9Ib9Y8EXaQQdxBuF9KEaudGTT0bMuaAzASviB6QtLh1Wl7xfYLbOalbaE8ZZD4gfgArxafRbX2XiKlDCG7i7xJP4qqrpEREBERAREQEREBERAREQEREBERAREQEREBERAREQEREBERAREQFz9rpnxGqnDDSVLaOF1mZWF3SO96Q5bjduB3eK3pS4vBIS2KeJ7muLXBr2khwNiCAd91eoNRaH608KpoGUojqKYRjLZ7M13H2nOLCTcm5JIU/wzTKhqNkNZTuO/LnaHfKTdX2I4HTTi09PDIDvzMaf3KH4vqewya+WF8LjxieW25Nddvogm9ZSsmjLXWLXDYRt28CCohHorNnIzBrR79z1hyCjT9UVTAc2G4rPHbc197fM02/ZXz/1NSf7FYxv2SXDwyOWvm4bHlmJt2Y74636y2FQ6Lws9u7z37B8oWZhga0Wa0AdwstSDW/VU5y4lhM0VvaezMBbuD22/aWewrXHhk1g6V8RPCVhAHNzbt9VkpipTyxotWkV2hOqypZEx8khDWMaXOJ4NAuSuctFYHY5jjp5gTEx3TObtsIIyBFH49Xn1lKtdun0L6RtNRTxydObyujcHAQt90kHYS63kVKNSWjP0TD2yPbaWqtK6+8R/o293V2/eWRZsEBeoiAiIgIiICIiAiIg+WvB3FfS1TS47Izc8rM0mmDx7ViuXj8UpPmhrV4qs7p6ijdLpZG72gQsvS4nE/wBl45XW5TisV9rM0ZKztK9ReAr1bC4iIgIiICIiAiIgIiICIiAiIgIiIC1frl1g/Qovo1M4fSZW9Zw2mGI8e5x4eakesjTWPDKbObOmku2CP4n22ud+q3ZfwHFas1R6GyYhUuxPELvYJC9gcPz0975vsN7OXYg+9ENSrp6Vs9TUSwTydeNoAORhGwvBs7Md+8WWUGg+PUX+hxETNBvkc4i/3ZMw9Vtj+02tl6KWzXHawn2XjuPb3LIKsWidkROrS39/cdo/9dhvStB2vax42dz4yW+iyeGa9KNxy1UE8Dtx2CQDnazvRbXWLxXR6lqRaopoZL/ExpPnvVksbhWn+HVFuirIbu2BrndG4n7L7FSOOQOF2kEdoII8wtd4vqXw2a5jbLATxjfs+V4IUcfqeraZ2bDMTc2xu1r87PMtJB+VBuhzQRYi47DtWCxbQygqds9JA42tmyhrvBzbFax/tDSei9uIVTAd4a2W4+4Wv9FVoteT43dHiGHyRvHtZLgj/wCcgv6oM7UaksNMjXs6dga4OLA8Oa4A3ynOCbHdsK2U1thYbhsHJY3BsajqII525mNlbma2SzXBp3XF9l96ruxWEb5o/mCjmj1RrC8RW0FdG/Yx7XcjdXKRMTskREUgiIgIiICIiDSF0urQSr6Eq8byy4vJK6EpHFVoq9zeJVgJV6ZFPWExzQl2GaVStaWhwJt1c23rcAee5UaPWsL2mhAINjlNto2HeooZLG44KDY/UltTKBuz3HiAV2/Dc1ra0lv8NeZ6S6EoNYdJJvc5h7xceYUho8Whl/Nysd3XF/I7VylHiJ7VkKXGnN3OI5LrNp1Ui5/wjWBUxWtKSOw7R6qb4PrRY6wnYObdnoUGyUWKwzSGnn/NytufdPVPrvWVCAiIgIiICIiAiIgLF6S47FRU76iodZjBu4ucfZa0cSSr+qqGxsc+RwaxgLnOJsA0bSSVzFrA0wdjFayJkjYqZsmSEyHIwXNjNITuuO3cNnagusDw+o0ixN0s5LYGG77bo4bnJEz9Y9vMrpGhpGQxsjiaGMjaGsaNga0CwAWE0EwampKSOGkex7QLukaWu6SQ+08kf8CkSDE6SYV08RA9tvWYe/s8VG8C0odGejqLlo2Zveb9rtCnSgmm2FZH9MwdV5s/ufwPiudxtb4/rY94394a2eLV/nX7ptHUNc0PDgWnaDcWtzWKrdJ6ePZnzkcGDN67lBsPw+eYZY2vLL8SQy/b2FSbDdDGjbO8uPwt2DxO8qtOK4jNH06ae8orlyX8tflRn00e42hhF+F7uPkF9RSYjLuAjB4kBvoblSejw+OIWjY1vIbfNXSzV4bJb+y8/bovGO0+a3wiVVhkzI3S1Va5rI2l7y3ZZrRc7f6LTWjWPVOKYkyGMMDHOJc9zA+RtMw3Jc9x32sOblM/yg9Keip2UUTuvP15bcIGnY09mZwHg0qt+T9ox0NK6skHXqdjO6Bp/e4E+AWavDY47a/7K8Y6tixaPUzd0LOZufxV5FRRt9mNg5NCuEWSMdI2iF4rEdnll6iK6RERAREQEREBERBz9ZFj24q3iPIqs3EGHiQvLzjtHZz+WV1de5lSbUsPvD8F95x2jzCryz6I0fV1A8efeolP61vIAKa1NU1jSSRsF1r+U5iXHe4k+ZXT8NpOs2bGCvWZUl6CvrIvMi67ZVGTkK6irSrHKmUoJBR4u5p2OIUywLWHPFYF+ZvY7rD+i1e0kKvHOUHReC6xYJbCUZD2ja3y3hS+lrGSDNG9rh2ggrlCCtI4lZ7CdJ5YSCx5B7iQg6YRaqwHWidjagBw7R1XfwKn2E6R09R+blF/hd1T5Hf4IMuiXRARFHqzTegiqDTS1cTJm2u1xIAJ2gF9soPdfigy2K4bFUxOhqGB8b7Zmm9jY3F7d4C1xjOo2gkuYHzQHabAiRnk4Xt4rZtPUse0Oje17TuLSHA8iFVQc81mp7E6Q56CpDyNv1b3QP5WJsfNUG6cY/hxtVxyPaLfn4i5tuwSssD5ldGrxzQdhF0GmMF19xOsKylew32uicHgDtyusVOMN1hYXVtyiqi629kv1Z5HPYHzVzjWr/Dqq/TUkWY++wdG7bxuy1/FQLGdQkDrmkqZYzwbIBI3zFig3BA5pAyFpbbZlsRbusqi5wk1eY5h7s1G97mg74JbXA4mNxF+Vivql1tYvRkMrYQ/b+midE88nNsPRB0arevrGQxvllIayNhe8ng1ouT6LVmC696R9hVQywm21zbSNv3W63osPrk1j09RRsp6CYSdMbzEBzcsbTcMNwCCXW8B3oIDeXG8X4/5iXv+rpmD0sxvnzXVdHStijZHGAGMaGNA4NaLAei1D+TzovkhkrpG9aa8UN+ELT13Dm4W+6tyICIiAiIgIiICIiAiIgIiIOWxAR7oXtz8JW3ajVcw+xNbmFjajVhMPYkYfT8Vz54ezD+nLWefu9F6HhT92rWr/wDWfvBeT6vKtjbhjXngGlvqq/t7T2RyS1ri0lm5Rvda/c3+qw+3sU2xPRKoaSZqd9+LrH8VhZcHI4SN9fxut7FjildGWsaQwd+5eX5rLHDj2tPMEeoXyaF3wg8nD99lkWYp0gG82X0033KridDK4ZWRO33Ju0+A2q4wvCHtZ1xtJuB2BBaWXgPePNZj+zj2L4lwYO3t29u4+aDHtKrNKx+IsdTvDcwcCL2NiRzV9hTmTA2aAW7xz7CguGPWQpMQc3c4+aoDDOxvkvf7OPY7zKCcYHrEqIbAvEjR7r9uzudvC2Bg2sellsJSYXH4trb/AGh+9aI+guG7N/zmvoRSDcfMIN1aztYUdBS3gex9RMLQgEOAG4yOtwHAcT4rSWh+gNZi4mna8ABxJklv9bMTdwBHO5O7aEnBcLSRtcO/gtv6ncdLoGUxja1rMwjLQBsBv1gN539bjZVteK6aomdGpajQ/GsNJdEyoaB79O8vaebWG/mFkMH10YlTnLUCOcA9YSNyP5Zm2t4hdKrE4zoxSVQtU00MneWjMOThtHmrJQDBNelFJYVMcsBsLm3SMv3Zdvop9g2lFHVC9NUwydwcA75Tt9FAMc1F0UlzSyywH4SelZ5O63qtfYzqZxKnOanyTgbQY3Bj/lcQfIoOmEXKlPphjOHODXy1LADbJO0vabcB0g3fZKmmB6/HiwraQO7Xwuyn5H/xQb3VCqpI5WlsrGPad4c0OHkVEcD1qYZUkNFQI3m3VlBj2nhmPVPmphBUNeM0bmuadxaQ4HxCCF4zqnwyoufo/ROPvQuMf7O1vooLimoI5gaas6t9rZW9a1+Dm7Cbdy3miC0wnD2U8McMQsyJgY0dwFv6q7REBERAREQEREBERAREQEREBERAREQeEK3nw+J/txRu5taf3K5RBhajROjf7VNH4C34Kwl1f0Lv0NuTnfxUpRBDH6tKI8JRyd/RUzqwo+2b5h/BTdEEI/wwpPim+Zv8q9GrGk+Kf5m/yqbIghB1W0J9oSHm5v8AKvRqsw7jC4/e/gFNkQQ1uq/Df/Gv95/8VUbq0w0f9qPnl/mUsc4DeqMlUB/E7AAgiuIaHYVTRPmmgayONpc5xfJsA+9tPcufMRxWWursmHRuibI4RwQsJ9kbnPJO87STw8Fn9b+sA18v0amcfo0buF/rpgfatxaDuHj2LY+pnV/9Ci+k1TB9JlHVB2mGI7m9zjx8kGa0d1f08dMyOpYJ5bXklde5edpDbbmjcOSlGHYTDALQRMYN3VFvMq9RNAREQEREFGqpGSNyysY9p2EOAcLcioTjmqPDKi5EBhcfehOQfJtb6KeIg0DjmoWZtzR1LJBwZIMjuWYXB9FC6vA8Xws58tVA1t+vG4lneSWEi3NdZLTX5QmlfRxMoYnWdL9ZPbhCD1Gn7Thfk3vQRnQvW1ib54qdwiqTJI1gztDH7Tb2mWGwbbkHcuimrQv5PGjGeSSukb1Y7xQ34yEddw5AgX7z2LfaAiIgIiICIiAiIgIiICIiAiIgIiICIiAiIgIiICIqb5gEFReEq0kquxUHSk7ygvX1ACt31RO5W69a26AXkrT+ufTzIHUFK7rEWqZAfZB/RNPaeJ8O1SnWrpw3DoeihINXM05Bv6KM7Okd377DtHctL6udG2YjWhlTM1sYPSS5nhr5dty1lzckneeCCa6j9X3SubX1bPq2H/LscPbeP0hHwg7u0i/Bb/VKlgbGxrI2hrGgBrWiwDRuAsqqAiIgIiICIiAiIgtcTrmQRSTSmzImOkef1Wi5XImNYhNide6SxMlTKGxt7ASGxt5AW9Vt/wDKF0qyRMoYndaX6ye3CIHqNP2iCfu96j35Pmi/TVL6yRt2U/UjvxncN/3Wn9oIN4aJ4GyipIaaPdGyxPxSHa93i4krLoiAiIgIiICIiAiIgIiICIiAiIgIiICIiAi8JVGSpA3IKxKoyVACtJJyVTQVpKglUSURARetbdXUVN2oKEcJKvYoQFUa2y9QaR091OVVRNJUwVYme85iybqOA4Na5vVsNwFgtR45ovV0ZtVU8sdveIu3weLj1XZS+JoWvaWva1zTsLXAEEd4O9ByVo/rDxCjt0NS9zf9uQ9K3s3O2jdwIWztHtfUZs2upnM7ZITnHMscQR4EqW6R6pMOqrlsXQPPvQ9UXve5j9k+S1bpHqQrYbupHsqWfD+bk+Vxynz8EG88B0uo6wA0tTG8n3b5Xjmx1nDyWcXFVfh09LJlmjlhe03GYOYQe0H94Up0c1p4jSWAnMzB7k31mzsDz1h5oOrEWotHde1NJZtbC+B3xt+tZfv94DwK2Xg2P01U3NSzxSj9VwJHNu8eKDJIiICtcUr2QQyTSmzImOe4/qtFz4q6WmfyhdKckbKGJ3Wl+sntvEQPUaeZufuoNN6QYpLiFa+Ygl88gDGdgJDY2DkMoXVeg2jzaCihpxbM1t5CPeldtefM28AtG6hNGPpNYamQXjpbFvYah3seQufJdIoCIiAiIgIiICIiAiIgIiICIiAiIgIiICoSy2XqILOSUlU0RAREQF9RtuiIL+KIBVURAREQEREBERBaYjhsM7Cyoijlad7Xta4eRC1vpRqWoZWufTmSncATZvXZu+Bx2eBREHPeL0XQTSRZs3RuLc1rXtxtc281Qpql8bg+J7mOG5zSWuHIjavUQT3R3XFiNNZsj21DBwlHWsBuEg2+d10DoXpF9Op2zGPoybdXNn3i++wREGecbBcZ6V4xJV1c08vtSPOzg1oNmtHcAAERB07qmwdlNhdOI98rBM87i6SQAm/IWHgpgiICIiAiIgIiICIiAiIgIiICIiAiIg//2Q=="/>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762041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41526"/>
            <a:ext cx="7886700" cy="830074"/>
          </a:xfrm>
        </p:spPr>
        <p:txBody>
          <a:bodyPr>
            <a:noAutofit/>
          </a:bodyPr>
          <a:lstStyle/>
          <a:p>
            <a:r>
              <a:rPr lang="en-US" dirty="0"/>
              <a:t>Plan SMART S</a:t>
            </a:r>
            <a:r>
              <a:rPr lang="en-US" dirty="0" smtClean="0"/>
              <a:t>o Impact Evidence </a:t>
            </a:r>
            <a:br>
              <a:rPr lang="en-US" dirty="0" smtClean="0"/>
            </a:br>
            <a:r>
              <a:rPr lang="en-US" dirty="0" smtClean="0"/>
              <a:t>Is Easy </a:t>
            </a:r>
            <a:r>
              <a:rPr lang="en-US" dirty="0"/>
              <a:t>to </a:t>
            </a:r>
            <a:r>
              <a:rPr lang="en-US" dirty="0" smtClean="0"/>
              <a:t>Collect.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38121556"/>
              </p:ext>
            </p:extLst>
          </p:nvPr>
        </p:nvGraphicFramePr>
        <p:xfrm>
          <a:off x="609600" y="1668462"/>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868740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9euq711fk3n2n99up150iwbpc3.wpengine.netdna-cdn.com/wp-content/uploads/2014/05/success-measure.jpg"/>
          <p:cNvPicPr>
            <a:picLocks noChangeAspect="1" noChangeArrowheads="1"/>
          </p:cNvPicPr>
          <p:nvPr/>
        </p:nvPicPr>
        <p:blipFill rotWithShape="1">
          <a:blip r:embed="rId3">
            <a:extLst>
              <a:ext uri="{28A0092B-C50C-407E-A947-70E740481C1C}">
                <a14:useLocalDpi xmlns:a14="http://schemas.microsoft.com/office/drawing/2010/main" val="0"/>
              </a:ext>
            </a:extLst>
          </a:blip>
          <a:srcRect l="6541" t="7518" r="8422" b="5564"/>
          <a:stretch/>
        </p:blipFill>
        <p:spPr bwMode="auto">
          <a:xfrm>
            <a:off x="5800725" y="2379345"/>
            <a:ext cx="3061878" cy="2347169"/>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US" dirty="0" smtClean="0"/>
              <a:t>Measure Impact:  Motivation</a:t>
            </a:r>
            <a:endParaRPr lang="en-US" dirty="0"/>
          </a:p>
        </p:txBody>
      </p:sp>
      <p:sp>
        <p:nvSpPr>
          <p:cNvPr id="3" name="Content Placeholder 2"/>
          <p:cNvSpPr>
            <a:spLocks noGrp="1"/>
          </p:cNvSpPr>
          <p:nvPr>
            <p:ph idx="1"/>
          </p:nvPr>
        </p:nvSpPr>
        <p:spPr>
          <a:xfrm>
            <a:off x="476250" y="1196427"/>
            <a:ext cx="7886700" cy="5105400"/>
          </a:xfrm>
        </p:spPr>
        <p:txBody>
          <a:bodyPr>
            <a:normAutofit lnSpcReduction="10000"/>
          </a:bodyPr>
          <a:lstStyle/>
          <a:p>
            <a:pPr>
              <a:lnSpc>
                <a:spcPct val="110000"/>
              </a:lnSpc>
            </a:pPr>
            <a:r>
              <a:rPr lang="en-US" sz="2800" dirty="0" smtClean="0"/>
              <a:t>If you measure </a:t>
            </a:r>
            <a:r>
              <a:rPr lang="en-US" sz="3200" b="1" dirty="0" smtClean="0">
                <a:solidFill>
                  <a:srgbClr val="262261"/>
                </a:solidFill>
              </a:rPr>
              <a:t>results</a:t>
            </a:r>
            <a:r>
              <a:rPr lang="en-US" sz="2800" dirty="0" smtClean="0"/>
              <a:t>… </a:t>
            </a:r>
          </a:p>
          <a:p>
            <a:pPr lvl="3">
              <a:lnSpc>
                <a:spcPct val="110000"/>
              </a:lnSpc>
            </a:pPr>
            <a:r>
              <a:rPr lang="en-US" sz="2800" dirty="0"/>
              <a:t>Y</a:t>
            </a:r>
            <a:r>
              <a:rPr lang="en-US" sz="2800" dirty="0" smtClean="0"/>
              <a:t>ou can tell </a:t>
            </a:r>
            <a:r>
              <a:rPr lang="en-US" sz="3200" b="1" dirty="0">
                <a:solidFill>
                  <a:srgbClr val="262261"/>
                </a:solidFill>
              </a:rPr>
              <a:t>success</a:t>
            </a:r>
            <a:r>
              <a:rPr lang="en-US" sz="2800" dirty="0" smtClean="0"/>
              <a:t> from failure.</a:t>
            </a:r>
          </a:p>
          <a:p>
            <a:pPr>
              <a:lnSpc>
                <a:spcPct val="110000"/>
              </a:lnSpc>
            </a:pPr>
            <a:r>
              <a:rPr lang="en-US" sz="2800" dirty="0" smtClean="0"/>
              <a:t>If you can see </a:t>
            </a:r>
            <a:r>
              <a:rPr lang="en-US" sz="3200" b="1" dirty="0">
                <a:solidFill>
                  <a:srgbClr val="262261"/>
                </a:solidFill>
              </a:rPr>
              <a:t>success</a:t>
            </a:r>
            <a:r>
              <a:rPr lang="en-US" sz="2800" dirty="0" smtClean="0"/>
              <a:t>… </a:t>
            </a:r>
          </a:p>
          <a:p>
            <a:pPr lvl="3">
              <a:lnSpc>
                <a:spcPct val="110000"/>
              </a:lnSpc>
            </a:pPr>
            <a:r>
              <a:rPr lang="en-US" sz="2800" dirty="0" smtClean="0"/>
              <a:t>You can </a:t>
            </a:r>
            <a:r>
              <a:rPr lang="en-US" sz="3200" b="1" dirty="0">
                <a:solidFill>
                  <a:srgbClr val="262261"/>
                </a:solidFill>
              </a:rPr>
              <a:t>reward</a:t>
            </a:r>
            <a:r>
              <a:rPr lang="en-US" sz="2800" dirty="0" smtClean="0"/>
              <a:t> it.</a:t>
            </a:r>
          </a:p>
          <a:p>
            <a:pPr lvl="3">
              <a:lnSpc>
                <a:spcPct val="110000"/>
              </a:lnSpc>
            </a:pPr>
            <a:r>
              <a:rPr lang="en-US" sz="2800" dirty="0" smtClean="0"/>
              <a:t>You can </a:t>
            </a:r>
            <a:r>
              <a:rPr lang="en-US" sz="3200" b="1" dirty="0">
                <a:solidFill>
                  <a:srgbClr val="262261"/>
                </a:solidFill>
              </a:rPr>
              <a:t>learn</a:t>
            </a:r>
            <a:r>
              <a:rPr lang="en-US" sz="2800" dirty="0"/>
              <a:t> from </a:t>
            </a:r>
            <a:r>
              <a:rPr lang="en-US" sz="2800" dirty="0" smtClean="0"/>
              <a:t>it.</a:t>
            </a:r>
            <a:endParaRPr lang="en-US" sz="2800" dirty="0"/>
          </a:p>
          <a:p>
            <a:pPr>
              <a:lnSpc>
                <a:spcPct val="110000"/>
              </a:lnSpc>
            </a:pPr>
            <a:r>
              <a:rPr lang="en-US" sz="2800" dirty="0"/>
              <a:t>If you </a:t>
            </a:r>
            <a:r>
              <a:rPr lang="en-US" sz="2800" dirty="0" smtClean="0"/>
              <a:t>can </a:t>
            </a:r>
            <a:r>
              <a:rPr lang="en-US" sz="2800" dirty="0"/>
              <a:t>recognize </a:t>
            </a:r>
            <a:r>
              <a:rPr lang="en-US" sz="3200" b="1" dirty="0">
                <a:solidFill>
                  <a:srgbClr val="262261"/>
                </a:solidFill>
              </a:rPr>
              <a:t>failure</a:t>
            </a:r>
            <a:r>
              <a:rPr lang="en-US" sz="2800" dirty="0" smtClean="0"/>
              <a:t>… </a:t>
            </a:r>
          </a:p>
          <a:p>
            <a:pPr lvl="3">
              <a:lnSpc>
                <a:spcPct val="110000"/>
              </a:lnSpc>
            </a:pPr>
            <a:r>
              <a:rPr lang="en-US" sz="2800" dirty="0" smtClean="0"/>
              <a:t>You can </a:t>
            </a:r>
            <a:r>
              <a:rPr lang="en-US" sz="3200" b="1" dirty="0">
                <a:solidFill>
                  <a:srgbClr val="262261"/>
                </a:solidFill>
              </a:rPr>
              <a:t>correct</a:t>
            </a:r>
            <a:r>
              <a:rPr lang="en-US" sz="2800" dirty="0"/>
              <a:t> </a:t>
            </a:r>
            <a:r>
              <a:rPr lang="en-US" sz="2800" dirty="0" smtClean="0"/>
              <a:t>it.</a:t>
            </a:r>
            <a:endParaRPr lang="en-US" sz="2800" dirty="0"/>
          </a:p>
          <a:p>
            <a:pPr>
              <a:lnSpc>
                <a:spcPct val="110000"/>
              </a:lnSpc>
            </a:pPr>
            <a:r>
              <a:rPr lang="en-US" sz="2800" dirty="0"/>
              <a:t>If you can demonstrate </a:t>
            </a:r>
            <a:r>
              <a:rPr lang="en-US" sz="3200" b="1" dirty="0">
                <a:solidFill>
                  <a:srgbClr val="262261"/>
                </a:solidFill>
              </a:rPr>
              <a:t>results</a:t>
            </a:r>
            <a:r>
              <a:rPr lang="en-US" sz="2800" dirty="0" smtClean="0"/>
              <a:t>… </a:t>
            </a:r>
          </a:p>
          <a:p>
            <a:pPr lvl="3">
              <a:lnSpc>
                <a:spcPct val="110000"/>
              </a:lnSpc>
            </a:pPr>
            <a:r>
              <a:rPr lang="en-US" sz="2800" dirty="0" smtClean="0"/>
              <a:t>You </a:t>
            </a:r>
            <a:r>
              <a:rPr lang="en-US" sz="2800" dirty="0"/>
              <a:t>can </a:t>
            </a:r>
            <a:r>
              <a:rPr lang="en-US" sz="3200" b="1" dirty="0">
                <a:solidFill>
                  <a:srgbClr val="262261"/>
                </a:solidFill>
              </a:rPr>
              <a:t>win</a:t>
            </a:r>
            <a:r>
              <a:rPr lang="en-US" sz="2800" dirty="0"/>
              <a:t> public </a:t>
            </a:r>
            <a:r>
              <a:rPr lang="en-US" sz="2800" dirty="0" smtClean="0"/>
              <a:t>support.</a:t>
            </a:r>
            <a:endParaRPr lang="en-US" sz="2800" dirty="0"/>
          </a:p>
        </p:txBody>
      </p:sp>
      <p:sp>
        <p:nvSpPr>
          <p:cNvPr id="4" name="Footer Placeholder 3"/>
          <p:cNvSpPr>
            <a:spLocks noGrp="1"/>
          </p:cNvSpPr>
          <p:nvPr>
            <p:ph type="ftr" sz="quarter" idx="11"/>
          </p:nvPr>
        </p:nvSpPr>
        <p:spPr/>
        <p:txBody>
          <a:bodyPr/>
          <a:lstStyle/>
          <a:p>
            <a:r>
              <a:rPr lang="en-US" smtClean="0"/>
              <a:t>© 2013 Board of Regents,  South Dakota State University    iGrow.org</a:t>
            </a:r>
            <a:endParaRPr lang="en-US" dirty="0"/>
          </a:p>
        </p:txBody>
      </p:sp>
    </p:spTree>
    <p:extLst>
      <p:ext uri="{BB962C8B-B14F-4D97-AF65-F5344CB8AC3E}">
        <p14:creationId xmlns:p14="http://schemas.microsoft.com/office/powerpoint/2010/main" val="13630572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726" y="457200"/>
            <a:ext cx="8763000" cy="914400"/>
          </a:xfrm>
        </p:spPr>
        <p:txBody>
          <a:bodyPr>
            <a:noAutofit/>
          </a:bodyPr>
          <a:lstStyle/>
          <a:p>
            <a:r>
              <a:rPr lang="en-US" dirty="0" smtClean="0"/>
              <a:t>Sustainability through Partnerships</a:t>
            </a:r>
            <a:endParaRPr lang="en-US" dirty="0"/>
          </a:p>
        </p:txBody>
      </p:sp>
      <p:sp>
        <p:nvSpPr>
          <p:cNvPr id="3" name="Content Placeholder 2"/>
          <p:cNvSpPr>
            <a:spLocks noGrp="1"/>
          </p:cNvSpPr>
          <p:nvPr>
            <p:ph idx="1"/>
          </p:nvPr>
        </p:nvSpPr>
        <p:spPr>
          <a:xfrm>
            <a:off x="685800" y="4572000"/>
            <a:ext cx="7632192" cy="533400"/>
          </a:xfrm>
        </p:spPr>
        <p:txBody>
          <a:bodyPr>
            <a:normAutofit/>
          </a:bodyPr>
          <a:lstStyle/>
          <a:p>
            <a:pPr algn="ctr">
              <a:buNone/>
            </a:pPr>
            <a:r>
              <a:rPr lang="en-US" dirty="0" smtClean="0"/>
              <a:t>Who else in your region cares about what you do?</a:t>
            </a:r>
          </a:p>
        </p:txBody>
      </p:sp>
      <p:sp>
        <p:nvSpPr>
          <p:cNvPr id="4" name="TextBox 3"/>
          <p:cNvSpPr txBox="1"/>
          <p:nvPr/>
        </p:nvSpPr>
        <p:spPr>
          <a:xfrm rot="20087620">
            <a:off x="623328" y="2254559"/>
            <a:ext cx="1739896" cy="5232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sz="2800" dirty="0" smtClean="0">
                <a:latin typeface="Arial" pitchFamily="34" charset="0"/>
                <a:cs typeface="Arial" pitchFamily="34" charset="0"/>
              </a:rPr>
              <a:t>Regional</a:t>
            </a:r>
            <a:endParaRPr lang="en-US" sz="2800" dirty="0">
              <a:latin typeface="Arial" pitchFamily="34" charset="0"/>
              <a:cs typeface="Arial" pitchFamily="34" charset="0"/>
            </a:endParaRPr>
          </a:p>
        </p:txBody>
      </p:sp>
      <p:sp>
        <p:nvSpPr>
          <p:cNvPr id="5" name="TextBox 4"/>
          <p:cNvSpPr txBox="1"/>
          <p:nvPr/>
        </p:nvSpPr>
        <p:spPr>
          <a:xfrm rot="20537176">
            <a:off x="5746818" y="2120494"/>
            <a:ext cx="2827331" cy="5232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sz="2800" dirty="0" smtClean="0">
                <a:latin typeface="Arial" pitchFamily="34" charset="0"/>
                <a:cs typeface="Arial" pitchFamily="34" charset="0"/>
              </a:rPr>
              <a:t>Partnership</a:t>
            </a:r>
            <a:endParaRPr lang="en-US" sz="2800" dirty="0">
              <a:latin typeface="Arial" pitchFamily="34" charset="0"/>
              <a:cs typeface="Arial" pitchFamily="34" charset="0"/>
            </a:endParaRPr>
          </a:p>
        </p:txBody>
      </p:sp>
      <p:sp>
        <p:nvSpPr>
          <p:cNvPr id="6" name="TextBox 5"/>
          <p:cNvSpPr txBox="1"/>
          <p:nvPr/>
        </p:nvSpPr>
        <p:spPr>
          <a:xfrm rot="20814891">
            <a:off x="1622025" y="3246250"/>
            <a:ext cx="2379063" cy="5232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sz="2800" dirty="0" smtClean="0">
                <a:latin typeface="Arial" pitchFamily="34" charset="0"/>
                <a:cs typeface="Arial" pitchFamily="34" charset="0"/>
              </a:rPr>
              <a:t>Consortium</a:t>
            </a:r>
            <a:endParaRPr lang="en-US" sz="2800" dirty="0">
              <a:latin typeface="Arial" pitchFamily="34" charset="0"/>
              <a:cs typeface="Arial" pitchFamily="34" charset="0"/>
            </a:endParaRPr>
          </a:p>
        </p:txBody>
      </p:sp>
      <p:sp>
        <p:nvSpPr>
          <p:cNvPr id="7" name="TextBox 6"/>
          <p:cNvSpPr txBox="1"/>
          <p:nvPr/>
        </p:nvSpPr>
        <p:spPr>
          <a:xfrm rot="511894">
            <a:off x="4835272" y="3555108"/>
            <a:ext cx="2609845" cy="5232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sz="2800" dirty="0" smtClean="0">
                <a:latin typeface="Arial" pitchFamily="34" charset="0"/>
                <a:cs typeface="Arial" pitchFamily="34" charset="0"/>
              </a:rPr>
              <a:t>Collaboration</a:t>
            </a:r>
            <a:endParaRPr lang="en-US" sz="2800" dirty="0">
              <a:latin typeface="Arial" pitchFamily="34" charset="0"/>
              <a:cs typeface="Arial" pitchFamily="34" charset="0"/>
            </a:endParaRPr>
          </a:p>
        </p:txBody>
      </p:sp>
      <p:sp>
        <p:nvSpPr>
          <p:cNvPr id="8" name="Content Placeholder 2"/>
          <p:cNvSpPr txBox="1">
            <a:spLocks/>
          </p:cNvSpPr>
          <p:nvPr/>
        </p:nvSpPr>
        <p:spPr>
          <a:xfrm>
            <a:off x="2863595" y="5361639"/>
            <a:ext cx="3276600" cy="533400"/>
          </a:xfrm>
          <a:prstGeom prst="rect">
            <a:avLst/>
          </a:prstGeom>
        </p:spPr>
        <p:style>
          <a:lnRef idx="2">
            <a:schemeClr val="accent3"/>
          </a:lnRef>
          <a:fillRef idx="1">
            <a:schemeClr val="lt1"/>
          </a:fillRef>
          <a:effectRef idx="0">
            <a:schemeClr val="accent3"/>
          </a:effectRef>
          <a:fontRef idx="minor">
            <a:schemeClr val="dk1"/>
          </a:fontRef>
        </p:style>
        <p:txBody>
          <a:bodyPr vert="horz">
            <a:normAutofit/>
          </a:bodyPr>
          <a:lstStyle/>
          <a:p>
            <a:pPr marL="274320" marR="0" lvl="0" indent="-274320" algn="ctr"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800" b="0" i="1" u="none" strike="noStrike" kern="1200" cap="none" spc="0" normalizeH="0" baseline="0" noProof="0" dirty="0" smtClean="0">
                <a:ln>
                  <a:noFill/>
                </a:ln>
                <a:solidFill>
                  <a:schemeClr val="tx1"/>
                </a:solidFill>
                <a:effectLst/>
                <a:uLnTx/>
                <a:uFillTx/>
                <a:latin typeface="+mn-lt"/>
                <a:ea typeface="+mn-ea"/>
                <a:cs typeface="+mn-cs"/>
              </a:rPr>
              <a:t>Do it Now.</a:t>
            </a:r>
          </a:p>
        </p:txBody>
      </p:sp>
      <p:sp>
        <p:nvSpPr>
          <p:cNvPr id="9" name="TextBox 8"/>
          <p:cNvSpPr txBox="1"/>
          <p:nvPr/>
        </p:nvSpPr>
        <p:spPr>
          <a:xfrm rot="1020098">
            <a:off x="3439679" y="1997805"/>
            <a:ext cx="1739896" cy="523220"/>
          </a:xfrm>
          <a:prstGeom prst="rect">
            <a:avLst/>
          </a:prstGeom>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sz="2800" dirty="0" smtClean="0">
                <a:latin typeface="Arial" pitchFamily="34" charset="0"/>
                <a:cs typeface="Arial" pitchFamily="34" charset="0"/>
              </a:rPr>
              <a:t>Network</a:t>
            </a:r>
            <a:endParaRPr lang="en-US" sz="2800" dirty="0">
              <a:latin typeface="Arial" pitchFamily="34" charset="0"/>
              <a:cs typeface="Arial" pitchFamily="34" charset="0"/>
            </a:endParaRPr>
          </a:p>
        </p:txBody>
      </p:sp>
    </p:spTree>
    <p:extLst>
      <p:ext uri="{BB962C8B-B14F-4D97-AF65-F5344CB8AC3E}">
        <p14:creationId xmlns:p14="http://schemas.microsoft.com/office/powerpoint/2010/main" val="3819266850"/>
      </p:ext>
    </p:extLst>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bg/>
                                          </p:spTgt>
                                        </p:tgtEl>
                                        <p:attrNameLst>
                                          <p:attrName>style.visibility</p:attrName>
                                        </p:attrNameLst>
                                      </p:cBhvr>
                                      <p:to>
                                        <p:strVal val="visible"/>
                                      </p:to>
                                    </p:set>
                                    <p:anim calcmode="lin" valueType="num">
                                      <p:cBhvr additive="base">
                                        <p:cTn id="7" dur="500" fill="hold"/>
                                        <p:tgtEl>
                                          <p:spTgt spid="9">
                                            <p:bg/>
                                          </p:spTgt>
                                        </p:tgtEl>
                                        <p:attrNameLst>
                                          <p:attrName>ppt_x</p:attrName>
                                        </p:attrNameLst>
                                      </p:cBhvr>
                                      <p:tavLst>
                                        <p:tav tm="0">
                                          <p:val>
                                            <p:strVal val="#ppt_x"/>
                                          </p:val>
                                        </p:tav>
                                        <p:tav tm="100000">
                                          <p:val>
                                            <p:strVal val="#ppt_x"/>
                                          </p:val>
                                        </p:tav>
                                      </p:tavLst>
                                    </p:anim>
                                    <p:anim calcmode="lin" valueType="num">
                                      <p:cBhvr additive="base">
                                        <p:cTn id="8" dur="500" fill="hold"/>
                                        <p:tgtEl>
                                          <p:spTgt spid="9">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xEl>
                                              <p:pRg st="0" end="0"/>
                                            </p:txEl>
                                          </p:spTgt>
                                        </p:tgtEl>
                                        <p:attrNameLst>
                                          <p:attrName>style.visibility</p:attrName>
                                        </p:attrNameLst>
                                      </p:cBhvr>
                                      <p:to>
                                        <p:strVal val="visible"/>
                                      </p:to>
                                    </p:set>
                                    <p:anim calcmode="lin" valueType="num">
                                      <p:cBhvr additive="base">
                                        <p:cTn id="13"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4">
                                            <p:bg/>
                                          </p:spTgt>
                                        </p:tgtEl>
                                        <p:attrNameLst>
                                          <p:attrName>style.visibility</p:attrName>
                                        </p:attrNameLst>
                                      </p:cBhvr>
                                      <p:to>
                                        <p:strVal val="visible"/>
                                      </p:to>
                                    </p:set>
                                    <p:anim calcmode="lin" valueType="num">
                                      <p:cBhvr additive="base">
                                        <p:cTn id="17"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4">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4">
                                            <p:txEl>
                                              <p:pRg st="0" end="0"/>
                                            </p:txEl>
                                          </p:spTgt>
                                        </p:tgtEl>
                                        <p:attrNameLst>
                                          <p:attrName>style.visibility</p:attrName>
                                        </p:attrNameLst>
                                      </p:cBhvr>
                                      <p:to>
                                        <p:strVal val="visible"/>
                                      </p:to>
                                    </p:set>
                                    <p:anim calcmode="lin" valueType="num">
                                      <p:cBhvr additive="base">
                                        <p:cTn id="2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0" end="0"/>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bg/>
                                          </p:spTgt>
                                        </p:tgtEl>
                                        <p:attrNameLst>
                                          <p:attrName>style.visibility</p:attrName>
                                        </p:attrNameLst>
                                      </p:cBhvr>
                                      <p:to>
                                        <p:strVal val="visible"/>
                                      </p:to>
                                    </p:set>
                                    <p:anim calcmode="lin" valueType="num">
                                      <p:cBhvr additive="base">
                                        <p:cTn id="2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txEl>
                                              <p:pRg st="0" end="0"/>
                                            </p:txEl>
                                          </p:spTgt>
                                        </p:tgtEl>
                                        <p:attrNameLst>
                                          <p:attrName>style.visibility</p:attrName>
                                        </p:attrNameLst>
                                      </p:cBhvr>
                                      <p:to>
                                        <p:strVal val="visible"/>
                                      </p:to>
                                    </p:set>
                                    <p:anim calcmode="lin" valueType="num">
                                      <p:cBhvr additive="base">
                                        <p:cTn id="3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0" end="0"/>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bg/>
                                          </p:spTgt>
                                        </p:tgtEl>
                                        <p:attrNameLst>
                                          <p:attrName>style.visibility</p:attrName>
                                        </p:attrNameLst>
                                      </p:cBhvr>
                                      <p:to>
                                        <p:strVal val="visible"/>
                                      </p:to>
                                    </p:set>
                                    <p:anim calcmode="lin" valueType="num">
                                      <p:cBhvr additive="base">
                                        <p:cTn id="37" dur="500" fill="hold"/>
                                        <p:tgtEl>
                                          <p:spTgt spid="7">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7">
                                            <p:bg/>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xEl>
                                              <p:pRg st="0" end="0"/>
                                            </p:txEl>
                                          </p:spTgt>
                                        </p:tgtEl>
                                        <p:attrNameLst>
                                          <p:attrName>style.visibility</p:attrName>
                                        </p:attrNameLst>
                                      </p:cBhvr>
                                      <p:to>
                                        <p:strVal val="visible"/>
                                      </p:to>
                                    </p:set>
                                    <p:anim calcmode="lin" valueType="num">
                                      <p:cBhvr additive="base">
                                        <p:cTn id="43"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txEl>
                                              <p:pRg st="0" end="0"/>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5">
                                            <p:bg/>
                                          </p:spTgt>
                                        </p:tgtEl>
                                        <p:attrNameLst>
                                          <p:attrName>style.visibility</p:attrName>
                                        </p:attrNameLst>
                                      </p:cBhvr>
                                      <p:to>
                                        <p:strVal val="visible"/>
                                      </p:to>
                                    </p:set>
                                    <p:anim calcmode="lin" valueType="num">
                                      <p:cBhvr additive="base">
                                        <p:cTn id="4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48" dur="500" fill="hold"/>
                                        <p:tgtEl>
                                          <p:spTgt spid="5">
                                            <p:bg/>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5">
                                            <p:txEl>
                                              <p:pRg st="0" end="0"/>
                                            </p:txEl>
                                          </p:spTgt>
                                        </p:tgtEl>
                                        <p:attrNameLst>
                                          <p:attrName>style.visibility</p:attrName>
                                        </p:attrNameLst>
                                      </p:cBhvr>
                                      <p:to>
                                        <p:strVal val="visible"/>
                                      </p:to>
                                    </p:set>
                                    <p:anim calcmode="lin" valueType="num">
                                      <p:cBhvr additive="base">
                                        <p:cTn id="5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3">
                                            <p:txEl>
                                              <p:pRg st="0" end="0"/>
                                            </p:txEl>
                                          </p:spTgt>
                                        </p:tgtEl>
                                        <p:attrNameLst>
                                          <p:attrName>style.visibility</p:attrName>
                                        </p:attrNameLst>
                                      </p:cBhvr>
                                      <p:to>
                                        <p:strVal val="visible"/>
                                      </p:to>
                                    </p:set>
                                    <p:animEffect transition="in" filter="dissolve">
                                      <p:cBhvr>
                                        <p:cTn id="59" dur="500"/>
                                        <p:tgtEl>
                                          <p:spTgt spid="3">
                                            <p:txEl>
                                              <p:pRg st="0" end="0"/>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3" presetClass="entr" presetSubtype="16" fill="hold" grpId="0"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plus(in)">
                                      <p:cBhvr>
                                        <p:cTn id="6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animBg="1"/>
      <p:bldP spid="5" grpId="0" build="p" animBg="1"/>
      <p:bldP spid="6" grpId="0" build="p" animBg="1"/>
      <p:bldP spid="7" grpId="0" build="p" animBg="1"/>
      <p:bldP spid="8" grpId="0" animBg="1"/>
      <p:bldP spid="9"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87200"/>
            <a:ext cx="9144000" cy="943200"/>
          </a:xfrm>
        </p:spPr>
        <p:txBody>
          <a:bodyPr>
            <a:noAutofit/>
          </a:bodyPr>
          <a:lstStyle/>
          <a:p>
            <a:r>
              <a:rPr lang="en-US" dirty="0" smtClean="0"/>
              <a:t>Writing the Budget</a:t>
            </a:r>
            <a:endParaRPr lang="en-US" dirty="0"/>
          </a:p>
        </p:txBody>
      </p:sp>
    </p:spTree>
    <p:extLst>
      <p:ext uri="{BB962C8B-B14F-4D97-AF65-F5344CB8AC3E}">
        <p14:creationId xmlns:p14="http://schemas.microsoft.com/office/powerpoint/2010/main" val="4080794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a:t>
            </a:r>
            <a:endParaRPr lang="en-US" dirty="0"/>
          </a:p>
        </p:txBody>
      </p:sp>
      <p:sp>
        <p:nvSpPr>
          <p:cNvPr id="3" name="Content Placeholder 2"/>
          <p:cNvSpPr>
            <a:spLocks noGrp="1"/>
          </p:cNvSpPr>
          <p:nvPr>
            <p:ph idx="1"/>
          </p:nvPr>
        </p:nvSpPr>
        <p:spPr/>
        <p:txBody>
          <a:bodyPr>
            <a:normAutofit/>
          </a:bodyPr>
          <a:lstStyle/>
          <a:p>
            <a:r>
              <a:rPr lang="en-US" sz="2400" dirty="0" smtClean="0"/>
              <a:t>Use the budget to show how the grant fits into a larger plan.</a:t>
            </a:r>
          </a:p>
          <a:p>
            <a:r>
              <a:rPr lang="en-US" sz="2400" dirty="0" smtClean="0"/>
              <a:t>Most grant forms offer very few categories for expenses.</a:t>
            </a:r>
          </a:p>
          <a:p>
            <a:endParaRPr lang="en-US" sz="2400" i="1" dirty="0" smtClean="0"/>
          </a:p>
          <a:p>
            <a:pPr lvl="2"/>
            <a:r>
              <a:rPr lang="en-US" sz="2400" i="1" dirty="0" smtClean="0"/>
              <a:t>Examples:</a:t>
            </a:r>
          </a:p>
          <a:p>
            <a:pPr marL="1371600" lvl="2" indent="-457200">
              <a:buFont typeface="Wingdings" pitchFamily="2" charset="2"/>
              <a:buChar char="ü"/>
            </a:pPr>
            <a:r>
              <a:rPr lang="en-US" sz="2400" dirty="0" smtClean="0">
                <a:sym typeface="Wingdings"/>
              </a:rPr>
              <a:t>Personnel / Fringe</a:t>
            </a:r>
          </a:p>
          <a:p>
            <a:pPr marL="1371600" lvl="2" indent="-457200">
              <a:buFont typeface="Wingdings" pitchFamily="2" charset="2"/>
              <a:buChar char="ü"/>
            </a:pPr>
            <a:r>
              <a:rPr lang="en-US" sz="2400" dirty="0" smtClean="0">
                <a:sym typeface="Wingdings"/>
              </a:rPr>
              <a:t>Travel</a:t>
            </a:r>
          </a:p>
          <a:p>
            <a:pPr marL="1371600" lvl="2" indent="-457200">
              <a:buFont typeface="Wingdings" pitchFamily="2" charset="2"/>
              <a:buChar char="ü"/>
            </a:pPr>
            <a:r>
              <a:rPr lang="en-US" sz="2400" dirty="0" smtClean="0">
                <a:sym typeface="Wingdings"/>
              </a:rPr>
              <a:t>Equipment</a:t>
            </a:r>
          </a:p>
          <a:p>
            <a:pPr marL="1371600" lvl="2" indent="-457200">
              <a:buFont typeface="Wingdings" pitchFamily="2" charset="2"/>
              <a:buChar char="ü"/>
            </a:pPr>
            <a:r>
              <a:rPr lang="en-US" sz="2400" dirty="0" smtClean="0">
                <a:sym typeface="Wingdings"/>
              </a:rPr>
              <a:t>Supplies</a:t>
            </a:r>
          </a:p>
          <a:p>
            <a:pPr marL="1371600" lvl="2" indent="-457200">
              <a:buFont typeface="Wingdings" pitchFamily="2" charset="2"/>
              <a:buChar char="ü"/>
            </a:pPr>
            <a:r>
              <a:rPr lang="en-US" sz="2400" dirty="0" smtClean="0">
                <a:sym typeface="Wingdings"/>
              </a:rPr>
              <a:t>Operational</a:t>
            </a:r>
            <a:endParaRPr lang="en-US" sz="1600" dirty="0">
              <a:sym typeface="Wingdings"/>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5665" y="4001294"/>
            <a:ext cx="3408589" cy="1908810"/>
          </a:xfrm>
          <a:prstGeom prst="rect">
            <a:avLst/>
          </a:prstGeom>
        </p:spPr>
      </p:pic>
    </p:spTree>
    <p:extLst>
      <p:ext uri="{BB962C8B-B14F-4D97-AF65-F5344CB8AC3E}">
        <p14:creationId xmlns:p14="http://schemas.microsoft.com/office/powerpoint/2010/main" val="6635579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Budget Tips</a:t>
            </a:r>
            <a:endParaRPr lang="en-US" dirty="0"/>
          </a:p>
        </p:txBody>
      </p:sp>
      <p:sp>
        <p:nvSpPr>
          <p:cNvPr id="3" name="Content Placeholder 2"/>
          <p:cNvSpPr>
            <a:spLocks noGrp="1"/>
          </p:cNvSpPr>
          <p:nvPr>
            <p:ph idx="1"/>
          </p:nvPr>
        </p:nvSpPr>
        <p:spPr/>
        <p:txBody>
          <a:bodyPr>
            <a:normAutofit/>
          </a:bodyPr>
          <a:lstStyle/>
          <a:p>
            <a:r>
              <a:rPr lang="en-US" sz="2400" dirty="0" smtClean="0"/>
              <a:t>Don’t be tight!</a:t>
            </a:r>
          </a:p>
          <a:p>
            <a:r>
              <a:rPr lang="en-US" sz="2400" dirty="0" smtClean="0"/>
              <a:t>Do your research on costs.</a:t>
            </a:r>
          </a:p>
          <a:p>
            <a:r>
              <a:rPr lang="en-US" sz="2400" dirty="0" smtClean="0"/>
              <a:t>Pay attention to limits and allowable expenses.</a:t>
            </a:r>
          </a:p>
          <a:p>
            <a:r>
              <a:rPr lang="en-US" sz="2400" dirty="0" smtClean="0"/>
              <a:t>Be clear with in-kind and matching funds.</a:t>
            </a:r>
          </a:p>
          <a:p>
            <a:endParaRPr lang="en-US" sz="2400" dirty="0"/>
          </a:p>
        </p:txBody>
      </p:sp>
    </p:spTree>
    <p:extLst>
      <p:ext uri="{BB962C8B-B14F-4D97-AF65-F5344CB8AC3E}">
        <p14:creationId xmlns:p14="http://schemas.microsoft.com/office/powerpoint/2010/main" val="2754648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Matching Funds</a:t>
            </a:r>
            <a:endParaRPr lang="en-US" dirty="0"/>
          </a:p>
        </p:txBody>
      </p:sp>
      <p:sp>
        <p:nvSpPr>
          <p:cNvPr id="3" name="Content Placeholder 2"/>
          <p:cNvSpPr>
            <a:spLocks noGrp="1"/>
          </p:cNvSpPr>
          <p:nvPr>
            <p:ph idx="1"/>
          </p:nvPr>
        </p:nvSpPr>
        <p:spPr>
          <a:xfrm>
            <a:off x="628650" y="1825625"/>
            <a:ext cx="3981450" cy="4351338"/>
          </a:xfrm>
        </p:spPr>
        <p:txBody>
          <a:bodyPr>
            <a:normAutofit/>
          </a:bodyPr>
          <a:lstStyle/>
          <a:p>
            <a:r>
              <a:rPr lang="en-US" sz="2400" dirty="0" smtClean="0"/>
              <a:t>Funders may sometimes allow in-kind matches but at other times cash.</a:t>
            </a:r>
          </a:p>
          <a:p>
            <a:r>
              <a:rPr lang="en-US" sz="2400" dirty="0" smtClean="0"/>
              <a:t>Use fund raising to find matching funds.</a:t>
            </a:r>
          </a:p>
          <a:p>
            <a:r>
              <a:rPr lang="en-US" sz="2400" dirty="0" smtClean="0"/>
              <a:t>Be creative with fund raising activities.</a:t>
            </a:r>
          </a:p>
          <a:p>
            <a:r>
              <a:rPr lang="en-US" sz="2400" dirty="0" smtClean="0"/>
              <a:t>Donations can be a source for matching funds.</a:t>
            </a:r>
          </a:p>
          <a:p>
            <a:endParaRPr lang="en-US" sz="2400" dirty="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22518" y="2072639"/>
            <a:ext cx="4145282" cy="3108961"/>
          </a:xfrm>
          <a:prstGeom prst="rect">
            <a:avLst/>
          </a:prstGeom>
        </p:spPr>
      </p:pic>
    </p:spTree>
    <p:extLst>
      <p:ext uri="{BB962C8B-B14F-4D97-AF65-F5344CB8AC3E}">
        <p14:creationId xmlns:p14="http://schemas.microsoft.com/office/powerpoint/2010/main" val="1450397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541526"/>
            <a:ext cx="7886700" cy="830074"/>
          </a:xfrm>
        </p:spPr>
        <p:txBody>
          <a:bodyPr>
            <a:noAutofit/>
          </a:bodyPr>
          <a:lstStyle/>
          <a:p>
            <a:r>
              <a:rPr lang="en-US" dirty="0"/>
              <a:t>Features of a </a:t>
            </a:r>
            <a:r>
              <a:rPr lang="en-US" dirty="0" smtClean="0"/>
              <a:t>Strong Proposal </a:t>
            </a:r>
            <a:endParaRPr lang="en-US" dirty="0"/>
          </a:p>
        </p:txBody>
      </p:sp>
      <p:sp>
        <p:nvSpPr>
          <p:cNvPr id="3" name="Content Placeholder 2"/>
          <p:cNvSpPr>
            <a:spLocks noGrp="1"/>
          </p:cNvSpPr>
          <p:nvPr>
            <p:ph idx="1"/>
          </p:nvPr>
        </p:nvSpPr>
        <p:spPr>
          <a:xfrm>
            <a:off x="628650" y="1825625"/>
            <a:ext cx="8073390" cy="4351338"/>
          </a:xfrm>
        </p:spPr>
        <p:txBody>
          <a:bodyPr>
            <a:normAutofit/>
          </a:bodyPr>
          <a:lstStyle/>
          <a:p>
            <a:r>
              <a:rPr lang="en-US" sz="2400" dirty="0" smtClean="0"/>
              <a:t>   Well organized </a:t>
            </a:r>
            <a:r>
              <a:rPr lang="en-US" sz="2400" b="1" dirty="0" smtClean="0"/>
              <a:t>proposal sections</a:t>
            </a:r>
          </a:p>
          <a:p>
            <a:r>
              <a:rPr lang="en-US" sz="2400" dirty="0" smtClean="0"/>
              <a:t>   Well researched and documented </a:t>
            </a:r>
            <a:r>
              <a:rPr lang="en-US" sz="2400" b="1" dirty="0" smtClean="0"/>
              <a:t>statement</a:t>
            </a:r>
            <a:r>
              <a:rPr lang="en-US" sz="2400" dirty="0" smtClean="0"/>
              <a:t> of the problem</a:t>
            </a:r>
          </a:p>
          <a:p>
            <a:r>
              <a:rPr lang="en-US" sz="2400" dirty="0" smtClean="0"/>
              <a:t>   </a:t>
            </a:r>
            <a:r>
              <a:rPr lang="en-US" sz="2400" dirty="0"/>
              <a:t>I</a:t>
            </a:r>
            <a:r>
              <a:rPr lang="en-US" sz="2400" dirty="0" smtClean="0"/>
              <a:t>nnovative </a:t>
            </a:r>
            <a:r>
              <a:rPr lang="en-US" sz="2400" b="1" dirty="0" smtClean="0"/>
              <a:t>strategies</a:t>
            </a:r>
            <a:r>
              <a:rPr lang="en-US" sz="2400" dirty="0" smtClean="0"/>
              <a:t> for addressing the need / problem</a:t>
            </a:r>
          </a:p>
          <a:p>
            <a:r>
              <a:rPr lang="en-US" sz="2400" dirty="0" smtClean="0"/>
              <a:t>   Feasible </a:t>
            </a:r>
            <a:r>
              <a:rPr lang="en-US" sz="2400" b="1" dirty="0" smtClean="0"/>
              <a:t>goals</a:t>
            </a:r>
          </a:p>
          <a:p>
            <a:r>
              <a:rPr lang="en-US" sz="2400" dirty="0" smtClean="0"/>
              <a:t>   </a:t>
            </a:r>
            <a:r>
              <a:rPr lang="en-US" sz="2400" b="1" dirty="0" smtClean="0"/>
              <a:t>Measurable</a:t>
            </a:r>
            <a:r>
              <a:rPr lang="en-US" sz="2400" dirty="0" smtClean="0"/>
              <a:t> objectives</a:t>
            </a:r>
          </a:p>
          <a:p>
            <a:r>
              <a:rPr lang="en-US" sz="2400" dirty="0" smtClean="0"/>
              <a:t>   A sound evaluation </a:t>
            </a:r>
            <a:r>
              <a:rPr lang="en-US" sz="2400" b="1" dirty="0" smtClean="0"/>
              <a:t>plan</a:t>
            </a:r>
          </a:p>
        </p:txBody>
      </p:sp>
      <p:sp>
        <p:nvSpPr>
          <p:cNvPr id="4" name="Footer Placeholder 3"/>
          <p:cNvSpPr>
            <a:spLocks noGrp="1"/>
          </p:cNvSpPr>
          <p:nvPr>
            <p:ph type="ftr" sz="quarter" idx="11"/>
          </p:nvPr>
        </p:nvSpPr>
        <p:spPr/>
        <p:txBody>
          <a:bodyPr/>
          <a:lstStyle/>
          <a:p>
            <a:r>
              <a:rPr lang="en-US" smtClean="0"/>
              <a:t>© 2013 Board of Regents,  South Dakota State University    iGrow.org</a:t>
            </a:r>
            <a:endParaRPr lang="en-US" dirty="0"/>
          </a:p>
        </p:txBody>
      </p:sp>
      <p:pic>
        <p:nvPicPr>
          <p:cNvPr id="4098" name="Picture 2" descr="http://twofoldworks.com/Wagonheim/wp-content/uploads/2014/03/Emptying-Piggy-Bank_XSm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6793" y="3638550"/>
            <a:ext cx="3439471" cy="22821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7082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of This Session</a:t>
            </a:r>
            <a:endParaRPr lang="en-US" dirty="0"/>
          </a:p>
        </p:txBody>
      </p:sp>
      <p:sp>
        <p:nvSpPr>
          <p:cNvPr id="3" name="Content Placeholder 2"/>
          <p:cNvSpPr>
            <a:spLocks noGrp="1"/>
          </p:cNvSpPr>
          <p:nvPr>
            <p:ph idx="1"/>
          </p:nvPr>
        </p:nvSpPr>
        <p:spPr>
          <a:xfrm>
            <a:off x="628650" y="1649983"/>
            <a:ext cx="3448050" cy="4188842"/>
          </a:xfrm>
        </p:spPr>
        <p:txBody>
          <a:bodyPr>
            <a:normAutofit/>
          </a:bodyPr>
          <a:lstStyle/>
          <a:p>
            <a:r>
              <a:rPr lang="en-US" sz="2800" dirty="0" smtClean="0"/>
              <a:t>Matching funding to your objective</a:t>
            </a:r>
          </a:p>
          <a:p>
            <a:endParaRPr lang="en-US" sz="2800" dirty="0" smtClean="0"/>
          </a:p>
          <a:p>
            <a:r>
              <a:rPr lang="en-US" sz="2800" dirty="0" smtClean="0"/>
              <a:t>Telling your story</a:t>
            </a:r>
          </a:p>
          <a:p>
            <a:endParaRPr lang="en-US" sz="2800" dirty="0" smtClean="0"/>
          </a:p>
          <a:p>
            <a:r>
              <a:rPr lang="en-US" sz="2800" dirty="0" smtClean="0"/>
              <a:t>Writing the budget</a:t>
            </a:r>
          </a:p>
        </p:txBody>
      </p:sp>
      <p:pic>
        <p:nvPicPr>
          <p:cNvPr id="1026" name="Picture 2" descr="http://contributors.pressherald.com/wp-content/uploads/2015/01/BeginWithEndInMin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6672" y="1825625"/>
            <a:ext cx="4019550" cy="30089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808113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8397" y="934390"/>
            <a:ext cx="3800192" cy="2387600"/>
          </a:xfrm>
        </p:spPr>
        <p:txBody>
          <a:bodyPr/>
          <a:lstStyle/>
          <a:p>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205694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771" y="2887200"/>
            <a:ext cx="8234817" cy="943200"/>
          </a:xfrm>
        </p:spPr>
        <p:txBody>
          <a:bodyPr>
            <a:normAutofit fontScale="90000"/>
          </a:bodyPr>
          <a:lstStyle/>
          <a:p>
            <a:r>
              <a:rPr lang="en-US" sz="4800" dirty="0" smtClean="0"/>
              <a:t>Match Funding to Your Objective</a:t>
            </a:r>
            <a:endParaRPr lang="en-US" sz="4800" dirty="0"/>
          </a:p>
        </p:txBody>
      </p:sp>
    </p:spTree>
    <p:extLst>
      <p:ext uri="{BB962C8B-B14F-4D97-AF65-F5344CB8AC3E}">
        <p14:creationId xmlns:p14="http://schemas.microsoft.com/office/powerpoint/2010/main" val="9094388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Avoiding Mission Drift</a:t>
            </a:r>
            <a:endParaRPr lang="en-US" dirty="0"/>
          </a:p>
        </p:txBody>
      </p:sp>
      <p:sp>
        <p:nvSpPr>
          <p:cNvPr id="3" name="Content Placeholder 2"/>
          <p:cNvSpPr>
            <a:spLocks noGrp="1"/>
          </p:cNvSpPr>
          <p:nvPr>
            <p:ph idx="1"/>
          </p:nvPr>
        </p:nvSpPr>
        <p:spPr>
          <a:xfrm>
            <a:off x="628650" y="1241151"/>
            <a:ext cx="4400550" cy="4935812"/>
          </a:xfrm>
        </p:spPr>
        <p:txBody>
          <a:bodyPr>
            <a:normAutofit/>
          </a:bodyPr>
          <a:lstStyle/>
          <a:p>
            <a:r>
              <a:rPr lang="en-US" sz="2400" dirty="0" smtClean="0"/>
              <a:t>The Funding Dilemma</a:t>
            </a:r>
          </a:p>
          <a:p>
            <a:pPr lvl="1"/>
            <a:r>
              <a:rPr lang="en-US" sz="2400" dirty="0" smtClean="0"/>
              <a:t>Settle for best fit</a:t>
            </a:r>
          </a:p>
          <a:p>
            <a:pPr lvl="1"/>
            <a:r>
              <a:rPr lang="en-US" sz="2400" dirty="0" smtClean="0"/>
              <a:t>Hold out for exact fit</a:t>
            </a:r>
          </a:p>
          <a:p>
            <a:pPr marL="342900" lvl="1" indent="0">
              <a:buNone/>
            </a:pPr>
            <a:endParaRPr lang="en-US" sz="2400" dirty="0" smtClean="0"/>
          </a:p>
          <a:p>
            <a:r>
              <a:rPr lang="en-US" sz="2400" dirty="0"/>
              <a:t>Funding should help the effort </a:t>
            </a:r>
            <a:r>
              <a:rPr lang="en-US" sz="2400" dirty="0" smtClean="0"/>
              <a:t>become…</a:t>
            </a:r>
            <a:endParaRPr lang="en-US" sz="2400" dirty="0"/>
          </a:p>
          <a:p>
            <a:pPr lvl="1"/>
            <a:r>
              <a:rPr lang="en-US" sz="2400" dirty="0" smtClean="0"/>
              <a:t> Sustainable</a:t>
            </a:r>
          </a:p>
          <a:p>
            <a:pPr lvl="1"/>
            <a:r>
              <a:rPr lang="en-US" sz="2400" dirty="0" smtClean="0"/>
              <a:t> Focused </a:t>
            </a:r>
          </a:p>
          <a:p>
            <a:pPr lvl="1"/>
            <a:r>
              <a:rPr lang="en-US" sz="2400" dirty="0" smtClean="0"/>
              <a:t> Productive</a:t>
            </a:r>
            <a:endParaRPr lang="en-US" sz="2400" dirty="0"/>
          </a:p>
          <a:p>
            <a:endParaRPr lang="en-US" sz="2400" dirty="0"/>
          </a:p>
        </p:txBody>
      </p:sp>
      <p:pic>
        <p:nvPicPr>
          <p:cNvPr id="5" name="Picture 3" descr="C:\Documents and Settings\rachelw\Local Settings\Temporary Internet Files\Content.IE5\LY22V8YT\MPj04229490000[1].jpg"/>
          <p:cNvPicPr>
            <a:picLocks noChangeAspect="1" noChangeArrowheads="1"/>
          </p:cNvPicPr>
          <p:nvPr/>
        </p:nvPicPr>
        <p:blipFill>
          <a:blip r:embed="rId3" cstate="print"/>
          <a:srcRect/>
          <a:stretch>
            <a:fillRect/>
          </a:stretch>
        </p:blipFill>
        <p:spPr bwMode="auto">
          <a:xfrm>
            <a:off x="5283680" y="1951008"/>
            <a:ext cx="3429000" cy="3429000"/>
          </a:xfrm>
          <a:prstGeom prst="rect">
            <a:avLst/>
          </a:prstGeom>
          <a:ln>
            <a:noFill/>
          </a:ln>
          <a:effectLst>
            <a:softEdge rad="112500"/>
          </a:effectLst>
        </p:spPr>
      </p:pic>
    </p:spTree>
    <p:extLst>
      <p:ext uri="{BB962C8B-B14F-4D97-AF65-F5344CB8AC3E}">
        <p14:creationId xmlns:p14="http://schemas.microsoft.com/office/powerpoint/2010/main" val="14963291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Two Sources:  Broad Strokes</a:t>
            </a:r>
            <a:endParaRPr lang="en-US" dirty="0"/>
          </a:p>
        </p:txBody>
      </p:sp>
      <p:sp>
        <p:nvSpPr>
          <p:cNvPr id="4" name="Text Placeholder 3"/>
          <p:cNvSpPr>
            <a:spLocks noGrp="1"/>
          </p:cNvSpPr>
          <p:nvPr>
            <p:ph type="body" idx="1"/>
          </p:nvPr>
        </p:nvSpPr>
        <p:spPr>
          <a:xfrm>
            <a:off x="457200" y="2133600"/>
            <a:ext cx="4040188" cy="659352"/>
          </a:xfrm>
        </p:spPr>
        <p:txBody>
          <a:bodyPr>
            <a:normAutofit/>
          </a:bodyPr>
          <a:lstStyle/>
          <a:p>
            <a:r>
              <a:rPr lang="en-US" sz="2400" dirty="0" smtClean="0"/>
              <a:t>Federal and State</a:t>
            </a:r>
            <a:endParaRPr lang="en-US" sz="2400" dirty="0"/>
          </a:p>
        </p:txBody>
      </p:sp>
      <p:sp>
        <p:nvSpPr>
          <p:cNvPr id="5" name="Content Placeholder 4"/>
          <p:cNvSpPr>
            <a:spLocks noGrp="1"/>
          </p:cNvSpPr>
          <p:nvPr>
            <p:ph sz="half" idx="2"/>
          </p:nvPr>
        </p:nvSpPr>
        <p:spPr>
          <a:xfrm>
            <a:off x="457200" y="2743200"/>
            <a:ext cx="4040188" cy="3505200"/>
          </a:xfrm>
        </p:spPr>
        <p:txBody>
          <a:bodyPr/>
          <a:lstStyle/>
          <a:p>
            <a:r>
              <a:rPr lang="en-US" dirty="0" smtClean="0"/>
              <a:t>Awards based on strict guidelines</a:t>
            </a:r>
          </a:p>
          <a:p>
            <a:r>
              <a:rPr lang="en-US" dirty="0" smtClean="0"/>
              <a:t>Objective evaluations</a:t>
            </a:r>
          </a:p>
          <a:p>
            <a:r>
              <a:rPr lang="en-US" dirty="0" smtClean="0"/>
              <a:t>Formal reporting</a:t>
            </a:r>
          </a:p>
          <a:p>
            <a:r>
              <a:rPr lang="en-US" dirty="0" smtClean="0"/>
              <a:t>Check with your state agencies</a:t>
            </a:r>
          </a:p>
          <a:p>
            <a:r>
              <a:rPr lang="en-US" dirty="0" smtClean="0">
                <a:hlinkClick r:id="rId3"/>
              </a:rPr>
              <a:t>http</a:t>
            </a:r>
            <a:r>
              <a:rPr lang="en-US" dirty="0">
                <a:hlinkClick r:id="rId3"/>
              </a:rPr>
              <a:t>://grants.gov/</a:t>
            </a:r>
            <a:r>
              <a:rPr lang="en-US" dirty="0"/>
              <a:t>   </a:t>
            </a:r>
          </a:p>
          <a:p>
            <a:endParaRPr lang="en-US" dirty="0"/>
          </a:p>
        </p:txBody>
      </p:sp>
      <p:sp>
        <p:nvSpPr>
          <p:cNvPr id="6" name="Text Placeholder 5"/>
          <p:cNvSpPr>
            <a:spLocks noGrp="1"/>
          </p:cNvSpPr>
          <p:nvPr>
            <p:ph type="body" sz="quarter" idx="3"/>
          </p:nvPr>
        </p:nvSpPr>
        <p:spPr>
          <a:xfrm>
            <a:off x="4645025" y="2133600"/>
            <a:ext cx="4041775" cy="654843"/>
          </a:xfrm>
        </p:spPr>
        <p:txBody>
          <a:bodyPr>
            <a:normAutofit/>
          </a:bodyPr>
          <a:lstStyle/>
          <a:p>
            <a:r>
              <a:rPr lang="en-US" sz="2400" dirty="0" smtClean="0"/>
              <a:t>Private Foundations</a:t>
            </a:r>
            <a:endParaRPr lang="en-US" sz="2400" dirty="0"/>
          </a:p>
        </p:txBody>
      </p:sp>
      <p:sp>
        <p:nvSpPr>
          <p:cNvPr id="7" name="Content Placeholder 6"/>
          <p:cNvSpPr>
            <a:spLocks noGrp="1"/>
          </p:cNvSpPr>
          <p:nvPr>
            <p:ph sz="quarter" idx="4"/>
          </p:nvPr>
        </p:nvSpPr>
        <p:spPr>
          <a:xfrm>
            <a:off x="4645025" y="2743200"/>
            <a:ext cx="4041775" cy="3845720"/>
          </a:xfrm>
        </p:spPr>
        <p:txBody>
          <a:bodyPr/>
          <a:lstStyle/>
          <a:p>
            <a:r>
              <a:rPr lang="en-US" dirty="0" smtClean="0"/>
              <a:t>Tend to be more relational</a:t>
            </a:r>
          </a:p>
          <a:p>
            <a:r>
              <a:rPr lang="en-US" dirty="0" smtClean="0"/>
              <a:t>May be more subjective in evaluations</a:t>
            </a:r>
          </a:p>
          <a:p>
            <a:r>
              <a:rPr lang="en-US" dirty="0" smtClean="0"/>
              <a:t>Reporting tends to be less formal</a:t>
            </a:r>
          </a:p>
          <a:p>
            <a:r>
              <a:rPr lang="en-US" dirty="0" smtClean="0">
                <a:hlinkClick r:id="rId4"/>
              </a:rPr>
              <a:t>http://foundationcenter.org/</a:t>
            </a:r>
            <a:r>
              <a:rPr lang="en-US" dirty="0" smtClean="0"/>
              <a:t> </a:t>
            </a:r>
            <a:endParaRPr lang="en-US" dirty="0"/>
          </a:p>
        </p:txBody>
      </p:sp>
    </p:spTree>
    <p:extLst>
      <p:ext uri="{BB962C8B-B14F-4D97-AF65-F5344CB8AC3E}">
        <p14:creationId xmlns:p14="http://schemas.microsoft.com/office/powerpoint/2010/main" val="3596103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dirty="0" smtClean="0"/>
              <a:t>Checking the Fit: Quick Steps</a:t>
            </a:r>
            <a:endParaRPr lang="en-US" dirty="0"/>
          </a:p>
        </p:txBody>
      </p:sp>
      <p:sp>
        <p:nvSpPr>
          <p:cNvPr id="8" name="Content Placeholder 7"/>
          <p:cNvSpPr>
            <a:spLocks noGrp="1"/>
          </p:cNvSpPr>
          <p:nvPr>
            <p:ph idx="1"/>
          </p:nvPr>
        </p:nvSpPr>
        <p:spPr>
          <a:xfrm>
            <a:off x="457200" y="1752600"/>
            <a:ext cx="8229600" cy="4191000"/>
          </a:xfrm>
        </p:spPr>
        <p:txBody>
          <a:bodyPr>
            <a:normAutofit/>
          </a:bodyPr>
          <a:lstStyle/>
          <a:p>
            <a:r>
              <a:rPr lang="en-US" sz="2400" dirty="0" smtClean="0"/>
              <a:t>Goals and priorities</a:t>
            </a:r>
          </a:p>
          <a:p>
            <a:r>
              <a:rPr lang="en-US" sz="2400" dirty="0" smtClean="0"/>
              <a:t>Eligibility requirements</a:t>
            </a:r>
          </a:p>
          <a:p>
            <a:r>
              <a:rPr lang="en-US" sz="2400" dirty="0" smtClean="0"/>
              <a:t>Deadlines</a:t>
            </a:r>
          </a:p>
          <a:p>
            <a:r>
              <a:rPr lang="en-US" sz="2400" dirty="0" smtClean="0"/>
              <a:t>Amount of funding available</a:t>
            </a:r>
          </a:p>
          <a:p>
            <a:r>
              <a:rPr lang="en-US" sz="2400" dirty="0" smtClean="0"/>
              <a:t>Limitations on funding</a:t>
            </a:r>
          </a:p>
          <a:p>
            <a:r>
              <a:rPr lang="en-US" sz="2400" dirty="0" smtClean="0"/>
              <a:t>Cost sharing or matching</a:t>
            </a:r>
          </a:p>
          <a:p>
            <a:r>
              <a:rPr lang="en-US" sz="2400" dirty="0" smtClean="0"/>
              <a:t>Application procedure</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6643" y="2856781"/>
            <a:ext cx="3226178" cy="2762496"/>
          </a:xfrm>
          <a:prstGeom prst="rect">
            <a:avLst/>
          </a:prstGeom>
        </p:spPr>
      </p:pic>
    </p:spTree>
    <p:extLst>
      <p:ext uri="{BB962C8B-B14F-4D97-AF65-F5344CB8AC3E}">
        <p14:creationId xmlns:p14="http://schemas.microsoft.com/office/powerpoint/2010/main" val="1885300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3" name="Picture 3" descr="C:\Documents and Settings\rachelw\Local Settings\Temporary Internet Files\Content.IE5\K33GO3HC\MPj04423400000[1].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949651" y="1544583"/>
            <a:ext cx="2565699" cy="3859901"/>
          </a:xfrm>
          <a:prstGeom prst="rect">
            <a:avLst/>
          </a:prstGeom>
          <a:noFill/>
        </p:spPr>
      </p:pic>
      <p:sp>
        <p:nvSpPr>
          <p:cNvPr id="2" name="Title 1"/>
          <p:cNvSpPr>
            <a:spLocks noGrp="1"/>
          </p:cNvSpPr>
          <p:nvPr>
            <p:ph type="title"/>
          </p:nvPr>
        </p:nvSpPr>
        <p:spPr/>
        <p:txBody>
          <a:bodyPr>
            <a:normAutofit/>
          </a:bodyPr>
          <a:lstStyle/>
          <a:p>
            <a:r>
              <a:rPr lang="en-US" dirty="0" smtClean="0"/>
              <a:t>Taking Time to Examine the Details</a:t>
            </a:r>
            <a:endParaRPr lang="en-US" dirty="0"/>
          </a:p>
        </p:txBody>
      </p:sp>
      <p:sp>
        <p:nvSpPr>
          <p:cNvPr id="3" name="Content Placeholder 2"/>
          <p:cNvSpPr>
            <a:spLocks noGrp="1"/>
          </p:cNvSpPr>
          <p:nvPr>
            <p:ph idx="1"/>
          </p:nvPr>
        </p:nvSpPr>
        <p:spPr>
          <a:xfrm>
            <a:off x="628650" y="1825625"/>
            <a:ext cx="5096211" cy="4222750"/>
          </a:xfrm>
        </p:spPr>
        <p:txBody>
          <a:bodyPr>
            <a:normAutofit/>
          </a:bodyPr>
          <a:lstStyle/>
          <a:p>
            <a:r>
              <a:rPr lang="en-US" sz="2400" dirty="0" smtClean="0"/>
              <a:t>Read the entire guidelines – with a highlighter – and not at bedtime!</a:t>
            </a:r>
          </a:p>
          <a:p>
            <a:r>
              <a:rPr lang="en-US" sz="2400" dirty="0" smtClean="0"/>
              <a:t>Pay close attention to</a:t>
            </a:r>
          </a:p>
          <a:p>
            <a:pPr lvl="1"/>
            <a:r>
              <a:rPr lang="en-US" dirty="0" smtClean="0"/>
              <a:t>Overall project timeline (start and end dates)</a:t>
            </a:r>
          </a:p>
          <a:p>
            <a:pPr lvl="1"/>
            <a:r>
              <a:rPr lang="en-US" dirty="0" smtClean="0"/>
              <a:t>Evaluation criteria</a:t>
            </a:r>
          </a:p>
          <a:p>
            <a:pPr lvl="1"/>
            <a:r>
              <a:rPr lang="en-US" dirty="0" smtClean="0"/>
              <a:t>Expectations on collaboration </a:t>
            </a:r>
          </a:p>
          <a:p>
            <a:pPr lvl="1"/>
            <a:r>
              <a:rPr lang="en-US" dirty="0" smtClean="0"/>
              <a:t>How payments will be received</a:t>
            </a:r>
          </a:p>
          <a:p>
            <a:pPr lvl="1"/>
            <a:r>
              <a:rPr lang="en-US" dirty="0"/>
              <a:t>Reporting expectations</a:t>
            </a:r>
          </a:p>
          <a:p>
            <a:pPr lvl="1"/>
            <a:r>
              <a:rPr lang="en-US" dirty="0" smtClean="0"/>
              <a:t>Any other detail that might impact your project’s successful fit with the funding.</a:t>
            </a:r>
          </a:p>
        </p:txBody>
      </p:sp>
    </p:spTree>
    <p:extLst>
      <p:ext uri="{BB962C8B-B14F-4D97-AF65-F5344CB8AC3E}">
        <p14:creationId xmlns:p14="http://schemas.microsoft.com/office/powerpoint/2010/main" val="2103358877"/>
      </p:ext>
    </p:extLst>
  </p:cSld>
  <p:clrMapOvr>
    <a:masterClrMapping/>
  </p:clrMapOvr>
  <p:transition>
    <p:wheel spokes="3"/>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20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2000"/>
                                        <p:tgtEl>
                                          <p:spTgt spid="3">
                                            <p:txEl>
                                              <p:pRg st="4" end="4"/>
                                            </p:tx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2000"/>
                                        <p:tgtEl>
                                          <p:spTgt spid="3">
                                            <p:txEl>
                                              <p:pRg st="5" end="5"/>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Effect transition="in" filter="fade">
                                      <p:cBhvr>
                                        <p:cTn id="30"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Telling Your Story</a:t>
            </a:r>
            <a:endParaRPr lang="en-US" dirty="0"/>
          </a:p>
        </p:txBody>
      </p:sp>
    </p:spTree>
    <p:extLst>
      <p:ext uri="{BB962C8B-B14F-4D97-AF65-F5344CB8AC3E}">
        <p14:creationId xmlns:p14="http://schemas.microsoft.com/office/powerpoint/2010/main" val="1767996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the Data to Tell the Story</a:t>
            </a:r>
            <a:endParaRPr lang="en-US" dirty="0"/>
          </a:p>
        </p:txBody>
      </p:sp>
      <p:sp>
        <p:nvSpPr>
          <p:cNvPr id="3" name="Content Placeholder 2"/>
          <p:cNvSpPr>
            <a:spLocks noGrp="1"/>
          </p:cNvSpPr>
          <p:nvPr>
            <p:ph idx="1"/>
          </p:nvPr>
        </p:nvSpPr>
        <p:spPr>
          <a:xfrm>
            <a:off x="628650" y="1825625"/>
            <a:ext cx="5486400" cy="4351338"/>
          </a:xfrm>
        </p:spPr>
        <p:txBody>
          <a:bodyPr>
            <a:normAutofit/>
          </a:bodyPr>
          <a:lstStyle/>
          <a:p>
            <a:pPr marL="0" indent="0">
              <a:buNone/>
            </a:pPr>
            <a:r>
              <a:rPr lang="en-US" sz="2400" dirty="0" smtClean="0"/>
              <a:t>Facts: </a:t>
            </a:r>
          </a:p>
          <a:p>
            <a:r>
              <a:rPr lang="en-US" sz="2400" dirty="0" smtClean="0"/>
              <a:t>Tell compelling stories</a:t>
            </a:r>
          </a:p>
          <a:p>
            <a:r>
              <a:rPr lang="en-US" sz="2400" dirty="0" smtClean="0"/>
              <a:t>Demonstrate knowledge of the issue</a:t>
            </a:r>
          </a:p>
          <a:p>
            <a:r>
              <a:rPr lang="en-US" sz="2400" dirty="0" smtClean="0"/>
              <a:t>Assist in measuring impact</a:t>
            </a:r>
          </a:p>
          <a:p>
            <a:r>
              <a:rPr lang="en-US" sz="2400" dirty="0" smtClean="0"/>
              <a:t>Can validate eligibility for funding</a:t>
            </a:r>
            <a:endParaRPr lang="en-US" sz="2400" dirty="0"/>
          </a:p>
        </p:txBody>
      </p:sp>
      <p:sp>
        <p:nvSpPr>
          <p:cNvPr id="4" name="Footer Placeholder 3"/>
          <p:cNvSpPr>
            <a:spLocks noGrp="1"/>
          </p:cNvSpPr>
          <p:nvPr>
            <p:ph type="ftr" sz="quarter" idx="11"/>
          </p:nvPr>
        </p:nvSpPr>
        <p:spPr/>
        <p:txBody>
          <a:bodyPr/>
          <a:lstStyle/>
          <a:p>
            <a:r>
              <a:rPr lang="en-US" dirty="0" smtClean="0"/>
              <a:t>© 2013 Board of Regents,  South Dakota State University    iGrow.org</a:t>
            </a:r>
            <a:endParaRPr lang="en-US" dirty="0"/>
          </a:p>
        </p:txBody>
      </p:sp>
    </p:spTree>
    <p:extLst>
      <p:ext uri="{BB962C8B-B14F-4D97-AF65-F5344CB8AC3E}">
        <p14:creationId xmlns:p14="http://schemas.microsoft.com/office/powerpoint/2010/main" val="2331746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eme8">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8" id="{261D25A9-6FB8-440E-B83D-FB73FB8D8179}" vid="{616A59DE-2F5F-4CCB-B13C-C2B58540F8C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Theme8</Template>
  <TotalTime>326</TotalTime>
  <Words>2056</Words>
  <Application>Microsoft Office PowerPoint</Application>
  <PresentationFormat>On-screen Show (4:3)</PresentationFormat>
  <Paragraphs>290</Paragraphs>
  <Slides>20</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Arial</vt:lpstr>
      <vt:lpstr>Calibri</vt:lpstr>
      <vt:lpstr>Calibri Light</vt:lpstr>
      <vt:lpstr>Coolvetica Rg</vt:lpstr>
      <vt:lpstr>Franklin Gothic Demi Cond</vt:lpstr>
      <vt:lpstr>Wingdings</vt:lpstr>
      <vt:lpstr>Wingdings 2</vt:lpstr>
      <vt:lpstr>Theme8</vt:lpstr>
      <vt:lpstr>Grant Writing Basics</vt:lpstr>
      <vt:lpstr>Topics of This Session</vt:lpstr>
      <vt:lpstr>Match Funding to Your Objective</vt:lpstr>
      <vt:lpstr>Avoiding Mission Drift</vt:lpstr>
      <vt:lpstr>Two Sources:  Broad Strokes</vt:lpstr>
      <vt:lpstr>Checking the Fit: Quick Steps</vt:lpstr>
      <vt:lpstr>Taking Time to Examine the Details</vt:lpstr>
      <vt:lpstr>Telling Your Story</vt:lpstr>
      <vt:lpstr>Using the Data to Tell the Story</vt:lpstr>
      <vt:lpstr>Sources for Demographic Data</vt:lpstr>
      <vt:lpstr>Describe the Past and Future</vt:lpstr>
      <vt:lpstr>Plan SMART So Impact Evidence  Is Easy to Collect.</vt:lpstr>
      <vt:lpstr>Measure Impact:  Motivation</vt:lpstr>
      <vt:lpstr>Sustainability through Partnerships</vt:lpstr>
      <vt:lpstr>Writing the Budget</vt:lpstr>
      <vt:lpstr>Budget</vt:lpstr>
      <vt:lpstr>Budget Tips</vt:lpstr>
      <vt:lpstr>Matching Funds</vt:lpstr>
      <vt:lpstr>Features of a Strong Proposal </vt:lpstr>
      <vt:lpstr>PowerPoint Presentation</vt:lpstr>
    </vt:vector>
  </TitlesOfParts>
  <Company>MSU Extension Service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Extension Service</dc:creator>
  <cp:lastModifiedBy>Extension Service</cp:lastModifiedBy>
  <cp:revision>32</cp:revision>
  <cp:lastPrinted>2015-06-04T21:24:24Z</cp:lastPrinted>
  <dcterms:created xsi:type="dcterms:W3CDTF">2015-06-02T19:25:56Z</dcterms:created>
  <dcterms:modified xsi:type="dcterms:W3CDTF">2015-07-02T13:57:54Z</dcterms:modified>
</cp:coreProperties>
</file>