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  <p:sldId id="263" r:id="rId9"/>
  </p:sldIdLst>
  <p:sldSz cx="32918400" cy="3657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7" d="100"/>
          <a:sy n="17" d="100"/>
        </p:scale>
        <p:origin x="183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5985936"/>
            <a:ext cx="27980640" cy="12733867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9210869"/>
            <a:ext cx="24688800" cy="8830731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925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25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947334"/>
            <a:ext cx="7098030" cy="309964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947334"/>
            <a:ext cx="20882610" cy="3099646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0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772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9118611"/>
            <a:ext cx="28392120" cy="1521459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4477144"/>
            <a:ext cx="28392120" cy="80009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140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9736667"/>
            <a:ext cx="13990320" cy="2320713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9736667"/>
            <a:ext cx="13990320" cy="2320713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140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947342"/>
            <a:ext cx="28392120" cy="7069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8966203"/>
            <a:ext cx="13926024" cy="439419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3360400"/>
            <a:ext cx="13926024" cy="1965113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8966203"/>
            <a:ext cx="13994608" cy="439419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3360400"/>
            <a:ext cx="13994608" cy="1965113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522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05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697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438400"/>
            <a:ext cx="10617041" cy="853440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5266275"/>
            <a:ext cx="16664940" cy="25992667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0972800"/>
            <a:ext cx="10617041" cy="20328469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635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438400"/>
            <a:ext cx="10617041" cy="853440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5266275"/>
            <a:ext cx="16664940" cy="25992667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0972800"/>
            <a:ext cx="10617041" cy="20328469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678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947342"/>
            <a:ext cx="28392120" cy="7069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9736667"/>
            <a:ext cx="28392120" cy="23207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33900542"/>
            <a:ext cx="740664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EFC7F-3038-4A94-A956-4B099BF3A43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33900542"/>
            <a:ext cx="1110996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33900542"/>
            <a:ext cx="740664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13BBA-5C1D-4D94-8C16-643F1EAF5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632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7E8E7D0-70FD-4C8A-8CA7-717E9B7770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Business Listing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59035F1-E7FF-4BBD-8436-42A9E964B8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04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25979" y="594360"/>
            <a:ext cx="28392120" cy="1984578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/>
              <a:t>Accommodations 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9165459"/>
              </p:ext>
            </p:extLst>
          </p:nvPr>
        </p:nvGraphicFramePr>
        <p:xfrm>
          <a:off x="731518" y="2578938"/>
          <a:ext cx="31181041" cy="34410396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498081">
                  <a:extLst>
                    <a:ext uri="{9D8B030D-6E8A-4147-A177-3AD203B41FA5}">
                      <a16:colId xmlns:a16="http://schemas.microsoft.com/office/drawing/2014/main" val="2141937549"/>
                    </a:ext>
                  </a:extLst>
                </a:gridCol>
                <a:gridCol w="8183880">
                  <a:extLst>
                    <a:ext uri="{9D8B030D-6E8A-4147-A177-3AD203B41FA5}">
                      <a16:colId xmlns:a16="http://schemas.microsoft.com/office/drawing/2014/main" val="3905866850"/>
                    </a:ext>
                  </a:extLst>
                </a:gridCol>
                <a:gridCol w="8252460">
                  <a:extLst>
                    <a:ext uri="{9D8B030D-6E8A-4147-A177-3AD203B41FA5}">
                      <a16:colId xmlns:a16="http://schemas.microsoft.com/office/drawing/2014/main" val="828771518"/>
                    </a:ext>
                  </a:extLst>
                </a:gridCol>
                <a:gridCol w="7246620">
                  <a:extLst>
                    <a:ext uri="{9D8B030D-6E8A-4147-A177-3AD203B41FA5}">
                      <a16:colId xmlns:a16="http://schemas.microsoft.com/office/drawing/2014/main" val="3407004604"/>
                    </a:ext>
                  </a:extLst>
                </a:gridCol>
              </a:tblGrid>
              <a:tr h="712902">
                <a:tc>
                  <a:txBody>
                    <a:bodyPr/>
                    <a:lstStyle/>
                    <a:p>
                      <a:pPr rtl="0" fontAlgn="b"/>
                      <a:r>
                        <a:rPr lang="en-US" sz="5400" b="1" dirty="0">
                          <a:effectLst/>
                        </a:rPr>
                        <a:t>Name</a:t>
                      </a:r>
                      <a:r>
                        <a:rPr lang="en-US" sz="5400" b="1" baseline="0" dirty="0">
                          <a:effectLst/>
                        </a:rPr>
                        <a:t> of Business</a:t>
                      </a:r>
                      <a:endParaRPr lang="en-U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s-ES" sz="5400" b="1" dirty="0" err="1">
                          <a:effectLst/>
                        </a:rPr>
                        <a:t>Service</a:t>
                      </a:r>
                      <a:r>
                        <a:rPr lang="es-ES" sz="5400" b="1" dirty="0">
                          <a:effectLst/>
                        </a:rPr>
                        <a:t> </a:t>
                      </a:r>
                      <a:r>
                        <a:rPr lang="es-ES" sz="5400" b="1" dirty="0" err="1">
                          <a:effectLst/>
                        </a:rPr>
                        <a:t>Area</a:t>
                      </a:r>
                      <a:endParaRPr lang="es-E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>
                          <a:effectLst/>
                        </a:rPr>
                        <a:t>Name</a:t>
                      </a:r>
                      <a:r>
                        <a:rPr lang="en-US" sz="5400" b="1" baseline="0" dirty="0">
                          <a:effectLst/>
                        </a:rPr>
                        <a:t> of Business</a:t>
                      </a:r>
                      <a:endParaRPr lang="en-U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5400" b="1" dirty="0" err="1">
                          <a:effectLst/>
                        </a:rPr>
                        <a:t>Service</a:t>
                      </a:r>
                      <a:r>
                        <a:rPr lang="es-ES" sz="5400" b="1" dirty="0">
                          <a:effectLst/>
                        </a:rPr>
                        <a:t> </a:t>
                      </a:r>
                      <a:r>
                        <a:rPr lang="es-ES" sz="5400" b="1" dirty="0" err="1">
                          <a:effectLst/>
                        </a:rPr>
                        <a:t>Area</a:t>
                      </a:r>
                      <a:endParaRPr lang="es-E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8286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42348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r>
                        <a:rPr lang="en-US" sz="4400" dirty="0">
                          <a:effectLst/>
                        </a:rPr>
                        <a:t>Ashley House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Izard/Melbourne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05433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r>
                        <a:rPr lang="en-US" sz="4400" dirty="0">
                          <a:effectLst/>
                        </a:rPr>
                        <a:t>Village Inn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Hardy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28217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Crowne Point Resort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Horseshoe</a:t>
                      </a:r>
                      <a:r>
                        <a:rPr lang="en-US" sz="4400" baseline="0" dirty="0"/>
                        <a:t> Bend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50086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Spring River Riverside</a:t>
                      </a:r>
                      <a:r>
                        <a:rPr lang="en-US" sz="4400" baseline="0" dirty="0"/>
                        <a:t> Resort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</a:t>
                      </a:r>
                      <a:r>
                        <a:rPr lang="en-US" sz="4400" baseline="0" dirty="0"/>
                        <a:t> Spring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92059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Riverview Trout Lodge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Spring/Fulton 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44559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Gigi’s Cottage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43790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Jewell’s Cabins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15892852"/>
                  </a:ext>
                </a:extLst>
              </a:tr>
              <a:tr h="187122"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 Lodge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75788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83013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5515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51902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57328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036995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07562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2393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75065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4140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49455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9232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79156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27629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30851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fr-FR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fr-FR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40572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51469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13224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79037258"/>
                  </a:ext>
                </a:extLst>
              </a:tr>
              <a:tr h="478339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84230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67007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34301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14718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62904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20604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86400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28496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90958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29918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84410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990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93080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5306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b="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2793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1622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88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99047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3950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8195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25979" y="594360"/>
            <a:ext cx="28392120" cy="1984578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/>
              <a:t>Retail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1909970"/>
              </p:ext>
            </p:extLst>
          </p:nvPr>
        </p:nvGraphicFramePr>
        <p:xfrm>
          <a:off x="731518" y="2578938"/>
          <a:ext cx="31181041" cy="36068508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498081">
                  <a:extLst>
                    <a:ext uri="{9D8B030D-6E8A-4147-A177-3AD203B41FA5}">
                      <a16:colId xmlns:a16="http://schemas.microsoft.com/office/drawing/2014/main" val="2141937549"/>
                    </a:ext>
                  </a:extLst>
                </a:gridCol>
                <a:gridCol w="8183880">
                  <a:extLst>
                    <a:ext uri="{9D8B030D-6E8A-4147-A177-3AD203B41FA5}">
                      <a16:colId xmlns:a16="http://schemas.microsoft.com/office/drawing/2014/main" val="3905866850"/>
                    </a:ext>
                  </a:extLst>
                </a:gridCol>
                <a:gridCol w="8252460">
                  <a:extLst>
                    <a:ext uri="{9D8B030D-6E8A-4147-A177-3AD203B41FA5}">
                      <a16:colId xmlns:a16="http://schemas.microsoft.com/office/drawing/2014/main" val="828771518"/>
                    </a:ext>
                  </a:extLst>
                </a:gridCol>
                <a:gridCol w="7246620">
                  <a:extLst>
                    <a:ext uri="{9D8B030D-6E8A-4147-A177-3AD203B41FA5}">
                      <a16:colId xmlns:a16="http://schemas.microsoft.com/office/drawing/2014/main" val="3407004604"/>
                    </a:ext>
                  </a:extLst>
                </a:gridCol>
              </a:tblGrid>
              <a:tr h="712902">
                <a:tc>
                  <a:txBody>
                    <a:bodyPr/>
                    <a:lstStyle/>
                    <a:p>
                      <a:pPr rtl="0" fontAlgn="b"/>
                      <a:r>
                        <a:rPr lang="en-US" sz="5400" b="1" dirty="0">
                          <a:effectLst/>
                        </a:rPr>
                        <a:t>Name</a:t>
                      </a:r>
                      <a:r>
                        <a:rPr lang="en-US" sz="5400" b="1" baseline="0" dirty="0">
                          <a:effectLst/>
                        </a:rPr>
                        <a:t> of Business</a:t>
                      </a:r>
                      <a:endParaRPr lang="en-U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s-ES" sz="5400" b="1" dirty="0" err="1">
                          <a:effectLst/>
                        </a:rPr>
                        <a:t>Service</a:t>
                      </a:r>
                      <a:r>
                        <a:rPr lang="es-ES" sz="5400" b="1" dirty="0">
                          <a:effectLst/>
                        </a:rPr>
                        <a:t> </a:t>
                      </a:r>
                      <a:r>
                        <a:rPr lang="es-ES" sz="5400" b="1" dirty="0" err="1">
                          <a:effectLst/>
                        </a:rPr>
                        <a:t>Area</a:t>
                      </a:r>
                      <a:endParaRPr lang="es-E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>
                          <a:effectLst/>
                        </a:rPr>
                        <a:t>Name</a:t>
                      </a:r>
                      <a:r>
                        <a:rPr lang="en-US" sz="5400" b="1" baseline="0" dirty="0">
                          <a:effectLst/>
                        </a:rPr>
                        <a:t> of Business</a:t>
                      </a:r>
                      <a:endParaRPr lang="en-U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5400" b="1" dirty="0" err="1">
                          <a:effectLst/>
                        </a:rPr>
                        <a:t>Service</a:t>
                      </a:r>
                      <a:r>
                        <a:rPr lang="es-ES" sz="5400" b="1" dirty="0">
                          <a:effectLst/>
                        </a:rPr>
                        <a:t> </a:t>
                      </a:r>
                      <a:r>
                        <a:rPr lang="es-ES" sz="5400" b="1" dirty="0" err="1">
                          <a:effectLst/>
                        </a:rPr>
                        <a:t>Area</a:t>
                      </a:r>
                      <a:endParaRPr lang="es-E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8286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r>
                        <a:rPr lang="en-US" sz="4400" dirty="0">
                          <a:effectLst/>
                        </a:rPr>
                        <a:t>Townsend</a:t>
                      </a:r>
                      <a:r>
                        <a:rPr lang="en-US" sz="4400" baseline="0" dirty="0">
                          <a:effectLst/>
                        </a:rPr>
                        <a:t> Spice and Supplies</a:t>
                      </a:r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Melbourne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42348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r>
                        <a:rPr lang="en-US" sz="4400" dirty="0">
                          <a:effectLst/>
                        </a:rPr>
                        <a:t>Lemon Tree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Melbourne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05433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r>
                        <a:rPr lang="en-US" sz="4400" dirty="0">
                          <a:effectLst/>
                        </a:rPr>
                        <a:t>Pregnancy Center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Ash Flat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28217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Cherokee</a:t>
                      </a:r>
                      <a:r>
                        <a:rPr lang="en-US" sz="4400" baseline="0" dirty="0"/>
                        <a:t> Methodist Mission of Hope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Sharp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50086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Treasures</a:t>
                      </a:r>
                      <a:r>
                        <a:rPr lang="en-US" sz="4400" baseline="0" dirty="0"/>
                        <a:t> in Ozarks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Sharp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92059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Hometown Market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Izard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44559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Miller’s Hardware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Izard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43790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Calico Rock Main Street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Calico</a:t>
                      </a:r>
                      <a:r>
                        <a:rPr lang="en-US" sz="4400" baseline="0" dirty="0"/>
                        <a:t> Rock/Izard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15892852"/>
                  </a:ext>
                </a:extLst>
              </a:tr>
              <a:tr h="187122">
                <a:tc>
                  <a:txBody>
                    <a:bodyPr/>
                    <a:lstStyle/>
                    <a:p>
                      <a:r>
                        <a:rPr lang="en-US" sz="4400" dirty="0"/>
                        <a:t>Hardy Antiques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Hardy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75788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Hardy</a:t>
                      </a:r>
                      <a:r>
                        <a:rPr lang="en-US" sz="4400" baseline="0" dirty="0"/>
                        <a:t> Main Street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Hardy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83013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Innovation</a:t>
                      </a:r>
                      <a:r>
                        <a:rPr lang="en-US" sz="4400" baseline="0" dirty="0"/>
                        <a:t> Hub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Cherokee Village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5515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Pam’s Place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</a:t>
                      </a:r>
                      <a:r>
                        <a:rPr lang="en-US" sz="4400" baseline="0" dirty="0"/>
                        <a:t> Spring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51902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Sonic Drive-In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</a:t>
                      </a:r>
                      <a:r>
                        <a:rPr lang="en-US" sz="4400" baseline="0" dirty="0"/>
                        <a:t> Spring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57328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Spring</a:t>
                      </a:r>
                      <a:r>
                        <a:rPr lang="en-US" sz="4400" baseline="0" dirty="0"/>
                        <a:t> Dipper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</a:t>
                      </a:r>
                      <a:r>
                        <a:rPr lang="en-US" sz="4400" baseline="0" dirty="0"/>
                        <a:t> Spring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036995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4400" dirty="0"/>
                        <a:t>Fred’s Fish House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07562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Jennifer’s Variety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2393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Keith’s Auto Repair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75065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Corner Drugs Store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Izard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4140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High Cotton</a:t>
                      </a:r>
                      <a:r>
                        <a:rPr lang="en-US" sz="4400" baseline="0" dirty="0"/>
                        <a:t> Mercantile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49455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Sonic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Melbourne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9232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Bailey’s Country Cooking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Izard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79156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Vintage Touch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Sharp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27629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Southern Elegance</a:t>
                      </a:r>
                      <a:r>
                        <a:rPr lang="en-US" sz="4400" baseline="0" dirty="0"/>
                        <a:t> Home and Gift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Ash</a:t>
                      </a:r>
                      <a:r>
                        <a:rPr lang="en-US" sz="4400" baseline="0" dirty="0"/>
                        <a:t> Flat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30851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fr-FR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fr-FR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40572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51469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13224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79037258"/>
                  </a:ext>
                </a:extLst>
              </a:tr>
              <a:tr h="478339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84230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67007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34301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14718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62904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20604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86400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28496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90958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29918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84410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990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93080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5306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b="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2793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1622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88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99047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3950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9154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25979" y="594360"/>
            <a:ext cx="28392120" cy="1984578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/>
              <a:t>Entertainment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3494354"/>
              </p:ext>
            </p:extLst>
          </p:nvPr>
        </p:nvGraphicFramePr>
        <p:xfrm>
          <a:off x="731518" y="2578938"/>
          <a:ext cx="31181041" cy="34727388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498081">
                  <a:extLst>
                    <a:ext uri="{9D8B030D-6E8A-4147-A177-3AD203B41FA5}">
                      <a16:colId xmlns:a16="http://schemas.microsoft.com/office/drawing/2014/main" val="2141937549"/>
                    </a:ext>
                  </a:extLst>
                </a:gridCol>
                <a:gridCol w="8183880">
                  <a:extLst>
                    <a:ext uri="{9D8B030D-6E8A-4147-A177-3AD203B41FA5}">
                      <a16:colId xmlns:a16="http://schemas.microsoft.com/office/drawing/2014/main" val="3905866850"/>
                    </a:ext>
                  </a:extLst>
                </a:gridCol>
                <a:gridCol w="8252460">
                  <a:extLst>
                    <a:ext uri="{9D8B030D-6E8A-4147-A177-3AD203B41FA5}">
                      <a16:colId xmlns:a16="http://schemas.microsoft.com/office/drawing/2014/main" val="828771518"/>
                    </a:ext>
                  </a:extLst>
                </a:gridCol>
                <a:gridCol w="7246620">
                  <a:extLst>
                    <a:ext uri="{9D8B030D-6E8A-4147-A177-3AD203B41FA5}">
                      <a16:colId xmlns:a16="http://schemas.microsoft.com/office/drawing/2014/main" val="3407004604"/>
                    </a:ext>
                  </a:extLst>
                </a:gridCol>
              </a:tblGrid>
              <a:tr h="712902">
                <a:tc>
                  <a:txBody>
                    <a:bodyPr/>
                    <a:lstStyle/>
                    <a:p>
                      <a:pPr rtl="0" fontAlgn="b"/>
                      <a:r>
                        <a:rPr lang="en-US" sz="5400" b="1" dirty="0">
                          <a:effectLst/>
                        </a:rPr>
                        <a:t>Name</a:t>
                      </a:r>
                      <a:r>
                        <a:rPr lang="en-US" sz="5400" b="1" baseline="0" dirty="0">
                          <a:effectLst/>
                        </a:rPr>
                        <a:t> of Business</a:t>
                      </a:r>
                      <a:endParaRPr lang="en-U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s-ES" sz="5400" b="1" dirty="0" err="1">
                          <a:effectLst/>
                        </a:rPr>
                        <a:t>Service</a:t>
                      </a:r>
                      <a:r>
                        <a:rPr lang="es-ES" sz="5400" b="1" dirty="0">
                          <a:effectLst/>
                        </a:rPr>
                        <a:t> </a:t>
                      </a:r>
                      <a:r>
                        <a:rPr lang="es-ES" sz="5400" b="1" dirty="0" err="1">
                          <a:effectLst/>
                        </a:rPr>
                        <a:t>Area</a:t>
                      </a:r>
                      <a:endParaRPr lang="es-E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>
                          <a:effectLst/>
                        </a:rPr>
                        <a:t>Name</a:t>
                      </a:r>
                      <a:r>
                        <a:rPr lang="en-US" sz="5400" b="1" baseline="0" dirty="0">
                          <a:effectLst/>
                        </a:rPr>
                        <a:t> of Business</a:t>
                      </a:r>
                      <a:endParaRPr lang="en-U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5400" b="1" dirty="0" err="1">
                          <a:effectLst/>
                        </a:rPr>
                        <a:t>Service</a:t>
                      </a:r>
                      <a:r>
                        <a:rPr lang="es-ES" sz="5400" b="1" dirty="0">
                          <a:effectLst/>
                        </a:rPr>
                        <a:t> </a:t>
                      </a:r>
                      <a:r>
                        <a:rPr lang="es-ES" sz="5400" b="1" dirty="0" err="1">
                          <a:effectLst/>
                        </a:rPr>
                        <a:t>Area</a:t>
                      </a:r>
                      <a:endParaRPr lang="es-E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8286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r>
                        <a:rPr lang="en-US" sz="4400" dirty="0">
                          <a:effectLst/>
                        </a:rPr>
                        <a:t>Arts Center for North Arkansas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Sharp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42348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r>
                        <a:rPr lang="en-US" sz="4400" dirty="0">
                          <a:effectLst/>
                        </a:rPr>
                        <a:t>Ozark</a:t>
                      </a:r>
                      <a:r>
                        <a:rPr lang="en-US" sz="4400" baseline="0" dirty="0">
                          <a:effectLst/>
                        </a:rPr>
                        <a:t> Musicians </a:t>
                      </a:r>
                      <a:r>
                        <a:rPr lang="en-US" sz="4400" baseline="0" dirty="0" err="1">
                          <a:effectLst/>
                        </a:rPr>
                        <a:t>Assocation</a:t>
                      </a:r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05433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28217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50086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92059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44559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43790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15892852"/>
                  </a:ext>
                </a:extLst>
              </a:tr>
              <a:tr h="187122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75788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83013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5515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51902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57328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036995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07562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2393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75065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4140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49455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9232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79156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27629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30851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fr-FR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fr-FR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40572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51469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13224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79037258"/>
                  </a:ext>
                </a:extLst>
              </a:tr>
              <a:tr h="478339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84230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67007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34301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14718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62904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20604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86400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28496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90958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29918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84410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990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93080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5306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b="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2793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1622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88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99047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3950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2154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25979" y="594360"/>
            <a:ext cx="28392120" cy="1984578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/>
              <a:t>Tourism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8510232"/>
              </p:ext>
            </p:extLst>
          </p:nvPr>
        </p:nvGraphicFramePr>
        <p:xfrm>
          <a:off x="731518" y="2578938"/>
          <a:ext cx="31181041" cy="397383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498081">
                  <a:extLst>
                    <a:ext uri="{9D8B030D-6E8A-4147-A177-3AD203B41FA5}">
                      <a16:colId xmlns:a16="http://schemas.microsoft.com/office/drawing/2014/main" val="2141937549"/>
                    </a:ext>
                  </a:extLst>
                </a:gridCol>
                <a:gridCol w="8183880">
                  <a:extLst>
                    <a:ext uri="{9D8B030D-6E8A-4147-A177-3AD203B41FA5}">
                      <a16:colId xmlns:a16="http://schemas.microsoft.com/office/drawing/2014/main" val="3905866850"/>
                    </a:ext>
                  </a:extLst>
                </a:gridCol>
                <a:gridCol w="8252460">
                  <a:extLst>
                    <a:ext uri="{9D8B030D-6E8A-4147-A177-3AD203B41FA5}">
                      <a16:colId xmlns:a16="http://schemas.microsoft.com/office/drawing/2014/main" val="828771518"/>
                    </a:ext>
                  </a:extLst>
                </a:gridCol>
                <a:gridCol w="7246620">
                  <a:extLst>
                    <a:ext uri="{9D8B030D-6E8A-4147-A177-3AD203B41FA5}">
                      <a16:colId xmlns:a16="http://schemas.microsoft.com/office/drawing/2014/main" val="3407004604"/>
                    </a:ext>
                  </a:extLst>
                </a:gridCol>
              </a:tblGrid>
              <a:tr h="712902">
                <a:tc>
                  <a:txBody>
                    <a:bodyPr/>
                    <a:lstStyle/>
                    <a:p>
                      <a:pPr rtl="0" fontAlgn="b"/>
                      <a:r>
                        <a:rPr lang="en-US" sz="5400" b="1" dirty="0">
                          <a:effectLst/>
                        </a:rPr>
                        <a:t>Name</a:t>
                      </a:r>
                      <a:r>
                        <a:rPr lang="en-US" sz="5400" b="1" baseline="0" dirty="0">
                          <a:effectLst/>
                        </a:rPr>
                        <a:t> of Business</a:t>
                      </a:r>
                      <a:endParaRPr lang="en-U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s-ES" sz="5400" b="1" dirty="0" err="1">
                          <a:effectLst/>
                        </a:rPr>
                        <a:t>Service</a:t>
                      </a:r>
                      <a:r>
                        <a:rPr lang="es-ES" sz="5400" b="1" dirty="0">
                          <a:effectLst/>
                        </a:rPr>
                        <a:t> </a:t>
                      </a:r>
                      <a:r>
                        <a:rPr lang="es-ES" sz="5400" b="1" dirty="0" err="1">
                          <a:effectLst/>
                        </a:rPr>
                        <a:t>Area</a:t>
                      </a:r>
                      <a:endParaRPr lang="es-E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>
                          <a:effectLst/>
                        </a:rPr>
                        <a:t>Name</a:t>
                      </a:r>
                      <a:r>
                        <a:rPr lang="en-US" sz="5400" b="1" baseline="0" dirty="0">
                          <a:effectLst/>
                        </a:rPr>
                        <a:t> of Business</a:t>
                      </a:r>
                      <a:endParaRPr lang="en-U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9184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5400" b="1" dirty="0" err="1">
                          <a:effectLst/>
                        </a:rPr>
                        <a:t>Service</a:t>
                      </a:r>
                      <a:r>
                        <a:rPr lang="es-ES" sz="5400" b="1" dirty="0">
                          <a:effectLst/>
                        </a:rPr>
                        <a:t> </a:t>
                      </a:r>
                      <a:r>
                        <a:rPr lang="es-ES" sz="5400" b="1" dirty="0" err="1">
                          <a:effectLst/>
                        </a:rPr>
                        <a:t>Area</a:t>
                      </a:r>
                      <a:endParaRPr lang="es-ES" sz="5400" b="1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8286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r>
                        <a:rPr lang="en-US" sz="4400" dirty="0">
                          <a:effectLst/>
                        </a:rPr>
                        <a:t>Cooper’s Hawk Golf Course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Izard/Melbourne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42348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r>
                        <a:rPr lang="en-US" sz="4400" dirty="0">
                          <a:effectLst/>
                        </a:rPr>
                        <a:t>Calico Rock Museum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Calico</a:t>
                      </a:r>
                      <a:r>
                        <a:rPr lang="en-US" sz="4400" baseline="0" dirty="0"/>
                        <a:t> Rock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05433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r>
                        <a:rPr lang="en-US" sz="4400" dirty="0">
                          <a:effectLst/>
                        </a:rPr>
                        <a:t>Spring</a:t>
                      </a:r>
                      <a:r>
                        <a:rPr lang="en-US" sz="4400" baseline="0" dirty="0">
                          <a:effectLst/>
                        </a:rPr>
                        <a:t> River Canoeing</a:t>
                      </a:r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28217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Spring</a:t>
                      </a:r>
                      <a:r>
                        <a:rPr lang="en-US" sz="4400" baseline="0" dirty="0"/>
                        <a:t> River Kayaking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50086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White River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92059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Devil’s Knob</a:t>
                      </a:r>
                      <a:r>
                        <a:rPr lang="en-US" sz="4400" baseline="0" dirty="0"/>
                        <a:t> Natural Area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Melbourne/All</a:t>
                      </a:r>
                      <a:r>
                        <a:rPr lang="en-US" sz="4400" baseline="0" dirty="0"/>
                        <a:t> Three Counties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44559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Turkey Mountain Golf Course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43790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Crowne</a:t>
                      </a:r>
                      <a:r>
                        <a:rPr lang="en-US" sz="4400" baseline="0" dirty="0"/>
                        <a:t> Lake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15892852"/>
                  </a:ext>
                </a:extLst>
              </a:tr>
              <a:tr h="187122">
                <a:tc>
                  <a:txBody>
                    <a:bodyPr/>
                    <a:lstStyle/>
                    <a:p>
                      <a:r>
                        <a:rPr lang="en-US" sz="4400" dirty="0"/>
                        <a:t>Cherokee Village Suburban</a:t>
                      </a:r>
                      <a:r>
                        <a:rPr lang="en-US" sz="4400" baseline="0" dirty="0"/>
                        <a:t> Improvement District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Cherokee</a:t>
                      </a:r>
                      <a:r>
                        <a:rPr lang="en-US" sz="4400" baseline="0" dirty="0"/>
                        <a:t> Village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75788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Riverview Trout</a:t>
                      </a:r>
                      <a:r>
                        <a:rPr lang="en-US" sz="4400" baseline="0" dirty="0"/>
                        <a:t> Lodge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Spring/Fulton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83013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South Fork River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5515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Strawberry River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51902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Spring River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57328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Lakes (7 in Cherokee Village, 2 in Hardy, 1 in Highland, 2 in Ozark, 2 in Horseshoe Bend)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036995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4400" dirty="0"/>
                        <a:t>Harold Alexander Wildlife Refuge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07562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 State Park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2393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CVSID Cherokee Village - 6 swimming pools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75065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Spring</a:t>
                      </a:r>
                      <a:r>
                        <a:rPr lang="en-US" sz="4400" baseline="0" dirty="0"/>
                        <a:t> River Fly Shop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Spring River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4140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Jim Hinkle Spring River State Fish Hatchery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49455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Modern</a:t>
                      </a:r>
                      <a:r>
                        <a:rPr lang="en-US" sz="4400" baseline="0" dirty="0"/>
                        <a:t> Woodman</a:t>
                      </a:r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Spring/Fulton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9232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 National Fish Hatchery</a:t>
                      </a: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Mammoth Spring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79156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27629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30851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fr-FR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fr-FR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40572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51469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13224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79037258"/>
                  </a:ext>
                </a:extLst>
              </a:tr>
              <a:tr h="478339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84230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67007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34301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14718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62904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20604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86400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28496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90958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29918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s-E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84410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990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93080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5306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b="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02793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1622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88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99047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36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4400" dirty="0">
                        <a:effectLst/>
                      </a:endParaRP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3950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0214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C660931-1100-4E14-BB92-C0239A69E8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Resource Listing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F55C3E5-0864-4DA6-AF37-74BAFF3F81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333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72D51-7816-4DAD-8E62-CA620FBDD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Categories to Consider: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47E21-8C2F-4A5B-9081-1E5966910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Resources relating to Retail, Accommodations, Tourism, and Entertainment, including:</a:t>
            </a:r>
          </a:p>
          <a:p>
            <a:pPr lvl="1"/>
            <a:r>
              <a:rPr lang="en-US" dirty="0"/>
              <a:t>Support Services</a:t>
            </a:r>
          </a:p>
          <a:p>
            <a:pPr lvl="1"/>
            <a:r>
              <a:rPr lang="en-US" dirty="0"/>
              <a:t>The Business Environment and Business Owner Perspectives</a:t>
            </a:r>
          </a:p>
          <a:p>
            <a:pPr lvl="1"/>
            <a:r>
              <a:rPr lang="en-US" dirty="0"/>
              <a:t>Employee/Workforce Perspectives</a:t>
            </a:r>
          </a:p>
          <a:p>
            <a:pPr lvl="1"/>
            <a:r>
              <a:rPr lang="en-US" dirty="0"/>
              <a:t>Customer Perspectives</a:t>
            </a:r>
          </a:p>
          <a:p>
            <a:r>
              <a:rPr lang="en-US" dirty="0"/>
              <a:t>Individual Capacities: community members, Extension staff, faith leaders, community volunteers</a:t>
            </a:r>
          </a:p>
          <a:p>
            <a:r>
              <a:rPr lang="en-US" dirty="0"/>
              <a:t>Formal and Informal Community Associations: volunteer organizations, faith-based groups, training and workforce organizations</a:t>
            </a:r>
          </a:p>
          <a:p>
            <a:r>
              <a:rPr lang="en-US" dirty="0"/>
              <a:t>Community Institutions: colleges/universities, K-12 schools, non-profits, banks, libraries</a:t>
            </a:r>
          </a:p>
          <a:p>
            <a:r>
              <a:rPr lang="en-US" dirty="0"/>
              <a:t>Physical Assets: parks, infrastructure, transportation</a:t>
            </a:r>
          </a:p>
          <a:p>
            <a:r>
              <a:rPr lang="en-US" dirty="0"/>
              <a:t>Community Leaders and Developers: local leaders and policy makers</a:t>
            </a:r>
          </a:p>
        </p:txBody>
      </p:sp>
    </p:spTree>
    <p:extLst>
      <p:ext uri="{BB962C8B-B14F-4D97-AF65-F5344CB8AC3E}">
        <p14:creationId xmlns:p14="http://schemas.microsoft.com/office/powerpoint/2010/main" val="4036685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5251A-27CA-4164-9390-781AD1C58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3140" y="1947343"/>
            <a:ext cx="28392120" cy="2910408"/>
          </a:xfrm>
        </p:spPr>
        <p:txBody>
          <a:bodyPr/>
          <a:lstStyle/>
          <a:p>
            <a:pPr algn="ctr"/>
            <a:r>
              <a:rPr lang="en-US" dirty="0"/>
              <a:t>Resources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7452DE8-853C-4C7F-8C1B-27E22802BF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1044193"/>
              </p:ext>
            </p:extLst>
          </p:nvPr>
        </p:nvGraphicFramePr>
        <p:xfrm>
          <a:off x="2262505" y="6560312"/>
          <a:ext cx="28390850" cy="2854147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678170">
                  <a:extLst>
                    <a:ext uri="{9D8B030D-6E8A-4147-A177-3AD203B41FA5}">
                      <a16:colId xmlns:a16="http://schemas.microsoft.com/office/drawing/2014/main" val="1063096211"/>
                    </a:ext>
                  </a:extLst>
                </a:gridCol>
                <a:gridCol w="5678170">
                  <a:extLst>
                    <a:ext uri="{9D8B030D-6E8A-4147-A177-3AD203B41FA5}">
                      <a16:colId xmlns:a16="http://schemas.microsoft.com/office/drawing/2014/main" val="2173048753"/>
                    </a:ext>
                  </a:extLst>
                </a:gridCol>
                <a:gridCol w="5678170">
                  <a:extLst>
                    <a:ext uri="{9D8B030D-6E8A-4147-A177-3AD203B41FA5}">
                      <a16:colId xmlns:a16="http://schemas.microsoft.com/office/drawing/2014/main" val="158081569"/>
                    </a:ext>
                  </a:extLst>
                </a:gridCol>
                <a:gridCol w="5678170">
                  <a:extLst>
                    <a:ext uri="{9D8B030D-6E8A-4147-A177-3AD203B41FA5}">
                      <a16:colId xmlns:a16="http://schemas.microsoft.com/office/drawing/2014/main" val="213937312"/>
                    </a:ext>
                  </a:extLst>
                </a:gridCol>
                <a:gridCol w="5678170">
                  <a:extLst>
                    <a:ext uri="{9D8B030D-6E8A-4147-A177-3AD203B41FA5}">
                      <a16:colId xmlns:a16="http://schemas.microsoft.com/office/drawing/2014/main" val="518671147"/>
                    </a:ext>
                  </a:extLst>
                </a:gridCol>
              </a:tblGrid>
              <a:tr h="2677478">
                <a:tc>
                  <a:txBody>
                    <a:bodyPr/>
                    <a:lstStyle/>
                    <a:p>
                      <a:r>
                        <a:rPr lang="en-US" dirty="0"/>
                        <a:t>Name of Organization/</a:t>
                      </a:r>
                    </a:p>
                    <a:p>
                      <a:r>
                        <a:rPr lang="en-US" dirty="0"/>
                        <a:t>Resource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Name of Contact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Service Area-region, county, town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How could this resource support the CREATE BRIDGES initiative?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446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Area Development District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Jane/John Doe, etc.</a:t>
                      </a:r>
                    </a:p>
                    <a:p>
                      <a:r>
                        <a:rPr lang="en-US" sz="4400" dirty="0"/>
                        <a:t>Phone: (xxx) xxx-</a:t>
                      </a:r>
                      <a:r>
                        <a:rPr lang="en-US" sz="4400" dirty="0" err="1"/>
                        <a:t>xxxx</a:t>
                      </a:r>
                      <a:endParaRPr lang="en-US" sz="4400" dirty="0"/>
                    </a:p>
                    <a:p>
                      <a:r>
                        <a:rPr lang="en-US" sz="4400" dirty="0"/>
                        <a:t>Email: </a:t>
                      </a:r>
                      <a:r>
                        <a:rPr lang="en-US" sz="4400" dirty="0" err="1"/>
                        <a:t>xxxxx@xxxx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County, city, downtown,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211 Main St., Rollins, 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Currently developing maps for historical walking tours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66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Community and Technical College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Jane/John Doe, etc.</a:t>
                      </a:r>
                    </a:p>
                    <a:p>
                      <a:r>
                        <a:rPr lang="en-US" sz="4400" dirty="0"/>
                        <a:t>Phone: (xxx) xxx-</a:t>
                      </a:r>
                      <a:r>
                        <a:rPr lang="en-US" sz="4400" dirty="0" err="1"/>
                        <a:t>xxxx</a:t>
                      </a:r>
                      <a:endParaRPr lang="en-US" sz="4400" dirty="0"/>
                    </a:p>
                    <a:p>
                      <a:r>
                        <a:rPr lang="en-US" sz="4400" dirty="0"/>
                        <a:t>Email: </a:t>
                      </a:r>
                      <a:r>
                        <a:rPr lang="en-US" sz="4400" dirty="0" err="1"/>
                        <a:t>xxxxx@xxxx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Tri-county 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6498 Hwy 349, Rollins, 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Offer hospitality training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502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Chambers of Commerce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Jane/John Doe, etc.</a:t>
                      </a:r>
                    </a:p>
                    <a:p>
                      <a:r>
                        <a:rPr lang="en-US" sz="4400" dirty="0"/>
                        <a:t>Phone: (xxx) xxx-</a:t>
                      </a:r>
                      <a:r>
                        <a:rPr lang="en-US" sz="4400" dirty="0" err="1"/>
                        <a:t>xxxx</a:t>
                      </a:r>
                      <a:endParaRPr lang="en-US" sz="4400" dirty="0"/>
                    </a:p>
                    <a:p>
                      <a:r>
                        <a:rPr lang="en-US" sz="4400" dirty="0"/>
                        <a:t>Email: </a:t>
                      </a:r>
                      <a:r>
                        <a:rPr lang="en-US" sz="4400" dirty="0" err="1"/>
                        <a:t>xxxxx@xxxx</a:t>
                      </a:r>
                      <a:endParaRPr lang="en-US" sz="4400" dirty="0"/>
                    </a:p>
                    <a:p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1119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Public Transportation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Jane/John Doe, etc.</a:t>
                      </a:r>
                    </a:p>
                    <a:p>
                      <a:r>
                        <a:rPr lang="en-US" sz="4400" dirty="0"/>
                        <a:t>Phone: (xxx) xxx-</a:t>
                      </a:r>
                      <a:r>
                        <a:rPr lang="en-US" sz="4400" dirty="0" err="1"/>
                        <a:t>xxxx</a:t>
                      </a:r>
                      <a:endParaRPr lang="en-US" sz="4400" dirty="0"/>
                    </a:p>
                    <a:p>
                      <a:r>
                        <a:rPr lang="en-US" sz="4400" dirty="0"/>
                        <a:t>Email: </a:t>
                      </a:r>
                      <a:r>
                        <a:rPr lang="en-US" sz="4400" dirty="0" err="1"/>
                        <a:t>xxxxx@xxxx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Union County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59 Hwy 12, Dawson, 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Free public transport to key commerce areas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5758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Innovation Hub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5241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Community Theatre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85006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Jane Doe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Jane/John Doe, etc.</a:t>
                      </a:r>
                    </a:p>
                    <a:p>
                      <a:r>
                        <a:rPr lang="en-US" sz="4400" dirty="0"/>
                        <a:t>Phone: (xxx) xxx-</a:t>
                      </a:r>
                      <a:r>
                        <a:rPr lang="en-US" sz="4400" dirty="0" err="1"/>
                        <a:t>xxxx</a:t>
                      </a:r>
                      <a:endParaRPr lang="en-US" sz="4400" dirty="0"/>
                    </a:p>
                    <a:p>
                      <a:r>
                        <a:rPr lang="en-US" sz="4400" dirty="0"/>
                        <a:t>Email: </a:t>
                      </a:r>
                      <a:r>
                        <a:rPr lang="en-US" sz="4400" dirty="0" err="1"/>
                        <a:t>xxxxx@xxxx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Grassroots leader for increasing local tourism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902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Public Library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371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County Lake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518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State Park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002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400" dirty="0"/>
                        <a:t>Workforce Development Board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862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3099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931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826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1180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890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4911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9421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705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5806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</TotalTime>
  <Words>611</Words>
  <Application>Microsoft Office PowerPoint</Application>
  <PresentationFormat>Custom</PresentationFormat>
  <Paragraphs>170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Business Listing</vt:lpstr>
      <vt:lpstr>Accommodations </vt:lpstr>
      <vt:lpstr>Retail</vt:lpstr>
      <vt:lpstr>Entertainment</vt:lpstr>
      <vt:lpstr>Tourism</vt:lpstr>
      <vt:lpstr>Resource Listing</vt:lpstr>
      <vt:lpstr>Categories to Consider: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Businesses</dc:title>
  <dc:creator>Shideler, Dave</dc:creator>
  <cp:lastModifiedBy>Langford, Grace</cp:lastModifiedBy>
  <cp:revision>16</cp:revision>
  <dcterms:created xsi:type="dcterms:W3CDTF">2019-01-23T19:10:55Z</dcterms:created>
  <dcterms:modified xsi:type="dcterms:W3CDTF">2023-11-29T19:12:49Z</dcterms:modified>
</cp:coreProperties>
</file>