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2" r:id="rId3"/>
    <p:sldId id="263" r:id="rId4"/>
    <p:sldId id="342" r:id="rId5"/>
    <p:sldId id="267" r:id="rId6"/>
    <p:sldId id="285" r:id="rId7"/>
    <p:sldId id="284" r:id="rId8"/>
    <p:sldId id="25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tup2019" initials="s" lastIdx="1" clrIdx="0">
    <p:extLst>
      <p:ext uri="{19B8F6BF-5375-455C-9EA6-DF929625EA0E}">
        <p15:presenceInfo xmlns:p15="http://schemas.microsoft.com/office/powerpoint/2012/main" userId="setup2019" providerId="None"/>
      </p:ext>
    </p:extLst>
  </p:cmAuthor>
  <p:cmAuthor id="3" name="Shideler, Dave" initials="SD" lastIdx="5" clrIdx="1">
    <p:extLst>
      <p:ext uri="{19B8F6BF-5375-455C-9EA6-DF929625EA0E}">
        <p15:presenceInfo xmlns:p15="http://schemas.microsoft.com/office/powerpoint/2012/main" userId="S-1-5-21-321074259-2410434457-2231178854-19726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2" autoAdjust="0"/>
    <p:restoredTop sz="73245" autoAdjust="0"/>
  </p:normalViewPr>
  <p:slideViewPr>
    <p:cSldViewPr snapToGrid="0">
      <p:cViewPr varScale="1">
        <p:scale>
          <a:sx n="77" d="100"/>
          <a:sy n="77" d="100"/>
        </p:scale>
        <p:origin x="1542" y="9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BFB173-BC74-4FB1-84A0-E20250640BF0}"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A63A1283-0A12-401D-BBD6-C8D402A4DF89}">
      <dgm:prSet phldrT="[Text]"/>
      <dgm:spPr/>
      <dgm:t>
        <a:bodyPr/>
        <a:lstStyle/>
        <a:p>
          <a:r>
            <a:rPr lang="en-US" dirty="0"/>
            <a:t>1. </a:t>
          </a:r>
        </a:p>
      </dgm:t>
    </dgm:pt>
    <dgm:pt modelId="{8CC036CD-53EF-4938-8BDF-D04E65D64252}" type="parTrans" cxnId="{167D4C99-2C2C-4EB0-A8BB-ECB5B0F1AE11}">
      <dgm:prSet/>
      <dgm:spPr/>
      <dgm:t>
        <a:bodyPr/>
        <a:lstStyle/>
        <a:p>
          <a:endParaRPr lang="en-US"/>
        </a:p>
      </dgm:t>
    </dgm:pt>
    <dgm:pt modelId="{40BA77AF-9366-402D-8916-E988E81EA415}" type="sibTrans" cxnId="{167D4C99-2C2C-4EB0-A8BB-ECB5B0F1AE11}">
      <dgm:prSet/>
      <dgm:spPr/>
      <dgm:t>
        <a:bodyPr/>
        <a:lstStyle/>
        <a:p>
          <a:endParaRPr lang="en-US"/>
        </a:p>
      </dgm:t>
    </dgm:pt>
    <dgm:pt modelId="{5A00F712-F6EC-433F-911F-CFBC5C469DEE}">
      <dgm:prSet phldrT="[Text]"/>
      <dgm:spPr/>
      <dgm:t>
        <a:bodyPr/>
        <a:lstStyle/>
        <a:p>
          <a:r>
            <a:rPr lang="en-US" b="1" dirty="0"/>
            <a:t>Raise awareness</a:t>
          </a:r>
          <a:endParaRPr lang="en-US" dirty="0"/>
        </a:p>
      </dgm:t>
      <dgm:extLst>
        <a:ext uri="{E40237B7-FDA0-4F09-8148-C483321AD2D9}">
          <dgm14:cNvPr xmlns:dgm14="http://schemas.microsoft.com/office/drawing/2010/diagram" id="0" name="" descr="Raise awareness&#10;"/>
        </a:ext>
      </dgm:extLst>
    </dgm:pt>
    <dgm:pt modelId="{E6F551CB-ED13-45A4-9AE7-1B0F81E24756}" type="parTrans" cxnId="{D75DC878-CF96-44B5-9BC4-F0BD14DAD4AE}">
      <dgm:prSet/>
      <dgm:spPr/>
      <dgm:t>
        <a:bodyPr/>
        <a:lstStyle/>
        <a:p>
          <a:endParaRPr lang="en-US"/>
        </a:p>
      </dgm:t>
    </dgm:pt>
    <dgm:pt modelId="{F3C35F2C-C769-496F-B87D-D94BF79D25B7}" type="sibTrans" cxnId="{D75DC878-CF96-44B5-9BC4-F0BD14DAD4AE}">
      <dgm:prSet/>
      <dgm:spPr/>
      <dgm:t>
        <a:bodyPr/>
        <a:lstStyle/>
        <a:p>
          <a:endParaRPr lang="en-US"/>
        </a:p>
      </dgm:t>
    </dgm:pt>
    <dgm:pt modelId="{4501C695-AF59-40C8-8B10-01E9119AF31A}">
      <dgm:prSet phldrT="[Text]"/>
      <dgm:spPr/>
      <dgm:t>
        <a:bodyPr/>
        <a:lstStyle/>
        <a:p>
          <a:r>
            <a:rPr lang="en-US" dirty="0"/>
            <a:t>2.</a:t>
          </a:r>
        </a:p>
      </dgm:t>
    </dgm:pt>
    <dgm:pt modelId="{7C9F0CC6-4AA5-40B4-BC5D-9EED69EEFF14}" type="parTrans" cxnId="{ABCEB155-2D65-46D0-BE16-47885E021DFD}">
      <dgm:prSet/>
      <dgm:spPr/>
      <dgm:t>
        <a:bodyPr/>
        <a:lstStyle/>
        <a:p>
          <a:endParaRPr lang="en-US"/>
        </a:p>
      </dgm:t>
    </dgm:pt>
    <dgm:pt modelId="{848F39C3-0ADA-4058-BE7F-9A88A844EDD9}" type="sibTrans" cxnId="{ABCEB155-2D65-46D0-BE16-47885E021DFD}">
      <dgm:prSet/>
      <dgm:spPr/>
      <dgm:t>
        <a:bodyPr/>
        <a:lstStyle/>
        <a:p>
          <a:endParaRPr lang="en-US"/>
        </a:p>
      </dgm:t>
    </dgm:pt>
    <dgm:pt modelId="{AE26A842-921A-4C48-A52A-C614FB19D2B7}">
      <dgm:prSet phldrT="[Text]"/>
      <dgm:spPr/>
      <dgm:t>
        <a:bodyPr/>
        <a:lstStyle/>
        <a:p>
          <a:r>
            <a:rPr lang="en-US" b="1" dirty="0"/>
            <a:t>Determine challenges, barriers, and opportunities</a:t>
          </a:r>
          <a:endParaRPr lang="en-US" dirty="0"/>
        </a:p>
      </dgm:t>
    </dgm:pt>
    <dgm:pt modelId="{23761BF9-282F-435A-869E-0EA783398317}" type="parTrans" cxnId="{F2EBAA6B-CEC1-4629-B4C1-DDB332E93A4A}">
      <dgm:prSet/>
      <dgm:spPr/>
      <dgm:t>
        <a:bodyPr/>
        <a:lstStyle/>
        <a:p>
          <a:endParaRPr lang="en-US"/>
        </a:p>
      </dgm:t>
    </dgm:pt>
    <dgm:pt modelId="{A90BE0FF-B491-490F-BED1-969609187446}" type="sibTrans" cxnId="{F2EBAA6B-CEC1-4629-B4C1-DDB332E93A4A}">
      <dgm:prSet/>
      <dgm:spPr/>
      <dgm:t>
        <a:bodyPr/>
        <a:lstStyle/>
        <a:p>
          <a:endParaRPr lang="en-US"/>
        </a:p>
      </dgm:t>
    </dgm:pt>
    <dgm:pt modelId="{13225EC5-3B0D-4820-BBC7-469D9FA700BE}">
      <dgm:prSet phldrT="[Text]"/>
      <dgm:spPr/>
      <dgm:t>
        <a:bodyPr/>
        <a:lstStyle/>
        <a:p>
          <a:r>
            <a:rPr lang="en-US" dirty="0"/>
            <a:t>3.</a:t>
          </a:r>
        </a:p>
      </dgm:t>
    </dgm:pt>
    <dgm:pt modelId="{4DBC62A1-C8E0-423B-8449-D3CA6774CAE8}" type="parTrans" cxnId="{07CE4F58-F3A1-4EEC-AAA8-9675378AD484}">
      <dgm:prSet/>
      <dgm:spPr/>
      <dgm:t>
        <a:bodyPr/>
        <a:lstStyle/>
        <a:p>
          <a:endParaRPr lang="en-US"/>
        </a:p>
      </dgm:t>
    </dgm:pt>
    <dgm:pt modelId="{14E8F1DF-3A30-427B-9410-BEB4C3A576E6}" type="sibTrans" cxnId="{07CE4F58-F3A1-4EEC-AAA8-9675378AD484}">
      <dgm:prSet/>
      <dgm:spPr/>
      <dgm:t>
        <a:bodyPr/>
        <a:lstStyle/>
        <a:p>
          <a:endParaRPr lang="en-US"/>
        </a:p>
      </dgm:t>
    </dgm:pt>
    <dgm:pt modelId="{7E78187D-6631-423A-B5DB-E0C7DE1864F2}">
      <dgm:prSet phldrT="[Text]"/>
      <dgm:spPr/>
      <dgm:t>
        <a:bodyPr/>
        <a:lstStyle/>
        <a:p>
          <a:r>
            <a:rPr lang="en-US" b="1" dirty="0"/>
            <a:t>Develop and implement strategies</a:t>
          </a:r>
          <a:endParaRPr lang="en-US" dirty="0"/>
        </a:p>
      </dgm:t>
    </dgm:pt>
    <dgm:pt modelId="{EDDE65C9-D23C-4C74-94CE-6788BC9DE130}" type="parTrans" cxnId="{77DF8B55-AD3B-499F-B667-FCD9B7C81A8C}">
      <dgm:prSet/>
      <dgm:spPr/>
      <dgm:t>
        <a:bodyPr/>
        <a:lstStyle/>
        <a:p>
          <a:endParaRPr lang="en-US"/>
        </a:p>
      </dgm:t>
    </dgm:pt>
    <dgm:pt modelId="{6DF09344-A367-4145-8BB2-6CB4D5445026}" type="sibTrans" cxnId="{77DF8B55-AD3B-499F-B667-FCD9B7C81A8C}">
      <dgm:prSet/>
      <dgm:spPr/>
      <dgm:t>
        <a:bodyPr/>
        <a:lstStyle/>
        <a:p>
          <a:endParaRPr lang="en-US"/>
        </a:p>
      </dgm:t>
    </dgm:pt>
    <dgm:pt modelId="{693D9C99-9512-453D-93B5-43AB0323219A}" type="pres">
      <dgm:prSet presAssocID="{79BFB173-BC74-4FB1-84A0-E20250640BF0}" presName="vert0" presStyleCnt="0">
        <dgm:presLayoutVars>
          <dgm:dir/>
          <dgm:animOne val="branch"/>
          <dgm:animLvl val="lvl"/>
        </dgm:presLayoutVars>
      </dgm:prSet>
      <dgm:spPr/>
    </dgm:pt>
    <dgm:pt modelId="{A97DDC55-0625-4117-A30E-82356B8FACF9}" type="pres">
      <dgm:prSet presAssocID="{A63A1283-0A12-401D-BBD6-C8D402A4DF89}" presName="thickLine" presStyleLbl="alignNode1" presStyleIdx="0" presStyleCnt="3"/>
      <dgm:spPr/>
    </dgm:pt>
    <dgm:pt modelId="{C16BA1B8-B472-4C67-988E-0AC3CDB3CCED}" type="pres">
      <dgm:prSet presAssocID="{A63A1283-0A12-401D-BBD6-C8D402A4DF89}" presName="horz1" presStyleCnt="0"/>
      <dgm:spPr/>
    </dgm:pt>
    <dgm:pt modelId="{AFCA2A62-57CB-487A-84FF-75098CAC3C92}" type="pres">
      <dgm:prSet presAssocID="{A63A1283-0A12-401D-BBD6-C8D402A4DF89}" presName="tx1" presStyleLbl="revTx" presStyleIdx="0" presStyleCnt="6"/>
      <dgm:spPr/>
    </dgm:pt>
    <dgm:pt modelId="{FBB9A8F4-C73B-4D7B-8FF5-4AB524D1BDC1}" type="pres">
      <dgm:prSet presAssocID="{A63A1283-0A12-401D-BBD6-C8D402A4DF89}" presName="vert1" presStyleCnt="0"/>
      <dgm:spPr/>
    </dgm:pt>
    <dgm:pt modelId="{8C05428F-E618-44A6-987A-AE71649040B4}" type="pres">
      <dgm:prSet presAssocID="{5A00F712-F6EC-433F-911F-CFBC5C469DEE}" presName="vertSpace2a" presStyleCnt="0"/>
      <dgm:spPr/>
    </dgm:pt>
    <dgm:pt modelId="{58A426D2-BF4F-45EB-AB06-052E637FACC3}" type="pres">
      <dgm:prSet presAssocID="{5A00F712-F6EC-433F-911F-CFBC5C469DEE}" presName="horz2" presStyleCnt="0"/>
      <dgm:spPr/>
    </dgm:pt>
    <dgm:pt modelId="{93BB50B8-F0C8-49F6-8D01-DC4E5692614C}" type="pres">
      <dgm:prSet presAssocID="{5A00F712-F6EC-433F-911F-CFBC5C469DEE}" presName="horzSpace2" presStyleCnt="0"/>
      <dgm:spPr/>
    </dgm:pt>
    <dgm:pt modelId="{898463FC-E95C-4241-A8F6-963F1A4F8520}" type="pres">
      <dgm:prSet presAssocID="{5A00F712-F6EC-433F-911F-CFBC5C469DEE}" presName="tx2" presStyleLbl="revTx" presStyleIdx="1" presStyleCnt="6"/>
      <dgm:spPr/>
    </dgm:pt>
    <dgm:pt modelId="{F15F9194-F1A6-4FDC-86E7-86963DC8368E}" type="pres">
      <dgm:prSet presAssocID="{5A00F712-F6EC-433F-911F-CFBC5C469DEE}" presName="vert2" presStyleCnt="0"/>
      <dgm:spPr/>
    </dgm:pt>
    <dgm:pt modelId="{63CC8EA9-C90D-40AF-BFBD-E3B54802A651}" type="pres">
      <dgm:prSet presAssocID="{5A00F712-F6EC-433F-911F-CFBC5C469DEE}" presName="thinLine2b" presStyleLbl="callout" presStyleIdx="0" presStyleCnt="3"/>
      <dgm:spPr/>
    </dgm:pt>
    <dgm:pt modelId="{D70D3355-F43B-4624-82A6-64328736E3EA}" type="pres">
      <dgm:prSet presAssocID="{5A00F712-F6EC-433F-911F-CFBC5C469DEE}" presName="vertSpace2b" presStyleCnt="0"/>
      <dgm:spPr/>
    </dgm:pt>
    <dgm:pt modelId="{7FD75BDA-8B73-4D0E-99D6-926F7BEA7032}" type="pres">
      <dgm:prSet presAssocID="{4501C695-AF59-40C8-8B10-01E9119AF31A}" presName="thickLine" presStyleLbl="alignNode1" presStyleIdx="1" presStyleCnt="3"/>
      <dgm:spPr/>
    </dgm:pt>
    <dgm:pt modelId="{FB240043-1318-4CE7-B3BF-C94E39B75454}" type="pres">
      <dgm:prSet presAssocID="{4501C695-AF59-40C8-8B10-01E9119AF31A}" presName="horz1" presStyleCnt="0"/>
      <dgm:spPr/>
    </dgm:pt>
    <dgm:pt modelId="{A463F917-941C-44B2-95FF-996C2E445B8D}" type="pres">
      <dgm:prSet presAssocID="{4501C695-AF59-40C8-8B10-01E9119AF31A}" presName="tx1" presStyleLbl="revTx" presStyleIdx="2" presStyleCnt="6"/>
      <dgm:spPr/>
    </dgm:pt>
    <dgm:pt modelId="{A9871181-DF74-472E-A2E5-226EBE2830AE}" type="pres">
      <dgm:prSet presAssocID="{4501C695-AF59-40C8-8B10-01E9119AF31A}" presName="vert1" presStyleCnt="0"/>
      <dgm:spPr/>
    </dgm:pt>
    <dgm:pt modelId="{076A37A9-87BD-4DD5-905A-32181BF0D645}" type="pres">
      <dgm:prSet presAssocID="{AE26A842-921A-4C48-A52A-C614FB19D2B7}" presName="vertSpace2a" presStyleCnt="0"/>
      <dgm:spPr/>
    </dgm:pt>
    <dgm:pt modelId="{28C7C60B-C78B-4A45-90E1-8C7145B0D836}" type="pres">
      <dgm:prSet presAssocID="{AE26A842-921A-4C48-A52A-C614FB19D2B7}" presName="horz2" presStyleCnt="0"/>
      <dgm:spPr/>
    </dgm:pt>
    <dgm:pt modelId="{FAE9EFC8-2CD9-413F-A4E1-B8F2B6CC093C}" type="pres">
      <dgm:prSet presAssocID="{AE26A842-921A-4C48-A52A-C614FB19D2B7}" presName="horzSpace2" presStyleCnt="0"/>
      <dgm:spPr/>
    </dgm:pt>
    <dgm:pt modelId="{2F0D70BD-1AB1-4D93-B6C8-4BFEE4EF6F20}" type="pres">
      <dgm:prSet presAssocID="{AE26A842-921A-4C48-A52A-C614FB19D2B7}" presName="tx2" presStyleLbl="revTx" presStyleIdx="3" presStyleCnt="6"/>
      <dgm:spPr/>
    </dgm:pt>
    <dgm:pt modelId="{2EDCF7F3-0DAF-4CD1-87BA-9A4C1B0046EF}" type="pres">
      <dgm:prSet presAssocID="{AE26A842-921A-4C48-A52A-C614FB19D2B7}" presName="vert2" presStyleCnt="0"/>
      <dgm:spPr/>
    </dgm:pt>
    <dgm:pt modelId="{6C1DD848-FE4F-4C39-B0CB-5A5ADDD9DC64}" type="pres">
      <dgm:prSet presAssocID="{AE26A842-921A-4C48-A52A-C614FB19D2B7}" presName="thinLine2b" presStyleLbl="callout" presStyleIdx="1" presStyleCnt="3"/>
      <dgm:spPr/>
    </dgm:pt>
    <dgm:pt modelId="{FB88C710-0F83-484C-BEA6-681C32B2E643}" type="pres">
      <dgm:prSet presAssocID="{AE26A842-921A-4C48-A52A-C614FB19D2B7}" presName="vertSpace2b" presStyleCnt="0"/>
      <dgm:spPr/>
    </dgm:pt>
    <dgm:pt modelId="{02C98D51-2D70-4232-B356-57B80130D9A2}" type="pres">
      <dgm:prSet presAssocID="{13225EC5-3B0D-4820-BBC7-469D9FA700BE}" presName="thickLine" presStyleLbl="alignNode1" presStyleIdx="2" presStyleCnt="3"/>
      <dgm:spPr/>
    </dgm:pt>
    <dgm:pt modelId="{B9AF9C83-EBC8-488F-BC39-7ECA89861271}" type="pres">
      <dgm:prSet presAssocID="{13225EC5-3B0D-4820-BBC7-469D9FA700BE}" presName="horz1" presStyleCnt="0"/>
      <dgm:spPr/>
    </dgm:pt>
    <dgm:pt modelId="{1D3A1933-9687-442D-A08E-14AF402D588D}" type="pres">
      <dgm:prSet presAssocID="{13225EC5-3B0D-4820-BBC7-469D9FA700BE}" presName="tx1" presStyleLbl="revTx" presStyleIdx="4" presStyleCnt="6"/>
      <dgm:spPr/>
    </dgm:pt>
    <dgm:pt modelId="{7ECD6D48-7E6D-4324-AE2D-3402E91DDC07}" type="pres">
      <dgm:prSet presAssocID="{13225EC5-3B0D-4820-BBC7-469D9FA700BE}" presName="vert1" presStyleCnt="0"/>
      <dgm:spPr/>
    </dgm:pt>
    <dgm:pt modelId="{AFDD0077-547C-41F8-A0BD-B585823AA39C}" type="pres">
      <dgm:prSet presAssocID="{7E78187D-6631-423A-B5DB-E0C7DE1864F2}" presName="vertSpace2a" presStyleCnt="0"/>
      <dgm:spPr/>
    </dgm:pt>
    <dgm:pt modelId="{2B4F5C41-52E0-43AF-965B-CA67F366D50D}" type="pres">
      <dgm:prSet presAssocID="{7E78187D-6631-423A-B5DB-E0C7DE1864F2}" presName="horz2" presStyleCnt="0"/>
      <dgm:spPr/>
    </dgm:pt>
    <dgm:pt modelId="{C4A3B8DF-8CC7-4896-9E34-3EF2A8F3C8A2}" type="pres">
      <dgm:prSet presAssocID="{7E78187D-6631-423A-B5DB-E0C7DE1864F2}" presName="horzSpace2" presStyleCnt="0"/>
      <dgm:spPr/>
    </dgm:pt>
    <dgm:pt modelId="{7E05D7EC-BF94-4EE4-8F4F-E34C228D2B4C}" type="pres">
      <dgm:prSet presAssocID="{7E78187D-6631-423A-B5DB-E0C7DE1864F2}" presName="tx2" presStyleLbl="revTx" presStyleIdx="5" presStyleCnt="6"/>
      <dgm:spPr/>
    </dgm:pt>
    <dgm:pt modelId="{BCAE5085-3100-4C36-9DC9-97C35EFE09AB}" type="pres">
      <dgm:prSet presAssocID="{7E78187D-6631-423A-B5DB-E0C7DE1864F2}" presName="vert2" presStyleCnt="0"/>
      <dgm:spPr/>
    </dgm:pt>
    <dgm:pt modelId="{653C8660-5DD1-4668-8793-524CBFD12758}" type="pres">
      <dgm:prSet presAssocID="{7E78187D-6631-423A-B5DB-E0C7DE1864F2}" presName="thinLine2b" presStyleLbl="callout" presStyleIdx="2" presStyleCnt="3"/>
      <dgm:spPr/>
    </dgm:pt>
    <dgm:pt modelId="{8565FB10-2FE8-41B9-A864-1986565C7D9D}" type="pres">
      <dgm:prSet presAssocID="{7E78187D-6631-423A-B5DB-E0C7DE1864F2}" presName="vertSpace2b" presStyleCnt="0"/>
      <dgm:spPr/>
    </dgm:pt>
  </dgm:ptLst>
  <dgm:cxnLst>
    <dgm:cxn modelId="{06619C12-0CD8-4F90-B1FD-2EADF2B4FF4C}" type="presOf" srcId="{7E78187D-6631-423A-B5DB-E0C7DE1864F2}" destId="{7E05D7EC-BF94-4EE4-8F4F-E34C228D2B4C}" srcOrd="0" destOrd="0" presId="urn:microsoft.com/office/officeart/2008/layout/LinedList"/>
    <dgm:cxn modelId="{4A3AC51B-5055-4076-8003-0F6E1CE09F67}" type="presOf" srcId="{AE26A842-921A-4C48-A52A-C614FB19D2B7}" destId="{2F0D70BD-1AB1-4D93-B6C8-4BFEE4EF6F20}" srcOrd="0" destOrd="0" presId="urn:microsoft.com/office/officeart/2008/layout/LinedList"/>
    <dgm:cxn modelId="{F2EBAA6B-CEC1-4629-B4C1-DDB332E93A4A}" srcId="{4501C695-AF59-40C8-8B10-01E9119AF31A}" destId="{AE26A842-921A-4C48-A52A-C614FB19D2B7}" srcOrd="0" destOrd="0" parTransId="{23761BF9-282F-435A-869E-0EA783398317}" sibTransId="{A90BE0FF-B491-490F-BED1-969609187446}"/>
    <dgm:cxn modelId="{EDCDD64C-16DB-4C47-A6DF-1A6320C0103F}" type="presOf" srcId="{5A00F712-F6EC-433F-911F-CFBC5C469DEE}" destId="{898463FC-E95C-4241-A8F6-963F1A4F8520}" srcOrd="0" destOrd="0" presId="urn:microsoft.com/office/officeart/2008/layout/LinedList"/>
    <dgm:cxn modelId="{77DF8B55-AD3B-499F-B667-FCD9B7C81A8C}" srcId="{13225EC5-3B0D-4820-BBC7-469D9FA700BE}" destId="{7E78187D-6631-423A-B5DB-E0C7DE1864F2}" srcOrd="0" destOrd="0" parTransId="{EDDE65C9-D23C-4C74-94CE-6788BC9DE130}" sibTransId="{6DF09344-A367-4145-8BB2-6CB4D5445026}"/>
    <dgm:cxn modelId="{ABCEB155-2D65-46D0-BE16-47885E021DFD}" srcId="{79BFB173-BC74-4FB1-84A0-E20250640BF0}" destId="{4501C695-AF59-40C8-8B10-01E9119AF31A}" srcOrd="1" destOrd="0" parTransId="{7C9F0CC6-4AA5-40B4-BC5D-9EED69EEFF14}" sibTransId="{848F39C3-0ADA-4058-BE7F-9A88A844EDD9}"/>
    <dgm:cxn modelId="{07CE4F58-F3A1-4EEC-AAA8-9675378AD484}" srcId="{79BFB173-BC74-4FB1-84A0-E20250640BF0}" destId="{13225EC5-3B0D-4820-BBC7-469D9FA700BE}" srcOrd="2" destOrd="0" parTransId="{4DBC62A1-C8E0-423B-8449-D3CA6774CAE8}" sibTransId="{14E8F1DF-3A30-427B-9410-BEB4C3A576E6}"/>
    <dgm:cxn modelId="{D75DC878-CF96-44B5-9BC4-F0BD14DAD4AE}" srcId="{A63A1283-0A12-401D-BBD6-C8D402A4DF89}" destId="{5A00F712-F6EC-433F-911F-CFBC5C469DEE}" srcOrd="0" destOrd="0" parTransId="{E6F551CB-ED13-45A4-9AE7-1B0F81E24756}" sibTransId="{F3C35F2C-C769-496F-B87D-D94BF79D25B7}"/>
    <dgm:cxn modelId="{167D4C99-2C2C-4EB0-A8BB-ECB5B0F1AE11}" srcId="{79BFB173-BC74-4FB1-84A0-E20250640BF0}" destId="{A63A1283-0A12-401D-BBD6-C8D402A4DF89}" srcOrd="0" destOrd="0" parTransId="{8CC036CD-53EF-4938-8BDF-D04E65D64252}" sibTransId="{40BA77AF-9366-402D-8916-E988E81EA415}"/>
    <dgm:cxn modelId="{4BF728A4-B3D8-48F9-AE5F-268707024964}" type="presOf" srcId="{4501C695-AF59-40C8-8B10-01E9119AF31A}" destId="{A463F917-941C-44B2-95FF-996C2E445B8D}" srcOrd="0" destOrd="0" presId="urn:microsoft.com/office/officeart/2008/layout/LinedList"/>
    <dgm:cxn modelId="{33ACB7C6-F934-4112-A602-931AA168160E}" type="presOf" srcId="{79BFB173-BC74-4FB1-84A0-E20250640BF0}" destId="{693D9C99-9512-453D-93B5-43AB0323219A}" srcOrd="0" destOrd="0" presId="urn:microsoft.com/office/officeart/2008/layout/LinedList"/>
    <dgm:cxn modelId="{4079D6C8-D2EF-4D90-990D-5082DBD730C6}" type="presOf" srcId="{A63A1283-0A12-401D-BBD6-C8D402A4DF89}" destId="{AFCA2A62-57CB-487A-84FF-75098CAC3C92}" srcOrd="0" destOrd="0" presId="urn:microsoft.com/office/officeart/2008/layout/LinedList"/>
    <dgm:cxn modelId="{63F55DE7-B5C6-4F10-8E02-D7B084D42A43}" type="presOf" srcId="{13225EC5-3B0D-4820-BBC7-469D9FA700BE}" destId="{1D3A1933-9687-442D-A08E-14AF402D588D}" srcOrd="0" destOrd="0" presId="urn:microsoft.com/office/officeart/2008/layout/LinedList"/>
    <dgm:cxn modelId="{BF00133F-2CDC-4169-9B9D-E2F9CF9FF669}" type="presParOf" srcId="{693D9C99-9512-453D-93B5-43AB0323219A}" destId="{A97DDC55-0625-4117-A30E-82356B8FACF9}" srcOrd="0" destOrd="0" presId="urn:microsoft.com/office/officeart/2008/layout/LinedList"/>
    <dgm:cxn modelId="{8CEC46E0-1E5C-4768-92E6-2A1BAD0FA981}" type="presParOf" srcId="{693D9C99-9512-453D-93B5-43AB0323219A}" destId="{C16BA1B8-B472-4C67-988E-0AC3CDB3CCED}" srcOrd="1" destOrd="0" presId="urn:microsoft.com/office/officeart/2008/layout/LinedList"/>
    <dgm:cxn modelId="{A6471172-CDFB-4FF8-BC0D-8DA6C51F2DE6}" type="presParOf" srcId="{C16BA1B8-B472-4C67-988E-0AC3CDB3CCED}" destId="{AFCA2A62-57CB-487A-84FF-75098CAC3C92}" srcOrd="0" destOrd="0" presId="urn:microsoft.com/office/officeart/2008/layout/LinedList"/>
    <dgm:cxn modelId="{0AE8A1B0-30DA-46F9-815D-329D9AB3FA0B}" type="presParOf" srcId="{C16BA1B8-B472-4C67-988E-0AC3CDB3CCED}" destId="{FBB9A8F4-C73B-4D7B-8FF5-4AB524D1BDC1}" srcOrd="1" destOrd="0" presId="urn:microsoft.com/office/officeart/2008/layout/LinedList"/>
    <dgm:cxn modelId="{127C76D4-1342-4E9E-9A9C-D68023DB6E19}" type="presParOf" srcId="{FBB9A8F4-C73B-4D7B-8FF5-4AB524D1BDC1}" destId="{8C05428F-E618-44A6-987A-AE71649040B4}" srcOrd="0" destOrd="0" presId="urn:microsoft.com/office/officeart/2008/layout/LinedList"/>
    <dgm:cxn modelId="{DA9D2FC7-FE24-416D-9E2E-214003E03086}" type="presParOf" srcId="{FBB9A8F4-C73B-4D7B-8FF5-4AB524D1BDC1}" destId="{58A426D2-BF4F-45EB-AB06-052E637FACC3}" srcOrd="1" destOrd="0" presId="urn:microsoft.com/office/officeart/2008/layout/LinedList"/>
    <dgm:cxn modelId="{8DB86528-1BDC-4B64-9FD7-BAB60C3657B8}" type="presParOf" srcId="{58A426D2-BF4F-45EB-AB06-052E637FACC3}" destId="{93BB50B8-F0C8-49F6-8D01-DC4E5692614C}" srcOrd="0" destOrd="0" presId="urn:microsoft.com/office/officeart/2008/layout/LinedList"/>
    <dgm:cxn modelId="{E50F0526-0A14-499B-8082-6095CFEB5DB2}" type="presParOf" srcId="{58A426D2-BF4F-45EB-AB06-052E637FACC3}" destId="{898463FC-E95C-4241-A8F6-963F1A4F8520}" srcOrd="1" destOrd="0" presId="urn:microsoft.com/office/officeart/2008/layout/LinedList"/>
    <dgm:cxn modelId="{3001988C-5D50-4311-B736-CB0AE7D9611F}" type="presParOf" srcId="{58A426D2-BF4F-45EB-AB06-052E637FACC3}" destId="{F15F9194-F1A6-4FDC-86E7-86963DC8368E}" srcOrd="2" destOrd="0" presId="urn:microsoft.com/office/officeart/2008/layout/LinedList"/>
    <dgm:cxn modelId="{DE040D15-34CD-4DDE-8F9E-ECB19230E1B8}" type="presParOf" srcId="{FBB9A8F4-C73B-4D7B-8FF5-4AB524D1BDC1}" destId="{63CC8EA9-C90D-40AF-BFBD-E3B54802A651}" srcOrd="2" destOrd="0" presId="urn:microsoft.com/office/officeart/2008/layout/LinedList"/>
    <dgm:cxn modelId="{219224FF-3921-4E61-ABD1-3DC50603D589}" type="presParOf" srcId="{FBB9A8F4-C73B-4D7B-8FF5-4AB524D1BDC1}" destId="{D70D3355-F43B-4624-82A6-64328736E3EA}" srcOrd="3" destOrd="0" presId="urn:microsoft.com/office/officeart/2008/layout/LinedList"/>
    <dgm:cxn modelId="{607CEA79-F3A2-49F4-A7D7-7BADEFF4913A}" type="presParOf" srcId="{693D9C99-9512-453D-93B5-43AB0323219A}" destId="{7FD75BDA-8B73-4D0E-99D6-926F7BEA7032}" srcOrd="2" destOrd="0" presId="urn:microsoft.com/office/officeart/2008/layout/LinedList"/>
    <dgm:cxn modelId="{CF77FD0A-61C1-4D37-8450-E21991CADC17}" type="presParOf" srcId="{693D9C99-9512-453D-93B5-43AB0323219A}" destId="{FB240043-1318-4CE7-B3BF-C94E39B75454}" srcOrd="3" destOrd="0" presId="urn:microsoft.com/office/officeart/2008/layout/LinedList"/>
    <dgm:cxn modelId="{61F5CEEF-919D-4A17-ACDA-C896CB98D980}" type="presParOf" srcId="{FB240043-1318-4CE7-B3BF-C94E39B75454}" destId="{A463F917-941C-44B2-95FF-996C2E445B8D}" srcOrd="0" destOrd="0" presId="urn:microsoft.com/office/officeart/2008/layout/LinedList"/>
    <dgm:cxn modelId="{EC3F318F-50F1-4457-AA03-580C87ECFDE4}" type="presParOf" srcId="{FB240043-1318-4CE7-B3BF-C94E39B75454}" destId="{A9871181-DF74-472E-A2E5-226EBE2830AE}" srcOrd="1" destOrd="0" presId="urn:microsoft.com/office/officeart/2008/layout/LinedList"/>
    <dgm:cxn modelId="{2749D818-6F16-41DA-B808-02B0600AEA85}" type="presParOf" srcId="{A9871181-DF74-472E-A2E5-226EBE2830AE}" destId="{076A37A9-87BD-4DD5-905A-32181BF0D645}" srcOrd="0" destOrd="0" presId="urn:microsoft.com/office/officeart/2008/layout/LinedList"/>
    <dgm:cxn modelId="{9BF3C2E6-6EAE-4839-9290-1175FECA6A3F}" type="presParOf" srcId="{A9871181-DF74-472E-A2E5-226EBE2830AE}" destId="{28C7C60B-C78B-4A45-90E1-8C7145B0D836}" srcOrd="1" destOrd="0" presId="urn:microsoft.com/office/officeart/2008/layout/LinedList"/>
    <dgm:cxn modelId="{983E178C-8DFC-49D3-B57C-937E1AE31D83}" type="presParOf" srcId="{28C7C60B-C78B-4A45-90E1-8C7145B0D836}" destId="{FAE9EFC8-2CD9-413F-A4E1-B8F2B6CC093C}" srcOrd="0" destOrd="0" presId="urn:microsoft.com/office/officeart/2008/layout/LinedList"/>
    <dgm:cxn modelId="{6C60098E-9CC2-4454-9373-9826F02899FF}" type="presParOf" srcId="{28C7C60B-C78B-4A45-90E1-8C7145B0D836}" destId="{2F0D70BD-1AB1-4D93-B6C8-4BFEE4EF6F20}" srcOrd="1" destOrd="0" presId="urn:microsoft.com/office/officeart/2008/layout/LinedList"/>
    <dgm:cxn modelId="{4468FD83-488B-4954-A1FB-844ADAFE1690}" type="presParOf" srcId="{28C7C60B-C78B-4A45-90E1-8C7145B0D836}" destId="{2EDCF7F3-0DAF-4CD1-87BA-9A4C1B0046EF}" srcOrd="2" destOrd="0" presId="urn:microsoft.com/office/officeart/2008/layout/LinedList"/>
    <dgm:cxn modelId="{60966712-146C-4829-A1F8-50CAF41744F3}" type="presParOf" srcId="{A9871181-DF74-472E-A2E5-226EBE2830AE}" destId="{6C1DD848-FE4F-4C39-B0CB-5A5ADDD9DC64}" srcOrd="2" destOrd="0" presId="urn:microsoft.com/office/officeart/2008/layout/LinedList"/>
    <dgm:cxn modelId="{5B47A448-5D3D-4F54-8871-212FCA9DB179}" type="presParOf" srcId="{A9871181-DF74-472E-A2E5-226EBE2830AE}" destId="{FB88C710-0F83-484C-BEA6-681C32B2E643}" srcOrd="3" destOrd="0" presId="urn:microsoft.com/office/officeart/2008/layout/LinedList"/>
    <dgm:cxn modelId="{0CEFFA0C-AA6E-40A0-BAC7-5D0DFDC9D5F1}" type="presParOf" srcId="{693D9C99-9512-453D-93B5-43AB0323219A}" destId="{02C98D51-2D70-4232-B356-57B80130D9A2}" srcOrd="4" destOrd="0" presId="urn:microsoft.com/office/officeart/2008/layout/LinedList"/>
    <dgm:cxn modelId="{241BB714-580E-498A-A021-32B3D3BDB10F}" type="presParOf" srcId="{693D9C99-9512-453D-93B5-43AB0323219A}" destId="{B9AF9C83-EBC8-488F-BC39-7ECA89861271}" srcOrd="5" destOrd="0" presId="urn:microsoft.com/office/officeart/2008/layout/LinedList"/>
    <dgm:cxn modelId="{27EB65E6-E8DE-4B67-B37E-D229BE8AD95A}" type="presParOf" srcId="{B9AF9C83-EBC8-488F-BC39-7ECA89861271}" destId="{1D3A1933-9687-442D-A08E-14AF402D588D}" srcOrd="0" destOrd="0" presId="urn:microsoft.com/office/officeart/2008/layout/LinedList"/>
    <dgm:cxn modelId="{AF64433A-33A3-4AA0-A48C-84A6488B0A4E}" type="presParOf" srcId="{B9AF9C83-EBC8-488F-BC39-7ECA89861271}" destId="{7ECD6D48-7E6D-4324-AE2D-3402E91DDC07}" srcOrd="1" destOrd="0" presId="urn:microsoft.com/office/officeart/2008/layout/LinedList"/>
    <dgm:cxn modelId="{2E82DB7D-3B93-4145-8ECA-37E4F8658FEE}" type="presParOf" srcId="{7ECD6D48-7E6D-4324-AE2D-3402E91DDC07}" destId="{AFDD0077-547C-41F8-A0BD-B585823AA39C}" srcOrd="0" destOrd="0" presId="urn:microsoft.com/office/officeart/2008/layout/LinedList"/>
    <dgm:cxn modelId="{D37B5DEA-67C4-41E0-8AA0-64FB8EDFE1D2}" type="presParOf" srcId="{7ECD6D48-7E6D-4324-AE2D-3402E91DDC07}" destId="{2B4F5C41-52E0-43AF-965B-CA67F366D50D}" srcOrd="1" destOrd="0" presId="urn:microsoft.com/office/officeart/2008/layout/LinedList"/>
    <dgm:cxn modelId="{565A12AD-597D-443B-B7D8-54CB40E81047}" type="presParOf" srcId="{2B4F5C41-52E0-43AF-965B-CA67F366D50D}" destId="{C4A3B8DF-8CC7-4896-9E34-3EF2A8F3C8A2}" srcOrd="0" destOrd="0" presId="urn:microsoft.com/office/officeart/2008/layout/LinedList"/>
    <dgm:cxn modelId="{26117CE4-788D-43E2-AD45-71414F4E1CE4}" type="presParOf" srcId="{2B4F5C41-52E0-43AF-965B-CA67F366D50D}" destId="{7E05D7EC-BF94-4EE4-8F4F-E34C228D2B4C}" srcOrd="1" destOrd="0" presId="urn:microsoft.com/office/officeart/2008/layout/LinedList"/>
    <dgm:cxn modelId="{14BE1D4D-2F68-4020-B064-3F8E59233F59}" type="presParOf" srcId="{2B4F5C41-52E0-43AF-965B-CA67F366D50D}" destId="{BCAE5085-3100-4C36-9DC9-97C35EFE09AB}" srcOrd="2" destOrd="0" presId="urn:microsoft.com/office/officeart/2008/layout/LinedList"/>
    <dgm:cxn modelId="{5927B8EE-BB86-4890-A4F7-89DCC338635B}" type="presParOf" srcId="{7ECD6D48-7E6D-4324-AE2D-3402E91DDC07}" destId="{653C8660-5DD1-4668-8793-524CBFD12758}" srcOrd="2" destOrd="0" presId="urn:microsoft.com/office/officeart/2008/layout/LinedList"/>
    <dgm:cxn modelId="{2AB206DD-2B6C-4553-A29F-7FF4B2EE022C}" type="presParOf" srcId="{7ECD6D48-7E6D-4324-AE2D-3402E91DDC07}" destId="{8565FB10-2FE8-41B9-A864-1986565C7D9D}" srcOrd="3"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7DDC55-0625-4117-A30E-82356B8FACF9}">
      <dsp:nvSpPr>
        <dsp:cNvPr id="0" name=""/>
        <dsp:cNvSpPr/>
      </dsp:nvSpPr>
      <dsp:spPr>
        <a:xfrm>
          <a:off x="0" y="1980"/>
          <a:ext cx="783556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FCA2A62-57CB-487A-84FF-75098CAC3C92}">
      <dsp:nvSpPr>
        <dsp:cNvPr id="0" name=""/>
        <dsp:cNvSpPr/>
      </dsp:nvSpPr>
      <dsp:spPr>
        <a:xfrm>
          <a:off x="0" y="1980"/>
          <a:ext cx="1567113" cy="1350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3840" tIns="243840" rIns="243840" bIns="243840" numCol="1" spcCol="1270" anchor="t" anchorCtr="0">
          <a:noAutofit/>
        </a:bodyPr>
        <a:lstStyle/>
        <a:p>
          <a:pPr marL="0" lvl="0" indent="0" algn="l" defTabSz="2844800">
            <a:lnSpc>
              <a:spcPct val="90000"/>
            </a:lnSpc>
            <a:spcBef>
              <a:spcPct val="0"/>
            </a:spcBef>
            <a:spcAft>
              <a:spcPct val="35000"/>
            </a:spcAft>
            <a:buNone/>
          </a:pPr>
          <a:r>
            <a:rPr lang="en-US" sz="6400" kern="1200" dirty="0"/>
            <a:t>1. </a:t>
          </a:r>
        </a:p>
      </dsp:txBody>
      <dsp:txXfrm>
        <a:off x="0" y="1980"/>
        <a:ext cx="1567113" cy="1350660"/>
      </dsp:txXfrm>
    </dsp:sp>
    <dsp:sp modelId="{898463FC-E95C-4241-A8F6-963F1A4F8520}">
      <dsp:nvSpPr>
        <dsp:cNvPr id="0" name=""/>
        <dsp:cNvSpPr/>
      </dsp:nvSpPr>
      <dsp:spPr>
        <a:xfrm>
          <a:off x="1684647" y="63314"/>
          <a:ext cx="6150921" cy="12266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b="1" kern="1200" dirty="0"/>
            <a:t>Raise awareness</a:t>
          </a:r>
          <a:endParaRPr lang="en-US" sz="3500" kern="1200" dirty="0"/>
        </a:p>
      </dsp:txBody>
      <dsp:txXfrm>
        <a:off x="1684647" y="63314"/>
        <a:ext cx="6150921" cy="1226673"/>
      </dsp:txXfrm>
    </dsp:sp>
    <dsp:sp modelId="{63CC8EA9-C90D-40AF-BFBD-E3B54802A651}">
      <dsp:nvSpPr>
        <dsp:cNvPr id="0" name=""/>
        <dsp:cNvSpPr/>
      </dsp:nvSpPr>
      <dsp:spPr>
        <a:xfrm>
          <a:off x="1567113" y="1289988"/>
          <a:ext cx="6268455"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FD75BDA-8B73-4D0E-99D6-926F7BEA7032}">
      <dsp:nvSpPr>
        <dsp:cNvPr id="0" name=""/>
        <dsp:cNvSpPr/>
      </dsp:nvSpPr>
      <dsp:spPr>
        <a:xfrm>
          <a:off x="0" y="1352640"/>
          <a:ext cx="783556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63F917-941C-44B2-95FF-996C2E445B8D}">
      <dsp:nvSpPr>
        <dsp:cNvPr id="0" name=""/>
        <dsp:cNvSpPr/>
      </dsp:nvSpPr>
      <dsp:spPr>
        <a:xfrm>
          <a:off x="0" y="1352640"/>
          <a:ext cx="1567113" cy="1350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3840" tIns="243840" rIns="243840" bIns="243840" numCol="1" spcCol="1270" anchor="t" anchorCtr="0">
          <a:noAutofit/>
        </a:bodyPr>
        <a:lstStyle/>
        <a:p>
          <a:pPr marL="0" lvl="0" indent="0" algn="l" defTabSz="2844800">
            <a:lnSpc>
              <a:spcPct val="90000"/>
            </a:lnSpc>
            <a:spcBef>
              <a:spcPct val="0"/>
            </a:spcBef>
            <a:spcAft>
              <a:spcPct val="35000"/>
            </a:spcAft>
            <a:buNone/>
          </a:pPr>
          <a:r>
            <a:rPr lang="en-US" sz="6400" kern="1200" dirty="0"/>
            <a:t>2.</a:t>
          </a:r>
        </a:p>
      </dsp:txBody>
      <dsp:txXfrm>
        <a:off x="0" y="1352640"/>
        <a:ext cx="1567113" cy="1350660"/>
      </dsp:txXfrm>
    </dsp:sp>
    <dsp:sp modelId="{2F0D70BD-1AB1-4D93-B6C8-4BFEE4EF6F20}">
      <dsp:nvSpPr>
        <dsp:cNvPr id="0" name=""/>
        <dsp:cNvSpPr/>
      </dsp:nvSpPr>
      <dsp:spPr>
        <a:xfrm>
          <a:off x="1684647" y="1413974"/>
          <a:ext cx="6150921" cy="12266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b="1" kern="1200" dirty="0"/>
            <a:t>Determine challenges, barriers, and opportunities</a:t>
          </a:r>
          <a:endParaRPr lang="en-US" sz="3500" kern="1200" dirty="0"/>
        </a:p>
      </dsp:txBody>
      <dsp:txXfrm>
        <a:off x="1684647" y="1413974"/>
        <a:ext cx="6150921" cy="1226673"/>
      </dsp:txXfrm>
    </dsp:sp>
    <dsp:sp modelId="{6C1DD848-FE4F-4C39-B0CB-5A5ADDD9DC64}">
      <dsp:nvSpPr>
        <dsp:cNvPr id="0" name=""/>
        <dsp:cNvSpPr/>
      </dsp:nvSpPr>
      <dsp:spPr>
        <a:xfrm>
          <a:off x="1567113" y="2640648"/>
          <a:ext cx="6268455"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2C98D51-2D70-4232-B356-57B80130D9A2}">
      <dsp:nvSpPr>
        <dsp:cNvPr id="0" name=""/>
        <dsp:cNvSpPr/>
      </dsp:nvSpPr>
      <dsp:spPr>
        <a:xfrm>
          <a:off x="0" y="2703301"/>
          <a:ext cx="783556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D3A1933-9687-442D-A08E-14AF402D588D}">
      <dsp:nvSpPr>
        <dsp:cNvPr id="0" name=""/>
        <dsp:cNvSpPr/>
      </dsp:nvSpPr>
      <dsp:spPr>
        <a:xfrm>
          <a:off x="0" y="2703301"/>
          <a:ext cx="1567113" cy="1350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3840" tIns="243840" rIns="243840" bIns="243840" numCol="1" spcCol="1270" anchor="t" anchorCtr="0">
          <a:noAutofit/>
        </a:bodyPr>
        <a:lstStyle/>
        <a:p>
          <a:pPr marL="0" lvl="0" indent="0" algn="l" defTabSz="2844800">
            <a:lnSpc>
              <a:spcPct val="90000"/>
            </a:lnSpc>
            <a:spcBef>
              <a:spcPct val="0"/>
            </a:spcBef>
            <a:spcAft>
              <a:spcPct val="35000"/>
            </a:spcAft>
            <a:buNone/>
          </a:pPr>
          <a:r>
            <a:rPr lang="en-US" sz="6400" kern="1200" dirty="0"/>
            <a:t>3.</a:t>
          </a:r>
        </a:p>
      </dsp:txBody>
      <dsp:txXfrm>
        <a:off x="0" y="2703301"/>
        <a:ext cx="1567113" cy="1350660"/>
      </dsp:txXfrm>
    </dsp:sp>
    <dsp:sp modelId="{7E05D7EC-BF94-4EE4-8F4F-E34C228D2B4C}">
      <dsp:nvSpPr>
        <dsp:cNvPr id="0" name=""/>
        <dsp:cNvSpPr/>
      </dsp:nvSpPr>
      <dsp:spPr>
        <a:xfrm>
          <a:off x="1684647" y="2764634"/>
          <a:ext cx="6150921" cy="12266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b="1" kern="1200" dirty="0"/>
            <a:t>Develop and implement strategies</a:t>
          </a:r>
          <a:endParaRPr lang="en-US" sz="3500" kern="1200" dirty="0"/>
        </a:p>
      </dsp:txBody>
      <dsp:txXfrm>
        <a:off x="1684647" y="2764634"/>
        <a:ext cx="6150921" cy="1226673"/>
      </dsp:txXfrm>
    </dsp:sp>
    <dsp:sp modelId="{653C8660-5DD1-4668-8793-524CBFD12758}">
      <dsp:nvSpPr>
        <dsp:cNvPr id="0" name=""/>
        <dsp:cNvSpPr/>
      </dsp:nvSpPr>
      <dsp:spPr>
        <a:xfrm>
          <a:off x="1567113" y="3991308"/>
          <a:ext cx="6268455"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C51B66-AC6A-47AE-9197-AA4E9A628604}" type="datetimeFigureOut">
              <a:rPr lang="en-US" smtClean="0"/>
              <a:t>12/6/2023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FCD8C5-1069-4419-9727-FB829CB565BC}" type="slidenum">
              <a:rPr lang="en-US" smtClean="0"/>
              <a:t>‹#›</a:t>
            </a:fld>
            <a:endParaRPr lang="en-US"/>
          </a:p>
        </p:txBody>
      </p:sp>
    </p:spTree>
    <p:extLst>
      <p:ext uri="{BB962C8B-B14F-4D97-AF65-F5344CB8AC3E}">
        <p14:creationId xmlns:p14="http://schemas.microsoft.com/office/powerpoint/2010/main" val="221498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CREATE BRIDGES was formed because we recognize that the jobs rural southern communities previously relied on are disappearing and that service sector jobs (retail, accommodations, tourism and entertainment or CREATE businesses) make up a significant percent of the remaining jobs. </a:t>
            </a:r>
          </a:p>
          <a:p>
            <a:pPr defTabSz="931774">
              <a:defRPr/>
            </a:pPr>
            <a:endParaRPr lang="en-US" dirty="0"/>
          </a:p>
          <a:p>
            <a:pPr defTabSz="931774">
              <a:defRPr/>
            </a:pPr>
            <a:r>
              <a:rPr lang="en-US" dirty="0"/>
              <a:t>Cooperative Extension and the Southern Rural Development Center have partnered with Walmart to strengthen the service sector in your regions, using the Stronger Economies Together initiative as a guideline. </a:t>
            </a:r>
          </a:p>
          <a:p>
            <a:endParaRPr lang="en-US" dirty="0"/>
          </a:p>
        </p:txBody>
      </p:sp>
      <p:sp>
        <p:nvSpPr>
          <p:cNvPr id="4" name="Slide Number Placeholder 3"/>
          <p:cNvSpPr>
            <a:spLocks noGrp="1"/>
          </p:cNvSpPr>
          <p:nvPr>
            <p:ph type="sldNum" sz="quarter" idx="10"/>
          </p:nvPr>
        </p:nvSpPr>
        <p:spPr/>
        <p:txBody>
          <a:bodyPr/>
          <a:lstStyle/>
          <a:p>
            <a:fld id="{F438A812-F84D-4E95-AE68-F4D1F44483F2}" type="slidenum">
              <a:rPr lang="en-US" smtClean="0"/>
              <a:t>2</a:t>
            </a:fld>
            <a:endParaRPr lang="en-US"/>
          </a:p>
        </p:txBody>
      </p:sp>
    </p:spTree>
    <p:extLst>
      <p:ext uri="{BB962C8B-B14F-4D97-AF65-F5344CB8AC3E}">
        <p14:creationId xmlns:p14="http://schemas.microsoft.com/office/powerpoint/2010/main" val="9964371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b="1" dirty="0"/>
              <a:t>Raise awareness</a:t>
            </a:r>
            <a:r>
              <a:rPr lang="en-US" dirty="0"/>
              <a:t> of the role retail,</a:t>
            </a:r>
            <a:r>
              <a:rPr lang="en-US" baseline="0" dirty="0"/>
              <a:t> accommodations, tourism, and entertainment</a:t>
            </a:r>
            <a:r>
              <a:rPr lang="en-US" dirty="0"/>
              <a:t> businesses play in the local workforce and economy</a:t>
            </a:r>
          </a:p>
          <a:p>
            <a:pPr marL="228600" indent="-228600">
              <a:buAutoNum type="arabicPeriod"/>
            </a:pPr>
            <a:endParaRPr lang="en-US" dirty="0"/>
          </a:p>
          <a:p>
            <a:r>
              <a:rPr lang="en-US" dirty="0"/>
              <a:t>2. </a:t>
            </a:r>
            <a:r>
              <a:rPr lang="en-US" b="1" dirty="0"/>
              <a:t>Determine challenges, barriers, and opportunities</a:t>
            </a:r>
            <a:r>
              <a:rPr lang="en-US" dirty="0"/>
              <a:t> related to those businesses</a:t>
            </a:r>
          </a:p>
          <a:p>
            <a:endParaRPr lang="en-US" dirty="0">
              <a:cs typeface="Calibri"/>
            </a:endParaRPr>
          </a:p>
          <a:p>
            <a:r>
              <a:rPr lang="en-US" dirty="0"/>
              <a:t>3. </a:t>
            </a:r>
            <a:r>
              <a:rPr lang="en-US" b="1" dirty="0"/>
              <a:t>Develop and implement strategies</a:t>
            </a:r>
            <a:r>
              <a:rPr lang="en-US" dirty="0"/>
              <a:t> to strengthen the retail, accommodations, tourism, and entertainment sectors within a region.</a:t>
            </a:r>
          </a:p>
          <a:p>
            <a:endParaRPr lang="en-US" dirty="0"/>
          </a:p>
          <a:p>
            <a:r>
              <a:rPr lang="en-US" b="1" dirty="0"/>
              <a:t>Time: </a:t>
            </a:r>
            <a:r>
              <a:rPr lang="en-US" dirty="0"/>
              <a:t>1 minute</a:t>
            </a:r>
          </a:p>
        </p:txBody>
      </p:sp>
      <p:sp>
        <p:nvSpPr>
          <p:cNvPr id="4" name="Slide Number Placeholder 3"/>
          <p:cNvSpPr>
            <a:spLocks noGrp="1"/>
          </p:cNvSpPr>
          <p:nvPr>
            <p:ph type="sldNum" sz="quarter" idx="10"/>
          </p:nvPr>
        </p:nvSpPr>
        <p:spPr/>
        <p:txBody>
          <a:bodyPr/>
          <a:lstStyle/>
          <a:p>
            <a:fld id="{F438A812-F84D-4E95-AE68-F4D1F44483F2}" type="slidenum">
              <a:rPr lang="en-US" smtClean="0"/>
              <a:t>3</a:t>
            </a:fld>
            <a:endParaRPr lang="en-US"/>
          </a:p>
        </p:txBody>
      </p:sp>
    </p:spTree>
    <p:extLst>
      <p:ext uri="{BB962C8B-B14F-4D97-AF65-F5344CB8AC3E}">
        <p14:creationId xmlns:p14="http://schemas.microsoft.com/office/powerpoint/2010/main" val="4342883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dirty="0"/>
              <a:t>Instructions</a:t>
            </a:r>
            <a:r>
              <a:rPr lang="en-US" baseline="0" dirty="0"/>
              <a:t>:</a:t>
            </a:r>
            <a:endParaRPr lang="en-US" dirty="0"/>
          </a:p>
          <a:p>
            <a:pPr lvl="0"/>
            <a:r>
              <a:rPr lang="en-US" dirty="0"/>
              <a:t>The first assignment after forming the Regional Steering Committee is the </a:t>
            </a:r>
            <a:r>
              <a:rPr lang="en-US" b="1" dirty="0"/>
              <a:t>resource listing </a:t>
            </a:r>
            <a:r>
              <a:rPr lang="en-US" dirty="0"/>
              <a:t>assignment.  This assignment includes cataloguing a list of CREATE sector businesses, organizations that support CREATE businesses, and any other community assets that may benefit the CREATE sector.  We will provide detail on the resource listing assignment in a brief presentation following this one. </a:t>
            </a:r>
          </a:p>
          <a:p>
            <a:endParaRPr lang="en-US" dirty="0"/>
          </a:p>
          <a:p>
            <a:pPr lvl="0"/>
            <a:r>
              <a:rPr lang="en-US" dirty="0"/>
              <a:t>The </a:t>
            </a:r>
            <a:r>
              <a:rPr lang="en-US" b="1" dirty="0"/>
              <a:t>CREATE BRIDGES forum</a:t>
            </a:r>
            <a:r>
              <a:rPr lang="en-US" dirty="0"/>
              <a:t> provides an opportunity for local community members and partners to engage in the CREATE BRIGDES process.  This event brings in stakeholders beyond the Regional Steering Committee, provides opportunity for networking and engagement, and gives others a voice and investment in the project.</a:t>
            </a:r>
          </a:p>
          <a:p>
            <a:r>
              <a:rPr lang="en-US" dirty="0"/>
              <a:t>During this event, we will convene partners to explore opportunities and challenges in the CREATE sectors. The CREATE forum will be a guided 3-hour discussion which will enhance the asset mapping catalogue by breaking the room into groups of 8-10 and initiating brainstorming around CREATE businesses and workforce training. </a:t>
            </a:r>
          </a:p>
          <a:p>
            <a:r>
              <a:rPr lang="en-US" dirty="0"/>
              <a:t>We will provide more information on this later in the presentation as well as guidance during the planning process. </a:t>
            </a:r>
          </a:p>
          <a:p>
            <a:pPr lvl="0"/>
            <a:endParaRPr lang="en-US" dirty="0"/>
          </a:p>
          <a:p>
            <a:pPr lvl="0"/>
            <a:r>
              <a:rPr lang="en-US" dirty="0"/>
              <a:t>The next phase consists of a business retention and expansion focus as well as a workforce focus that involves collaborating with workforce development organizations and engaging employees. Together these components provide support for both employers and employees.  </a:t>
            </a:r>
          </a:p>
          <a:p>
            <a:pPr lvl="0"/>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a:t>
            </a:r>
            <a:r>
              <a:rPr lang="en-US" b="1" dirty="0"/>
              <a:t>business retention and expansion</a:t>
            </a:r>
            <a:r>
              <a:rPr lang="en-US" dirty="0"/>
              <a:t> side of this phase will be led by another subset of the RSC.  The Business Retention and Expansion program will focus on small group and individual meetings with business owners/managers; understanding business roles, needs, and changes; gathering information to assess opportunities, threats and barriers; and analyzing and reporting the findings.  Information gathered during this phase will be aggregated and analyzed to identify common themes and a report summarizing workforce perspective and opportunities will be produced. This information will be used to develop new strategies and actions in the final phase. </a:t>
            </a:r>
          </a:p>
          <a:p>
            <a:pPr lvl="0"/>
            <a:endParaRPr lang="en-US" dirty="0"/>
          </a:p>
          <a:p>
            <a:pPr lvl="0"/>
            <a:r>
              <a:rPr lang="en-US" dirty="0"/>
              <a:t>The </a:t>
            </a:r>
            <a:r>
              <a:rPr lang="en-US" b="1" dirty="0"/>
              <a:t>workforce development</a:t>
            </a:r>
            <a:r>
              <a:rPr lang="en-US" dirty="0"/>
              <a:t> phase will be led by a subset of the RSC. During this phase workforce development organizations will collaborate to streamline existing training opportunities; gaps will be identified in the existing training programs and opportunities to fill these gaps suggested. Conversations with workforce personnel will also be initiated. Feedback will be gathered from participants of any workforce training programs implemented during this phase. This feedback will be analyzed, and common themes will be used to inform the new strategies and actions phase. </a:t>
            </a:r>
          </a:p>
          <a:p>
            <a:pPr lvl="0"/>
            <a:endParaRPr lang="en-US" dirty="0"/>
          </a:p>
          <a:p>
            <a:pPr lvl="0"/>
            <a:r>
              <a:rPr lang="en-US" dirty="0"/>
              <a:t>For </a:t>
            </a:r>
            <a:r>
              <a:rPr lang="en-US" b="1" dirty="0"/>
              <a:t>employee engagement</a:t>
            </a:r>
            <a:r>
              <a:rPr lang="en-US" dirty="0"/>
              <a:t>, CREATE BRIDGES will also initiate conversations with current employees within the regions. Employees will be engaged in conversations within  safe environments (perhaps through an online survey or at an interview location separate from their place of employment) and asked a series of questions about their work experience as employees. A brief, base survey will be prepared by the national CREATE BRIDGES team, with RSCs adding other questions appropriate for their region.  </a:t>
            </a:r>
          </a:p>
          <a:p>
            <a:pPr lvl="0"/>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Following the BRE and Employee Engagement is a</a:t>
            </a:r>
            <a:r>
              <a:rPr lang="en-US" b="1" dirty="0"/>
              <a:t> CREATE Academy</a:t>
            </a:r>
            <a:r>
              <a:rPr lang="en-US" dirty="0"/>
              <a:t> for the RSC members to provide region specific data regarding CREATE sectors.  The CREATE Academy is a data-driven process that uses brainstorming exercises to generate ideas.  The process centers around small group discussions and extensive exploration of data related to economic development in the region.  The goal of the CREATE Academy is to identify potential barriers and opportunities for business owners/managers and the workforce to address.</a:t>
            </a:r>
          </a:p>
          <a:p>
            <a:pPr lvl="0"/>
            <a:endParaRPr lang="en-US" dirty="0"/>
          </a:p>
          <a:p>
            <a:pPr lvl="0"/>
            <a:r>
              <a:rPr lang="en-US" b="1" dirty="0"/>
              <a:t>Taking action on new strategies </a:t>
            </a:r>
            <a:r>
              <a:rPr lang="en-US" dirty="0"/>
              <a:t>to support a strong business sector is the final phase of CREATE BRIDGES.  During review and planning sessions, feedback from workforce participants and business collaborators will be analyzed. The RSC will brainstorm ideas to enhance and grow CREATE businesses and workforce in region. Feedback and brainstorming ideas will then be synthesized and used to identify short-, medium-, and long-term goals and strategies which will be used to develop a joint plan of action. </a:t>
            </a:r>
          </a:p>
          <a:p>
            <a:r>
              <a:rPr lang="en-US" dirty="0"/>
              <a:t>During this time gaps and opportunities for growth that were identified in the workforce focus and business retention and expansion phases will be taken into consideration and used to develop or adopt new, region-appropriate programs and trainings. </a:t>
            </a:r>
          </a:p>
          <a:p>
            <a:r>
              <a:rPr lang="en-US" dirty="0"/>
              <a:t>The overall goal of this phase is to develop sustainable actions that create positive change in the local workforce and business environments. </a:t>
            </a:r>
          </a:p>
          <a:p>
            <a:r>
              <a:rPr lang="en-US" dirty="0"/>
              <a:t> ---</a:t>
            </a:r>
          </a:p>
          <a:p>
            <a:r>
              <a:rPr lang="en-US" b="1" baseline="0" dirty="0"/>
              <a:t>Time</a:t>
            </a:r>
            <a:r>
              <a:rPr lang="en-US" baseline="0" dirty="0"/>
              <a:t>:  5-8 minutes</a:t>
            </a:r>
          </a:p>
          <a:p>
            <a:endParaRPr lang="en-US" baseline="0" dirty="0"/>
          </a:p>
          <a:p>
            <a:r>
              <a:rPr lang="en-US" b="1" baseline="0" dirty="0"/>
              <a:t>Materials</a:t>
            </a:r>
            <a:r>
              <a:rPr lang="en-US" baseline="0" dirty="0"/>
              <a:t>:  None</a:t>
            </a:r>
          </a:p>
          <a:p>
            <a:endParaRPr lang="en-US" dirty="0"/>
          </a:p>
          <a:p>
            <a:r>
              <a:rPr lang="en-US" b="1" dirty="0"/>
              <a:t>Handouts</a:t>
            </a:r>
            <a:r>
              <a:rPr lang="en-US" dirty="0"/>
              <a:t>: None</a:t>
            </a:r>
          </a:p>
          <a:p>
            <a:endParaRPr lang="en-US" dirty="0"/>
          </a:p>
        </p:txBody>
      </p:sp>
      <p:sp>
        <p:nvSpPr>
          <p:cNvPr id="4" name="Slide Number Placeholder 3"/>
          <p:cNvSpPr>
            <a:spLocks noGrp="1"/>
          </p:cNvSpPr>
          <p:nvPr>
            <p:ph type="sldNum" sz="quarter" idx="10"/>
          </p:nvPr>
        </p:nvSpPr>
        <p:spPr/>
        <p:txBody>
          <a:bodyPr/>
          <a:lstStyle/>
          <a:p>
            <a:fld id="{F438A812-F84D-4E95-AE68-F4D1F44483F2}" type="slidenum">
              <a:rPr lang="en-US" smtClean="0"/>
              <a:t>4</a:t>
            </a:fld>
            <a:endParaRPr lang="en-US"/>
          </a:p>
        </p:txBody>
      </p:sp>
    </p:spTree>
    <p:extLst>
      <p:ext uri="{BB962C8B-B14F-4D97-AF65-F5344CB8AC3E}">
        <p14:creationId xmlns:p14="http://schemas.microsoft.com/office/powerpoint/2010/main" val="41426718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are interested</a:t>
            </a:r>
            <a:r>
              <a:rPr lang="en-US" baseline="0" dirty="0"/>
              <a:t> in serving on the Regional Steering Committee, here is a list of the responsibilities. In a bit, we’ll talk about additional ways to be involved. </a:t>
            </a:r>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F438A812-F84D-4E95-AE68-F4D1F44483F2}" type="slidenum">
              <a:rPr lang="en-US" smtClean="0"/>
              <a:t>5</a:t>
            </a:fld>
            <a:endParaRPr lang="en-US"/>
          </a:p>
        </p:txBody>
      </p:sp>
    </p:spTree>
    <p:extLst>
      <p:ext uri="{BB962C8B-B14F-4D97-AF65-F5344CB8AC3E}">
        <p14:creationId xmlns:p14="http://schemas.microsoft.com/office/powerpoint/2010/main" val="13791302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r>
              <a:rPr lang="en-US" baseline="0" dirty="0"/>
              <a:t>Time: 1 minute</a:t>
            </a:r>
            <a:endParaRPr lang="en-US" dirty="0"/>
          </a:p>
        </p:txBody>
      </p:sp>
      <p:sp>
        <p:nvSpPr>
          <p:cNvPr id="4" name="Slide Number Placeholder 3"/>
          <p:cNvSpPr>
            <a:spLocks noGrp="1"/>
          </p:cNvSpPr>
          <p:nvPr>
            <p:ph type="sldNum" sz="quarter" idx="10"/>
          </p:nvPr>
        </p:nvSpPr>
        <p:spPr/>
        <p:txBody>
          <a:bodyPr/>
          <a:lstStyle/>
          <a:p>
            <a:fld id="{F438A812-F84D-4E95-AE68-F4D1F44483F2}" type="slidenum">
              <a:rPr lang="en-US" smtClean="0"/>
              <a:t>7</a:t>
            </a:fld>
            <a:endParaRPr lang="en-US"/>
          </a:p>
        </p:txBody>
      </p:sp>
    </p:spTree>
    <p:extLst>
      <p:ext uri="{BB962C8B-B14F-4D97-AF65-F5344CB8AC3E}">
        <p14:creationId xmlns:p14="http://schemas.microsoft.com/office/powerpoint/2010/main" val="29762311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Pr>
        <a:gradFill flip="none" rotWithShape="1">
          <a:gsLst>
            <a:gs pos="99000">
              <a:schemeClr val="accent1">
                <a:lumMod val="75000"/>
              </a:schemeClr>
            </a:gs>
            <a:gs pos="54000">
              <a:schemeClr val="bg1">
                <a:alpha val="93000"/>
              </a:schemeClr>
            </a:gs>
            <a:gs pos="12000">
              <a:schemeClr val="bg1">
                <a:alpha val="96000"/>
              </a:schemeClr>
            </a:gs>
          </a:gsLst>
          <a:lin ang="5400000" scaled="1"/>
          <a:tileRect/>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10497" y="5351057"/>
            <a:ext cx="9144000" cy="764479"/>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74344" y="518811"/>
            <a:ext cx="6416305" cy="3673716"/>
          </a:xfrm>
          <a:prstGeom prst="rect">
            <a:avLst/>
          </a:prstGeom>
        </p:spPr>
      </p:pic>
    </p:spTree>
    <p:extLst>
      <p:ext uri="{BB962C8B-B14F-4D97-AF65-F5344CB8AC3E}">
        <p14:creationId xmlns:p14="http://schemas.microsoft.com/office/powerpoint/2010/main" val="1646105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A442575D-97EF-4529-946D-698D565B90C8}" type="datetimeFigureOut">
              <a:rPr lang="en-US" smtClean="0"/>
              <a:t>12/6/2023</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B5D17A6D-25BD-478F-B17E-88D5767A5B00}" type="slidenum">
              <a:rPr lang="en-US" smtClean="0"/>
              <a:t>‹#›</a:t>
            </a:fld>
            <a:endParaRPr lang="en-US"/>
          </a:p>
        </p:txBody>
      </p:sp>
    </p:spTree>
    <p:extLst>
      <p:ext uri="{BB962C8B-B14F-4D97-AF65-F5344CB8AC3E}">
        <p14:creationId xmlns:p14="http://schemas.microsoft.com/office/powerpoint/2010/main" val="1261455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A442575D-97EF-4529-946D-698D565B90C8}" type="datetimeFigureOut">
              <a:rPr lang="en-US" smtClean="0"/>
              <a:t>12/6/2023</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B5D17A6D-25BD-478F-B17E-88D5767A5B00}" type="slidenum">
              <a:rPr lang="en-US" smtClean="0"/>
              <a:t>‹#›</a:t>
            </a:fld>
            <a:endParaRPr lang="en-US"/>
          </a:p>
        </p:txBody>
      </p:sp>
    </p:spTree>
    <p:extLst>
      <p:ext uri="{BB962C8B-B14F-4D97-AF65-F5344CB8AC3E}">
        <p14:creationId xmlns:p14="http://schemas.microsoft.com/office/powerpoint/2010/main" val="4187616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74376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3786810"/>
            <a:ext cx="12192000" cy="127653"/>
          </a:xfrm>
          <a:prstGeom prst="rect">
            <a:avLst/>
          </a:prstGeom>
          <a:gradFill flip="none" rotWithShape="1">
            <a:gsLst>
              <a:gs pos="28000">
                <a:srgbClr val="00ABD6"/>
              </a:gs>
              <a:gs pos="100000">
                <a:schemeClr val="bg1">
                  <a:alpha val="96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2532989"/>
            <a:ext cx="10515600" cy="1249219"/>
          </a:xfrm>
        </p:spPr>
        <p:txBody>
          <a:bodyPr anchor="b"/>
          <a:lstStyle>
            <a:lvl1pPr algn="ctr">
              <a:defRPr sz="6000"/>
            </a:lvl1pPr>
          </a:lstStyle>
          <a:p>
            <a:r>
              <a:rPr lang="en-US"/>
              <a:t>Click to edit Master title style</a:t>
            </a:r>
            <a:endParaRPr lang="en-US" dirty="0"/>
          </a:p>
        </p:txBody>
      </p:sp>
      <p:sp>
        <p:nvSpPr>
          <p:cNvPr id="8" name="Rectangle 7"/>
          <p:cNvSpPr/>
          <p:nvPr/>
        </p:nvSpPr>
        <p:spPr>
          <a:xfrm>
            <a:off x="2004318" y="3914462"/>
            <a:ext cx="10187681" cy="143749"/>
          </a:xfrm>
          <a:prstGeom prst="rect">
            <a:avLst/>
          </a:prstGeom>
          <a:gradFill>
            <a:gsLst>
              <a:gs pos="29000">
                <a:srgbClr val="FCB040"/>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578087" y="4058212"/>
            <a:ext cx="8613913" cy="137160"/>
          </a:xfrm>
          <a:prstGeom prst="rect">
            <a:avLst/>
          </a:prstGeom>
          <a:gradFill>
            <a:gsLst>
              <a:gs pos="30000">
                <a:srgbClr val="00ABD6"/>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23264" y="252122"/>
            <a:ext cx="2232384" cy="1278173"/>
          </a:xfrm>
          <a:prstGeom prst="rect">
            <a:avLst/>
          </a:prstGeom>
        </p:spPr>
      </p:pic>
    </p:spTree>
    <p:extLst>
      <p:ext uri="{BB962C8B-B14F-4D97-AF65-F5344CB8AC3E}">
        <p14:creationId xmlns:p14="http://schemas.microsoft.com/office/powerpoint/2010/main" val="2425140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38970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38970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71065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484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484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40635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06441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A442575D-97EF-4529-946D-698D565B90C8}" type="datetimeFigureOut">
              <a:rPr lang="en-US" smtClean="0"/>
              <a:t>12/6/2023</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B5D17A6D-25BD-478F-B17E-88D5767A5B00}" type="slidenum">
              <a:rPr lang="en-US" smtClean="0"/>
              <a:t>‹#›</a:t>
            </a:fld>
            <a:endParaRPr lang="en-US"/>
          </a:p>
        </p:txBody>
      </p:sp>
    </p:spTree>
    <p:extLst>
      <p:ext uri="{BB962C8B-B14F-4D97-AF65-F5344CB8AC3E}">
        <p14:creationId xmlns:p14="http://schemas.microsoft.com/office/powerpoint/2010/main" val="4126442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A442575D-97EF-4529-946D-698D565B90C8}" type="datetimeFigureOut">
              <a:rPr lang="en-US" smtClean="0"/>
              <a:t>12/6/2023</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B5D17A6D-25BD-478F-B17E-88D5767A5B00}" type="slidenum">
              <a:rPr lang="en-US" smtClean="0"/>
              <a:t>‹#›</a:t>
            </a:fld>
            <a:endParaRPr lang="en-US"/>
          </a:p>
        </p:txBody>
      </p:sp>
    </p:spTree>
    <p:extLst>
      <p:ext uri="{BB962C8B-B14F-4D97-AF65-F5344CB8AC3E}">
        <p14:creationId xmlns:p14="http://schemas.microsoft.com/office/powerpoint/2010/main" val="3839411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A442575D-97EF-4529-946D-698D565B90C8}" type="datetimeFigureOut">
              <a:rPr lang="en-US" smtClean="0"/>
              <a:t>12/6/2023</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B5D17A6D-25BD-478F-B17E-88D5767A5B00}" type="slidenum">
              <a:rPr lang="en-US" smtClean="0"/>
              <a:t>‹#›</a:t>
            </a:fld>
            <a:endParaRPr lang="en-US"/>
          </a:p>
        </p:txBody>
      </p:sp>
    </p:spTree>
    <p:extLst>
      <p:ext uri="{BB962C8B-B14F-4D97-AF65-F5344CB8AC3E}">
        <p14:creationId xmlns:p14="http://schemas.microsoft.com/office/powerpoint/2010/main" val="2639659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8866" y="208261"/>
            <a:ext cx="11168273"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28866" y="1676538"/>
            <a:ext cx="11168273" cy="3561029"/>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9483952" y="227729"/>
            <a:ext cx="2281152" cy="1306095"/>
          </a:xfrm>
          <a:prstGeom prst="rect">
            <a:avLst/>
          </a:prstGeom>
        </p:spPr>
      </p:pic>
      <p:sp>
        <p:nvSpPr>
          <p:cNvPr id="9" name="Rectangle 8"/>
          <p:cNvSpPr/>
          <p:nvPr/>
        </p:nvSpPr>
        <p:spPr>
          <a:xfrm rot="5400000">
            <a:off x="-2655741" y="2800847"/>
            <a:ext cx="5784574" cy="182880"/>
          </a:xfrm>
          <a:prstGeom prst="rect">
            <a:avLst/>
          </a:prstGeom>
          <a:gradFill>
            <a:gsLst>
              <a:gs pos="29000">
                <a:srgbClr val="FCB040"/>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5400000">
            <a:off x="-2143213" y="2468880"/>
            <a:ext cx="5120640" cy="182880"/>
          </a:xfrm>
          <a:prstGeom prst="rect">
            <a:avLst/>
          </a:prstGeom>
          <a:gradFill>
            <a:gsLst>
              <a:gs pos="30000">
                <a:srgbClr val="00ABD6"/>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05858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title" idx="4294967295"/>
          </p:nvPr>
        </p:nvSpPr>
        <p:spPr>
          <a:xfrm>
            <a:off x="1609725" y="4448175"/>
            <a:ext cx="9144000" cy="763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chemeClr val="tx1"/>
                </a:solidFill>
                <a:effectLst/>
                <a:uLnTx/>
                <a:uFillTx/>
                <a:latin typeface="+mn-lt"/>
                <a:ea typeface="+mn-ea"/>
                <a:cs typeface="+mn-cs"/>
              </a:rPr>
              <a:t>CREATE BRIDGES </a:t>
            </a:r>
          </a:p>
        </p:txBody>
      </p:sp>
    </p:spTree>
    <p:extLst>
      <p:ext uri="{BB962C8B-B14F-4D97-AF65-F5344CB8AC3E}">
        <p14:creationId xmlns:p14="http://schemas.microsoft.com/office/powerpoint/2010/main" val="3870251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a:t>                                                         </a:t>
            </a:r>
            <a:endParaRPr lang="en-US" dirty="0"/>
          </a:p>
        </p:txBody>
      </p:sp>
      <p:sp>
        <p:nvSpPr>
          <p:cNvPr id="3" name="Content Placeholder 2"/>
          <p:cNvSpPr>
            <a:spLocks noGrp="1"/>
          </p:cNvSpPr>
          <p:nvPr>
            <p:ph idx="1"/>
          </p:nvPr>
        </p:nvSpPr>
        <p:spPr>
          <a:xfrm>
            <a:off x="1833372" y="3020159"/>
            <a:ext cx="8525256" cy="2610677"/>
          </a:xfrm>
        </p:spPr>
        <p:txBody>
          <a:bodyPr vert="horz" lIns="91440" tIns="45720" rIns="91440" bIns="45720" rtlCol="0" anchor="t">
            <a:noAutofit/>
          </a:bodyPr>
          <a:lstStyle/>
          <a:p>
            <a:pPr marL="0" indent="0" algn="ctr">
              <a:buNone/>
            </a:pPr>
            <a:r>
              <a:rPr lang="en-US" sz="3200" b="1" dirty="0">
                <a:solidFill>
                  <a:schemeClr val="accent1"/>
                </a:solidFill>
              </a:rPr>
              <a:t>C</a:t>
            </a:r>
            <a:r>
              <a:rPr lang="en-US" sz="3200" dirty="0"/>
              <a:t>elebrating </a:t>
            </a:r>
            <a:r>
              <a:rPr lang="en-US" sz="3200" b="1" dirty="0" err="1">
                <a:solidFill>
                  <a:schemeClr val="accent1"/>
                </a:solidFill>
              </a:rPr>
              <a:t>RE</a:t>
            </a:r>
            <a:r>
              <a:rPr lang="en-US" sz="3200" dirty="0" err="1"/>
              <a:t>tail</a:t>
            </a:r>
            <a:r>
              <a:rPr lang="en-US" sz="3200" dirty="0"/>
              <a:t>, </a:t>
            </a:r>
            <a:r>
              <a:rPr lang="en-US" sz="3200" b="1" dirty="0">
                <a:solidFill>
                  <a:schemeClr val="accent1"/>
                </a:solidFill>
              </a:rPr>
              <a:t>A</a:t>
            </a:r>
            <a:r>
              <a:rPr lang="en-US" sz="3200" dirty="0"/>
              <a:t>ccommodations, </a:t>
            </a:r>
            <a:r>
              <a:rPr lang="en-US" sz="3200" b="1" dirty="0">
                <a:solidFill>
                  <a:schemeClr val="accent1"/>
                </a:solidFill>
              </a:rPr>
              <a:t>T</a:t>
            </a:r>
            <a:r>
              <a:rPr lang="en-US" sz="3200" dirty="0"/>
              <a:t>ourism, and </a:t>
            </a:r>
            <a:r>
              <a:rPr lang="en-US" sz="3200" b="1" dirty="0">
                <a:solidFill>
                  <a:schemeClr val="accent1"/>
                </a:solidFill>
              </a:rPr>
              <a:t>E</a:t>
            </a:r>
            <a:r>
              <a:rPr lang="en-US" sz="3200" dirty="0"/>
              <a:t>ntertainment </a:t>
            </a:r>
          </a:p>
          <a:p>
            <a:pPr marL="0" indent="0" algn="ctr">
              <a:buNone/>
            </a:pPr>
            <a:r>
              <a:rPr lang="en-US" sz="3200" dirty="0"/>
              <a:t>by </a:t>
            </a:r>
          </a:p>
          <a:p>
            <a:pPr marL="0" indent="0" algn="ctr">
              <a:buNone/>
            </a:pPr>
            <a:r>
              <a:rPr lang="en-US" sz="3200" b="1" dirty="0">
                <a:solidFill>
                  <a:schemeClr val="accent1"/>
                </a:solidFill>
              </a:rPr>
              <a:t>B</a:t>
            </a:r>
            <a:r>
              <a:rPr lang="en-US" sz="3200" dirty="0"/>
              <a:t>uilding </a:t>
            </a:r>
            <a:r>
              <a:rPr lang="en-US" sz="3200" b="1" dirty="0">
                <a:solidFill>
                  <a:schemeClr val="accent1"/>
                </a:solidFill>
              </a:rPr>
              <a:t>R</a:t>
            </a:r>
            <a:r>
              <a:rPr lang="en-US" sz="3200" dirty="0"/>
              <a:t>ural </a:t>
            </a:r>
            <a:r>
              <a:rPr lang="en-US" sz="3200" b="1" dirty="0">
                <a:solidFill>
                  <a:schemeClr val="accent1"/>
                </a:solidFill>
              </a:rPr>
              <a:t>I</a:t>
            </a:r>
            <a:r>
              <a:rPr lang="en-US" sz="3200" dirty="0"/>
              <a:t>nnovations and </a:t>
            </a:r>
            <a:r>
              <a:rPr lang="en-US" sz="3200" b="1" dirty="0">
                <a:solidFill>
                  <a:schemeClr val="accent1"/>
                </a:solidFill>
              </a:rPr>
              <a:t>D</a:t>
            </a:r>
            <a:r>
              <a:rPr lang="en-US" sz="3200" dirty="0"/>
              <a:t>eveloping </a:t>
            </a:r>
            <a:r>
              <a:rPr lang="en-US" sz="3200" b="1" dirty="0">
                <a:solidFill>
                  <a:schemeClr val="accent1"/>
                </a:solidFill>
              </a:rPr>
              <a:t>G</a:t>
            </a:r>
            <a:r>
              <a:rPr lang="en-US" sz="3200" dirty="0"/>
              <a:t>rowth </a:t>
            </a:r>
            <a:r>
              <a:rPr lang="en-US" sz="3200" b="1" dirty="0">
                <a:solidFill>
                  <a:schemeClr val="accent1"/>
                </a:solidFill>
              </a:rPr>
              <a:t>E</a:t>
            </a:r>
            <a:r>
              <a:rPr lang="en-US" sz="3200" dirty="0"/>
              <a:t>conomies </a:t>
            </a:r>
          </a:p>
          <a:p>
            <a:endParaRPr lang="en-US" sz="3600" dirty="0"/>
          </a:p>
        </p:txBody>
      </p:sp>
      <p:pic>
        <p:nvPicPr>
          <p:cNvPr id="4" name="Picture 3" descr="CREATE BRIDGE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85484" y="199848"/>
            <a:ext cx="4021031" cy="2302279"/>
          </a:xfrm>
          <a:prstGeom prst="rect">
            <a:avLst/>
          </a:prstGeom>
        </p:spPr>
      </p:pic>
      <p:sp>
        <p:nvSpPr>
          <p:cNvPr id="5" name="TextBox 4"/>
          <p:cNvSpPr txBox="1"/>
          <p:nvPr/>
        </p:nvSpPr>
        <p:spPr>
          <a:xfrm>
            <a:off x="4962939" y="2043443"/>
            <a:ext cx="2266122" cy="646331"/>
          </a:xfrm>
          <a:prstGeom prst="rect">
            <a:avLst/>
          </a:prstGeom>
          <a:noFill/>
        </p:spPr>
        <p:txBody>
          <a:bodyPr wrap="square" rtlCol="0">
            <a:spAutoFit/>
          </a:bodyPr>
          <a:lstStyle/>
          <a:p>
            <a:r>
              <a:rPr lang="en-US" sz="3600" dirty="0"/>
              <a:t>Stands for: </a:t>
            </a:r>
          </a:p>
        </p:txBody>
      </p:sp>
    </p:spTree>
    <p:extLst>
      <p:ext uri="{BB962C8B-B14F-4D97-AF65-F5344CB8AC3E}">
        <p14:creationId xmlns:p14="http://schemas.microsoft.com/office/powerpoint/2010/main" val="559098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accent3"/>
                </a:solidFill>
              </a:rPr>
              <a:t>Purpose of CREATE BRIDGES</a:t>
            </a:r>
            <a:endParaRPr lang="en-US" dirty="0">
              <a:solidFill>
                <a:schemeClr val="accent3"/>
              </a:solidFill>
            </a:endParaRPr>
          </a:p>
        </p:txBody>
      </p:sp>
      <p:sp>
        <p:nvSpPr>
          <p:cNvPr id="3" name="Content Placeholder 2"/>
          <p:cNvSpPr>
            <a:spLocks noGrp="1"/>
          </p:cNvSpPr>
          <p:nvPr>
            <p:ph idx="1"/>
          </p:nvPr>
        </p:nvSpPr>
        <p:spPr/>
        <p:txBody>
          <a:bodyPr/>
          <a:lstStyle/>
          <a:p>
            <a:pPr marL="0" indent="0">
              <a:buNone/>
            </a:pPr>
            <a:r>
              <a:rPr lang="en-US" sz="1800" dirty="0"/>
              <a:t> </a:t>
            </a:r>
          </a:p>
          <a:p>
            <a:endParaRPr lang="en-US" dirty="0"/>
          </a:p>
        </p:txBody>
      </p:sp>
      <p:graphicFrame>
        <p:nvGraphicFramePr>
          <p:cNvPr id="4" name="Diagram 3" descr="raise awareness, determine challenges, barriers, and opportunities, develop and implement strategies">
            <a:extLst>
              <a:ext uri="{C183D7F6-B498-43B3-948B-1728B52AA6E4}">
                <adec:decorative xmlns:adec="http://schemas.microsoft.com/office/drawing/2017/decorative" val="0"/>
              </a:ext>
            </a:extLst>
          </p:cNvPr>
          <p:cNvGraphicFramePr/>
          <p:nvPr>
            <p:extLst>
              <p:ext uri="{D42A27DB-BD31-4B8C-83A1-F6EECF244321}">
                <p14:modId xmlns:p14="http://schemas.microsoft.com/office/powerpoint/2010/main" val="1913193542"/>
              </p:ext>
            </p:extLst>
          </p:nvPr>
        </p:nvGraphicFramePr>
        <p:xfrm>
          <a:off x="2032000" y="1533825"/>
          <a:ext cx="7835569" cy="40559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41912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3291" y="257357"/>
            <a:ext cx="10515600" cy="1325563"/>
          </a:xfrm>
        </p:spPr>
        <p:txBody>
          <a:bodyPr/>
          <a:lstStyle/>
          <a:p>
            <a:r>
              <a:rPr lang="en-US" dirty="0">
                <a:solidFill>
                  <a:schemeClr val="accent3"/>
                </a:solidFill>
              </a:rPr>
              <a:t>CREATE BRIDGES Process</a:t>
            </a:r>
          </a:p>
        </p:txBody>
      </p:sp>
      <p:sp>
        <p:nvSpPr>
          <p:cNvPr id="15" name="Rectangle 14">
            <a:extLst>
              <a:ext uri="{C183D7F6-B498-43B3-948B-1728B52AA6E4}">
                <adec:decorative xmlns:adec="http://schemas.microsoft.com/office/drawing/2017/decorative" val="1"/>
              </a:ext>
            </a:extLst>
          </p:cNvPr>
          <p:cNvSpPr/>
          <p:nvPr/>
        </p:nvSpPr>
        <p:spPr>
          <a:xfrm>
            <a:off x="2594495" y="1890158"/>
            <a:ext cx="1476418" cy="3140031"/>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Isosceles Triangle 15">
            <a:extLst>
              <a:ext uri="{C183D7F6-B498-43B3-948B-1728B52AA6E4}">
                <adec:decorative xmlns:adec="http://schemas.microsoft.com/office/drawing/2017/decorative" val="1"/>
              </a:ext>
            </a:extLst>
          </p:cNvPr>
          <p:cNvSpPr/>
          <p:nvPr/>
        </p:nvSpPr>
        <p:spPr>
          <a:xfrm rot="5400000">
            <a:off x="-252391" y="2520870"/>
            <a:ext cx="3595258" cy="1816257"/>
          </a:xfrm>
          <a:prstGeom prst="triangle">
            <a:avLst>
              <a:gd name="adj" fmla="val 50381"/>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 name="Rectangle 19">
            <a:extLst>
              <a:ext uri="{C183D7F6-B498-43B3-948B-1728B52AA6E4}">
                <adec:decorative xmlns:adec="http://schemas.microsoft.com/office/drawing/2017/decorative" val="1"/>
              </a:ext>
            </a:extLst>
          </p:cNvPr>
          <p:cNvSpPr/>
          <p:nvPr/>
        </p:nvSpPr>
        <p:spPr>
          <a:xfrm>
            <a:off x="6279783" y="1900112"/>
            <a:ext cx="1710738" cy="1481846"/>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 name="Rectangle 16">
            <a:extLst>
              <a:ext uri="{C183D7F6-B498-43B3-948B-1728B52AA6E4}">
                <adec:decorative xmlns:adec="http://schemas.microsoft.com/office/drawing/2017/decorative" val="1"/>
              </a:ext>
            </a:extLst>
          </p:cNvPr>
          <p:cNvSpPr>
            <a:spLocks noChangeArrowheads="1"/>
          </p:cNvSpPr>
          <p:nvPr/>
        </p:nvSpPr>
        <p:spPr bwMode="auto">
          <a:xfrm>
            <a:off x="0" y="-32004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0" name="TextBox 29"/>
          <p:cNvSpPr txBox="1"/>
          <p:nvPr/>
        </p:nvSpPr>
        <p:spPr>
          <a:xfrm>
            <a:off x="628923" y="2675342"/>
            <a:ext cx="1696955" cy="1200329"/>
          </a:xfrm>
          <a:prstGeom prst="rect">
            <a:avLst/>
          </a:prstGeom>
          <a:noFill/>
        </p:spPr>
        <p:txBody>
          <a:bodyPr wrap="square" rtlCol="0">
            <a:spAutoFit/>
          </a:bodyPr>
          <a:lstStyle/>
          <a:p>
            <a:r>
              <a:rPr lang="en-US" sz="2400" dirty="0">
                <a:solidFill>
                  <a:schemeClr val="bg1"/>
                </a:solidFill>
              </a:rPr>
              <a:t>Regional Steering Committee</a:t>
            </a:r>
          </a:p>
        </p:txBody>
      </p:sp>
      <p:sp>
        <p:nvSpPr>
          <p:cNvPr id="31" name="TextBox 30"/>
          <p:cNvSpPr txBox="1"/>
          <p:nvPr/>
        </p:nvSpPr>
        <p:spPr>
          <a:xfrm>
            <a:off x="2622219" y="2100489"/>
            <a:ext cx="1546461" cy="2677656"/>
          </a:xfrm>
          <a:prstGeom prst="rect">
            <a:avLst/>
          </a:prstGeom>
          <a:noFill/>
        </p:spPr>
        <p:txBody>
          <a:bodyPr wrap="square" rtlCol="0">
            <a:spAutoFit/>
          </a:bodyPr>
          <a:lstStyle/>
          <a:p>
            <a:r>
              <a:rPr lang="en-US" sz="2400" dirty="0">
                <a:solidFill>
                  <a:schemeClr val="bg1"/>
                </a:solidFill>
              </a:rPr>
              <a:t>Resource Listing of businesses, training programs, and resources</a:t>
            </a:r>
          </a:p>
        </p:txBody>
      </p:sp>
      <p:sp>
        <p:nvSpPr>
          <p:cNvPr id="32" name="TextBox 31">
            <a:extLst>
              <a:ext uri="{C183D7F6-B498-43B3-948B-1728B52AA6E4}">
                <adec:decorative xmlns:adec="http://schemas.microsoft.com/office/drawing/2017/decorative" val="1"/>
              </a:ext>
            </a:extLst>
          </p:cNvPr>
          <p:cNvSpPr txBox="1"/>
          <p:nvPr/>
        </p:nvSpPr>
        <p:spPr>
          <a:xfrm>
            <a:off x="4488930" y="2953738"/>
            <a:ext cx="1426814" cy="1200329"/>
          </a:xfrm>
          <a:prstGeom prst="rect">
            <a:avLst/>
          </a:prstGeom>
          <a:noFill/>
        </p:spPr>
        <p:txBody>
          <a:bodyPr wrap="square" rtlCol="0">
            <a:spAutoFit/>
          </a:bodyPr>
          <a:lstStyle/>
          <a:p>
            <a:endParaRPr lang="en-US" dirty="0">
              <a:solidFill>
                <a:schemeClr val="bg1"/>
              </a:solidFill>
            </a:endParaRPr>
          </a:p>
          <a:p>
            <a:endParaRPr lang="en-US" dirty="0">
              <a:solidFill>
                <a:schemeClr val="bg1"/>
              </a:solidFill>
            </a:endParaRPr>
          </a:p>
          <a:p>
            <a:r>
              <a:rPr lang="en-US" dirty="0">
                <a:solidFill>
                  <a:schemeClr val="bg1"/>
                </a:solidFill>
              </a:rPr>
              <a:t>Host a civic forum</a:t>
            </a:r>
          </a:p>
        </p:txBody>
      </p:sp>
      <p:sp>
        <p:nvSpPr>
          <p:cNvPr id="33" name="Isosceles Triangle 32">
            <a:extLst>
              <a:ext uri="{C183D7F6-B498-43B3-948B-1728B52AA6E4}">
                <adec:decorative xmlns:adec="http://schemas.microsoft.com/office/drawing/2017/decorative" val="1"/>
              </a:ext>
            </a:extLst>
          </p:cNvPr>
          <p:cNvSpPr/>
          <p:nvPr/>
        </p:nvSpPr>
        <p:spPr>
          <a:xfrm rot="5400000">
            <a:off x="3401517" y="2552047"/>
            <a:ext cx="3595259" cy="1816256"/>
          </a:xfrm>
          <a:prstGeom prst="triangle">
            <a:avLst>
              <a:gd name="adj" fmla="val 50381"/>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4" name="Isosceles Triangle 33">
            <a:extLst>
              <a:ext uri="{C183D7F6-B498-43B3-948B-1728B52AA6E4}">
                <adec:decorative xmlns:adec="http://schemas.microsoft.com/office/drawing/2017/decorative" val="1"/>
              </a:ext>
            </a:extLst>
          </p:cNvPr>
          <p:cNvSpPr/>
          <p:nvPr/>
        </p:nvSpPr>
        <p:spPr>
          <a:xfrm rot="5400000">
            <a:off x="9276260" y="2546013"/>
            <a:ext cx="3550537" cy="1765973"/>
          </a:xfrm>
          <a:prstGeom prst="triangle">
            <a:avLst>
              <a:gd name="adj" fmla="val 50381"/>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35" name="Isosceles Triangle 34">
            <a:extLst>
              <a:ext uri="{C183D7F6-B498-43B3-948B-1728B52AA6E4}">
                <adec:decorative xmlns:adec="http://schemas.microsoft.com/office/drawing/2017/decorative" val="1"/>
              </a:ext>
            </a:extLst>
          </p:cNvPr>
          <p:cNvSpPr/>
          <p:nvPr/>
        </p:nvSpPr>
        <p:spPr>
          <a:xfrm rot="5400000">
            <a:off x="7311373" y="2524915"/>
            <a:ext cx="3579413" cy="1816256"/>
          </a:xfrm>
          <a:prstGeom prst="triangle">
            <a:avLst>
              <a:gd name="adj" fmla="val 50381"/>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6" name="TextBox 35"/>
          <p:cNvSpPr txBox="1"/>
          <p:nvPr/>
        </p:nvSpPr>
        <p:spPr>
          <a:xfrm>
            <a:off x="4306091" y="2700653"/>
            <a:ext cx="1750001" cy="1477328"/>
          </a:xfrm>
          <a:prstGeom prst="rect">
            <a:avLst/>
          </a:prstGeom>
          <a:noFill/>
        </p:spPr>
        <p:txBody>
          <a:bodyPr wrap="square" rtlCol="0">
            <a:spAutoFit/>
          </a:bodyPr>
          <a:lstStyle/>
          <a:p>
            <a:endParaRPr lang="en-US" dirty="0">
              <a:solidFill>
                <a:schemeClr val="bg1"/>
              </a:solidFill>
            </a:endParaRPr>
          </a:p>
          <a:p>
            <a:r>
              <a:rPr lang="en-US" sz="2400" dirty="0">
                <a:solidFill>
                  <a:schemeClr val="bg1"/>
                </a:solidFill>
              </a:rPr>
              <a:t>CREATE </a:t>
            </a:r>
          </a:p>
          <a:p>
            <a:r>
              <a:rPr lang="en-US" sz="2400" dirty="0">
                <a:solidFill>
                  <a:schemeClr val="bg1"/>
                </a:solidFill>
              </a:rPr>
              <a:t>BRIDGES</a:t>
            </a:r>
          </a:p>
          <a:p>
            <a:r>
              <a:rPr lang="en-US" sz="2400" dirty="0">
                <a:solidFill>
                  <a:schemeClr val="bg1"/>
                </a:solidFill>
              </a:rPr>
              <a:t>Forum</a:t>
            </a:r>
          </a:p>
        </p:txBody>
      </p:sp>
      <p:sp>
        <p:nvSpPr>
          <p:cNvPr id="6" name="TextBox 5"/>
          <p:cNvSpPr txBox="1"/>
          <p:nvPr/>
        </p:nvSpPr>
        <p:spPr>
          <a:xfrm>
            <a:off x="6344140" y="1856205"/>
            <a:ext cx="1582024" cy="1569660"/>
          </a:xfrm>
          <a:prstGeom prst="rect">
            <a:avLst/>
          </a:prstGeom>
          <a:noFill/>
        </p:spPr>
        <p:txBody>
          <a:bodyPr wrap="square" rtlCol="0">
            <a:spAutoFit/>
          </a:bodyPr>
          <a:lstStyle/>
          <a:p>
            <a:pPr algn="ctr"/>
            <a:r>
              <a:rPr lang="en-US" sz="2400" dirty="0">
                <a:solidFill>
                  <a:schemeClr val="bg1"/>
                </a:solidFill>
              </a:rPr>
              <a:t>Business Retention and Expansion</a:t>
            </a:r>
          </a:p>
        </p:txBody>
      </p:sp>
      <p:sp>
        <p:nvSpPr>
          <p:cNvPr id="3" name="Rectangle 2">
            <a:extLst>
              <a:ext uri="{FF2B5EF4-FFF2-40B4-BE49-F238E27FC236}">
                <a16:creationId xmlns:a16="http://schemas.microsoft.com/office/drawing/2014/main" id="{EC291C6B-6816-460F-B6CE-59B462953AB8}"/>
              </a:ext>
            </a:extLst>
          </p:cNvPr>
          <p:cNvSpPr/>
          <p:nvPr/>
        </p:nvSpPr>
        <p:spPr>
          <a:xfrm>
            <a:off x="6266609" y="3829861"/>
            <a:ext cx="1720545" cy="1200328"/>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sz="2400" dirty="0">
                <a:cs typeface="Calibri"/>
              </a:rPr>
              <a:t>Employee engagement</a:t>
            </a:r>
          </a:p>
        </p:txBody>
      </p:sp>
      <p:sp>
        <p:nvSpPr>
          <p:cNvPr id="37" name="TextBox 36"/>
          <p:cNvSpPr txBox="1"/>
          <p:nvPr/>
        </p:nvSpPr>
        <p:spPr>
          <a:xfrm>
            <a:off x="8149855" y="3013499"/>
            <a:ext cx="1765974" cy="830997"/>
          </a:xfrm>
          <a:prstGeom prst="rect">
            <a:avLst/>
          </a:prstGeom>
          <a:noFill/>
        </p:spPr>
        <p:txBody>
          <a:bodyPr wrap="square" rtlCol="0" anchor="t">
            <a:spAutoFit/>
          </a:bodyPr>
          <a:lstStyle/>
          <a:p>
            <a:r>
              <a:rPr lang="en-US" sz="2400" dirty="0">
                <a:solidFill>
                  <a:schemeClr val="bg1"/>
                </a:solidFill>
              </a:rPr>
              <a:t>CREATE </a:t>
            </a:r>
          </a:p>
          <a:p>
            <a:r>
              <a:rPr lang="en-US" sz="2400" dirty="0">
                <a:solidFill>
                  <a:schemeClr val="bg1"/>
                </a:solidFill>
              </a:rPr>
              <a:t>Academy</a:t>
            </a:r>
          </a:p>
        </p:txBody>
      </p:sp>
      <p:sp>
        <p:nvSpPr>
          <p:cNvPr id="42" name="TextBox 41"/>
          <p:cNvSpPr txBox="1"/>
          <p:nvPr/>
        </p:nvSpPr>
        <p:spPr>
          <a:xfrm>
            <a:off x="10212374" y="2352176"/>
            <a:ext cx="1541811" cy="1846659"/>
          </a:xfrm>
          <a:prstGeom prst="rect">
            <a:avLst/>
          </a:prstGeom>
          <a:noFill/>
        </p:spPr>
        <p:txBody>
          <a:bodyPr wrap="square" rtlCol="0">
            <a:spAutoFit/>
          </a:bodyPr>
          <a:lstStyle/>
          <a:p>
            <a:endParaRPr lang="en-US" dirty="0"/>
          </a:p>
          <a:p>
            <a:r>
              <a:rPr lang="en-US" sz="2400" dirty="0">
                <a:solidFill>
                  <a:schemeClr val="bg1"/>
                </a:solidFill>
              </a:rPr>
              <a:t>New strategies </a:t>
            </a:r>
          </a:p>
          <a:p>
            <a:r>
              <a:rPr lang="en-US" sz="2400" dirty="0">
                <a:solidFill>
                  <a:schemeClr val="bg1"/>
                </a:solidFill>
              </a:rPr>
              <a:t>and </a:t>
            </a:r>
          </a:p>
          <a:p>
            <a:r>
              <a:rPr lang="en-US" sz="2400" dirty="0">
                <a:solidFill>
                  <a:schemeClr val="bg1"/>
                </a:solidFill>
              </a:rPr>
              <a:t>actions</a:t>
            </a:r>
          </a:p>
        </p:txBody>
      </p:sp>
    </p:spTree>
    <p:extLst>
      <p:ext uri="{BB962C8B-B14F-4D97-AF65-F5344CB8AC3E}">
        <p14:creationId xmlns:p14="http://schemas.microsoft.com/office/powerpoint/2010/main" val="3882873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20" grpId="0" animBg="1"/>
      <p:bldP spid="33" grpId="0" animBg="1"/>
      <p:bldP spid="34" grpId="0" animBg="1"/>
      <p:bldP spid="35" grpId="0" animBg="1"/>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42441" y="365125"/>
            <a:ext cx="8947247" cy="1325563"/>
          </a:xfrm>
        </p:spPr>
        <p:txBody>
          <a:bodyPr>
            <a:normAutofit/>
          </a:bodyPr>
          <a:lstStyle/>
          <a:p>
            <a:r>
              <a:rPr lang="en-US" sz="4000" dirty="0">
                <a:solidFill>
                  <a:schemeClr val="accent3"/>
                </a:solidFill>
              </a:rPr>
              <a:t>Regional Steering Committee Responsibilities</a:t>
            </a:r>
          </a:p>
        </p:txBody>
      </p:sp>
      <p:sp>
        <p:nvSpPr>
          <p:cNvPr id="5" name="Content Placeholder 4"/>
          <p:cNvSpPr>
            <a:spLocks noGrp="1"/>
          </p:cNvSpPr>
          <p:nvPr>
            <p:ph sz="half" idx="1"/>
          </p:nvPr>
        </p:nvSpPr>
        <p:spPr>
          <a:xfrm>
            <a:off x="865632" y="1828800"/>
            <a:ext cx="5181600" cy="4549697"/>
          </a:xfrm>
        </p:spPr>
        <p:txBody>
          <a:bodyPr/>
          <a:lstStyle/>
          <a:p>
            <a:pPr marL="457200" indent="-457200">
              <a:buFont typeface="Wingdings" panose="05000000000000000000" pitchFamily="2" charset="2"/>
              <a:buChar char="q"/>
            </a:pPr>
            <a:r>
              <a:rPr lang="en-US" dirty="0"/>
              <a:t>Coordinate with state facilitators</a:t>
            </a:r>
          </a:p>
          <a:p>
            <a:pPr marL="457200" indent="-457200">
              <a:buFont typeface="Wingdings" panose="05000000000000000000" pitchFamily="2" charset="2"/>
              <a:buChar char="q"/>
            </a:pPr>
            <a:r>
              <a:rPr lang="en-US" dirty="0"/>
              <a:t>Guide asset mapping assignment</a:t>
            </a:r>
          </a:p>
          <a:p>
            <a:pPr marL="457200" indent="-457200">
              <a:buFont typeface="Wingdings" panose="05000000000000000000" pitchFamily="2" charset="2"/>
              <a:buChar char="q"/>
            </a:pPr>
            <a:r>
              <a:rPr lang="en-US" dirty="0"/>
              <a:t>Engage key stakeholders and the public</a:t>
            </a:r>
          </a:p>
          <a:p>
            <a:pPr marL="457200" indent="-457200">
              <a:buFont typeface="Wingdings" panose="05000000000000000000" pitchFamily="2" charset="2"/>
              <a:buChar char="q"/>
            </a:pPr>
            <a:r>
              <a:rPr lang="en-US" dirty="0"/>
              <a:t>Plan and implement communications strategy for region</a:t>
            </a:r>
          </a:p>
          <a:p>
            <a:endParaRPr lang="en-US" dirty="0"/>
          </a:p>
        </p:txBody>
      </p:sp>
      <p:sp>
        <p:nvSpPr>
          <p:cNvPr id="6" name="Content Placeholder 5"/>
          <p:cNvSpPr>
            <a:spLocks noGrp="1"/>
          </p:cNvSpPr>
          <p:nvPr>
            <p:ph sz="half" idx="2"/>
          </p:nvPr>
        </p:nvSpPr>
        <p:spPr>
          <a:xfrm>
            <a:off x="6172200" y="1828800"/>
            <a:ext cx="5181600" cy="4549696"/>
          </a:xfrm>
        </p:spPr>
        <p:txBody>
          <a:bodyPr/>
          <a:lstStyle/>
          <a:p>
            <a:pPr marL="457200" indent="-457200">
              <a:buFont typeface="Wingdings" panose="05000000000000000000" pitchFamily="2" charset="2"/>
              <a:buChar char="q"/>
            </a:pPr>
            <a:r>
              <a:rPr lang="en-US" dirty="0"/>
              <a:t>Initiate CREATE BRIDGES forum</a:t>
            </a:r>
          </a:p>
          <a:p>
            <a:pPr marL="457200" indent="-457200">
              <a:buFont typeface="Wingdings" panose="05000000000000000000" pitchFamily="2" charset="2"/>
              <a:buChar char="q"/>
            </a:pPr>
            <a:r>
              <a:rPr lang="en-US" dirty="0"/>
              <a:t>Participate in Retail Academy</a:t>
            </a:r>
          </a:p>
          <a:p>
            <a:pPr marL="457200" indent="-457200">
              <a:buFont typeface="Wingdings" panose="05000000000000000000" pitchFamily="2" charset="2"/>
              <a:buChar char="q"/>
            </a:pPr>
            <a:r>
              <a:rPr lang="en-US" dirty="0"/>
              <a:t>Coordinate support for existing CREATE businesses</a:t>
            </a:r>
          </a:p>
          <a:p>
            <a:pPr marL="457200" indent="-457200">
              <a:buFont typeface="Wingdings" panose="05000000000000000000" pitchFamily="2" charset="2"/>
              <a:buChar char="q"/>
            </a:pPr>
            <a:r>
              <a:rPr lang="en-US" dirty="0"/>
              <a:t>Implement new strategies and actions</a:t>
            </a:r>
          </a:p>
        </p:txBody>
      </p:sp>
    </p:spTree>
    <p:extLst>
      <p:ext uri="{BB962C8B-B14F-4D97-AF65-F5344CB8AC3E}">
        <p14:creationId xmlns:p14="http://schemas.microsoft.com/office/powerpoint/2010/main" val="2648062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B0F0"/>
                </a:solidFill>
              </a:rPr>
              <a:t>Other ways to be involved</a:t>
            </a:r>
          </a:p>
        </p:txBody>
      </p:sp>
      <p:sp>
        <p:nvSpPr>
          <p:cNvPr id="3" name="Content Placeholder 2"/>
          <p:cNvSpPr>
            <a:spLocks noGrp="1"/>
          </p:cNvSpPr>
          <p:nvPr>
            <p:ph sz="half" idx="1"/>
          </p:nvPr>
        </p:nvSpPr>
        <p:spPr>
          <a:xfrm>
            <a:off x="838200" y="1825625"/>
            <a:ext cx="10626090" cy="3897081"/>
          </a:xfrm>
        </p:spPr>
        <p:txBody>
          <a:bodyPr/>
          <a:lstStyle/>
          <a:p>
            <a:r>
              <a:rPr lang="en-US" dirty="0"/>
              <a:t>Help identify and engage CREATE businesses</a:t>
            </a:r>
          </a:p>
          <a:p>
            <a:r>
              <a:rPr lang="en-US" dirty="0"/>
              <a:t>Assist with Business Retention and Expansion Interviews</a:t>
            </a:r>
          </a:p>
          <a:p>
            <a:r>
              <a:rPr lang="en-US" dirty="0"/>
              <a:t>Support employee engagement</a:t>
            </a:r>
          </a:p>
          <a:p>
            <a:pPr lvl="1"/>
            <a:r>
              <a:rPr lang="en-US" dirty="0"/>
              <a:t>Encourage employees to participate in focus groups and trainings</a:t>
            </a:r>
          </a:p>
          <a:p>
            <a:r>
              <a:rPr lang="en-US" dirty="0"/>
              <a:t>Host a meeting</a:t>
            </a:r>
          </a:p>
          <a:p>
            <a:r>
              <a:rPr lang="en-US" dirty="0"/>
              <a:t>Sponsor refreshments </a:t>
            </a:r>
          </a:p>
        </p:txBody>
      </p:sp>
    </p:spTree>
    <p:extLst>
      <p:ext uri="{BB962C8B-B14F-4D97-AF65-F5344CB8AC3E}">
        <p14:creationId xmlns:p14="http://schemas.microsoft.com/office/powerpoint/2010/main" val="10191721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529"/>
            <a:ext cx="10515600" cy="1050794"/>
          </a:xfrm>
        </p:spPr>
        <p:txBody>
          <a:bodyPr/>
          <a:lstStyle/>
          <a:p>
            <a:r>
              <a:rPr lang="en-US" dirty="0">
                <a:solidFill>
                  <a:schemeClr val="accent3"/>
                </a:solidFill>
              </a:rPr>
              <a:t>Stay in the loop! </a:t>
            </a:r>
          </a:p>
        </p:txBody>
      </p:sp>
      <p:sp>
        <p:nvSpPr>
          <p:cNvPr id="11" name="Content Placeholder 10">
            <a:extLst>
              <a:ext uri="{C183D7F6-B498-43B3-948B-1728B52AA6E4}">
                <adec:decorative xmlns:adec="http://schemas.microsoft.com/office/drawing/2017/decorative" val="1"/>
              </a:ext>
            </a:extLst>
          </p:cNvPr>
          <p:cNvSpPr>
            <a:spLocks noGrp="1"/>
          </p:cNvSpPr>
          <p:nvPr>
            <p:ph sz="half" idx="1"/>
          </p:nvPr>
        </p:nvSpPr>
        <p:spPr>
          <a:xfrm>
            <a:off x="3700586" y="1031148"/>
            <a:ext cx="5637508" cy="5082640"/>
          </a:xfrm>
        </p:spPr>
        <p:txBody>
          <a:bodyPr>
            <a:normAutofit/>
          </a:bodyPr>
          <a:lstStyle/>
          <a:p>
            <a:pPr marL="0" indent="0">
              <a:buNone/>
            </a:pPr>
            <a:endParaRPr lang="en-US" sz="2200" dirty="0"/>
          </a:p>
          <a:p>
            <a:pPr marL="0" indent="0">
              <a:buNone/>
            </a:pPr>
            <a:endParaRPr lang="en-US" sz="2200" dirty="0"/>
          </a:p>
          <a:p>
            <a:pPr marL="0" indent="0">
              <a:buNone/>
            </a:pPr>
            <a:endParaRPr lang="en-US" sz="2200" dirty="0"/>
          </a:p>
          <a:p>
            <a:pPr marL="0" indent="0">
              <a:buNone/>
            </a:pPr>
            <a:endParaRPr lang="en-US" sz="2200" dirty="0"/>
          </a:p>
        </p:txBody>
      </p:sp>
      <p:sp>
        <p:nvSpPr>
          <p:cNvPr id="3" name="TextBox 2">
            <a:extLst>
              <a:ext uri="{FF2B5EF4-FFF2-40B4-BE49-F238E27FC236}">
                <a16:creationId xmlns:a16="http://schemas.microsoft.com/office/drawing/2014/main" id="{545290DA-55EB-423E-316A-4BF975E98CBD}"/>
              </a:ext>
            </a:extLst>
          </p:cNvPr>
          <p:cNvSpPr txBox="1"/>
          <p:nvPr/>
        </p:nvSpPr>
        <p:spPr>
          <a:xfrm>
            <a:off x="2116183" y="2259874"/>
            <a:ext cx="5852160" cy="369332"/>
          </a:xfrm>
          <a:prstGeom prst="rect">
            <a:avLst/>
          </a:prstGeom>
          <a:noFill/>
        </p:spPr>
        <p:txBody>
          <a:bodyPr wrap="square" rtlCol="0">
            <a:spAutoFit/>
          </a:bodyPr>
          <a:lstStyle/>
          <a:p>
            <a:r>
              <a:rPr lang="en-US" dirty="0"/>
              <a:t>[Contacts, Website, Social Media]</a:t>
            </a:r>
          </a:p>
        </p:txBody>
      </p:sp>
    </p:spTree>
    <p:extLst>
      <p:ext uri="{BB962C8B-B14F-4D97-AF65-F5344CB8AC3E}">
        <p14:creationId xmlns:p14="http://schemas.microsoft.com/office/powerpoint/2010/main" val="1480234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3"/>
                </a:solidFill>
              </a:rPr>
              <a:t>Questions?</a:t>
            </a:r>
          </a:p>
        </p:txBody>
      </p:sp>
    </p:spTree>
    <p:extLst>
      <p:ext uri="{BB962C8B-B14F-4D97-AF65-F5344CB8AC3E}">
        <p14:creationId xmlns:p14="http://schemas.microsoft.com/office/powerpoint/2010/main" val="2681104569"/>
      </p:ext>
    </p:extLst>
  </p:cSld>
  <p:clrMapOvr>
    <a:masterClrMapping/>
  </p:clrMapOvr>
</p:sld>
</file>

<file path=ppt/theme/theme1.xml><?xml version="1.0" encoding="utf-8"?>
<a:theme xmlns:a="http://schemas.openxmlformats.org/drawingml/2006/main" name="Theme1">
  <a:themeElements>
    <a:clrScheme name="CREATE BRIDGES">
      <a:dk1>
        <a:sysClr val="windowText" lastClr="000000"/>
      </a:dk1>
      <a:lt1>
        <a:sysClr val="window" lastClr="FFFFFF"/>
      </a:lt1>
      <a:dk2>
        <a:srgbClr val="7F7F7F"/>
      </a:dk2>
      <a:lt2>
        <a:srgbClr val="DFE3E5"/>
      </a:lt2>
      <a:accent1>
        <a:srgbClr val="00ADDC"/>
      </a:accent1>
      <a:accent2>
        <a:srgbClr val="FBB040"/>
      </a:accent2>
      <a:accent3>
        <a:srgbClr val="2683C6"/>
      </a:accent3>
      <a:accent4>
        <a:srgbClr val="7F7F7F"/>
      </a:accent4>
      <a:accent5>
        <a:srgbClr val="BFBFBF"/>
      </a:accent5>
      <a:accent6>
        <a:srgbClr val="D8D8D8"/>
      </a:accent6>
      <a:hlink>
        <a:srgbClr val="00ADDC"/>
      </a:hlink>
      <a:folHlink>
        <a:srgbClr val="2683C6"/>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 id="{365A5541-77AB-49E0-AC96-050213DBEB7F}" vid="{4C08B388-F15E-4971-98CF-A0FC253C63E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266</TotalTime>
  <Words>1099</Words>
  <Application>Microsoft Office PowerPoint</Application>
  <PresentationFormat>Widescreen</PresentationFormat>
  <Paragraphs>97</Paragraphs>
  <Slides>8</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Gill Sans MT</vt:lpstr>
      <vt:lpstr>Wingdings</vt:lpstr>
      <vt:lpstr>Theme1</vt:lpstr>
      <vt:lpstr>CREATE BRIDGES </vt:lpstr>
      <vt:lpstr>                                                         </vt:lpstr>
      <vt:lpstr>Purpose of CREATE BRIDGES</vt:lpstr>
      <vt:lpstr>CREATE BRIDGES Process</vt:lpstr>
      <vt:lpstr>Regional Steering Committee Responsibilities</vt:lpstr>
      <vt:lpstr>Other ways to be involved</vt:lpstr>
      <vt:lpstr>Stay in the loop! </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kes434</dc:creator>
  <cp:lastModifiedBy>Spiva, Mariah</cp:lastModifiedBy>
  <cp:revision>52</cp:revision>
  <dcterms:created xsi:type="dcterms:W3CDTF">2018-11-29T19:52:24Z</dcterms:created>
  <dcterms:modified xsi:type="dcterms:W3CDTF">2023-12-06T21:18:54Z</dcterms:modified>
</cp:coreProperties>
</file>