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343" r:id="rId3"/>
    <p:sldId id="277" r:id="rId4"/>
    <p:sldId id="278" r:id="rId5"/>
    <p:sldId id="342" r:id="rId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B03E895-ADC5-4E3E-901B-1721B548C083}">
          <p14:sldIdLst>
            <p14:sldId id="257"/>
            <p14:sldId id="343"/>
            <p14:sldId id="277"/>
            <p14:sldId id="278"/>
            <p14:sldId id="342"/>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ngford, Grace" initials="LG" lastIdx="8" clrIdx="0">
    <p:extLst>
      <p:ext uri="{19B8F6BF-5375-455C-9EA6-DF929625EA0E}">
        <p15:presenceInfo xmlns:p15="http://schemas.microsoft.com/office/powerpoint/2012/main" userId="Langford, Grace" providerId="None"/>
      </p:ext>
    </p:extLst>
  </p:cmAuthor>
  <p:cmAuthor id="2" name="Siems, Sara" initials="SS" lastIdx="3" clrIdx="1">
    <p:extLst>
      <p:ext uri="{19B8F6BF-5375-455C-9EA6-DF929625EA0E}">
        <p15:presenceInfo xmlns:p15="http://schemas.microsoft.com/office/powerpoint/2012/main" userId="S-1-5-21-321074259-2410434457-2231178854-305531" providerId="AD"/>
      </p:ext>
    </p:extLst>
  </p:cmAuthor>
  <p:cmAuthor id="3" name="Grace Langford" initials="GL" lastIdx="1" clrIdx="2">
    <p:extLst>
      <p:ext uri="{19B8F6BF-5375-455C-9EA6-DF929625EA0E}">
        <p15:presenceInfo xmlns:p15="http://schemas.microsoft.com/office/powerpoint/2012/main" userId="Grace Langford" providerId="None"/>
      </p:ext>
    </p:extLst>
  </p:cmAuthor>
  <p:cmAuthor id="4" name="ge117" initials="g" lastIdx="4" clrIdx="3">
    <p:extLst>
      <p:ext uri="{19B8F6BF-5375-455C-9EA6-DF929625EA0E}">
        <p15:presenceInfo xmlns:p15="http://schemas.microsoft.com/office/powerpoint/2012/main" userId="dee74a458173636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3" autoAdjust="0"/>
    <p:restoredTop sz="70460" autoAdjust="0"/>
  </p:normalViewPr>
  <p:slideViewPr>
    <p:cSldViewPr snapToGrid="0">
      <p:cViewPr varScale="1">
        <p:scale>
          <a:sx n="74" d="100"/>
          <a:sy n="74" d="100"/>
        </p:scale>
        <p:origin x="1734" y="6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BFB173-BC74-4FB1-84A0-E20250640BF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A63A1283-0A12-401D-BBD6-C8D402A4DF89}">
      <dgm:prSet phldrT="[Text]"/>
      <dgm:spPr/>
      <dgm:t>
        <a:bodyPr/>
        <a:lstStyle/>
        <a:p>
          <a:r>
            <a:rPr lang="en-US" dirty="0"/>
            <a:t>1. </a:t>
          </a:r>
        </a:p>
      </dgm:t>
    </dgm:pt>
    <dgm:pt modelId="{8CC036CD-53EF-4938-8BDF-D04E65D64252}" type="parTrans" cxnId="{167D4C99-2C2C-4EB0-A8BB-ECB5B0F1AE11}">
      <dgm:prSet/>
      <dgm:spPr/>
      <dgm:t>
        <a:bodyPr/>
        <a:lstStyle/>
        <a:p>
          <a:endParaRPr lang="en-US"/>
        </a:p>
      </dgm:t>
    </dgm:pt>
    <dgm:pt modelId="{40BA77AF-9366-402D-8916-E988E81EA415}" type="sibTrans" cxnId="{167D4C99-2C2C-4EB0-A8BB-ECB5B0F1AE11}">
      <dgm:prSet/>
      <dgm:spPr/>
      <dgm:t>
        <a:bodyPr/>
        <a:lstStyle/>
        <a:p>
          <a:endParaRPr lang="en-US"/>
        </a:p>
      </dgm:t>
    </dgm:pt>
    <dgm:pt modelId="{5A00F712-F6EC-433F-911F-CFBC5C469DEE}">
      <dgm:prSet phldrT="[Text]"/>
      <dgm:spPr/>
      <dgm:t>
        <a:bodyPr/>
        <a:lstStyle/>
        <a:p>
          <a:r>
            <a:rPr lang="en-US" b="1" dirty="0"/>
            <a:t>Raise awareness</a:t>
          </a:r>
          <a:endParaRPr lang="en-US" dirty="0"/>
        </a:p>
      </dgm:t>
    </dgm:pt>
    <dgm:pt modelId="{E6F551CB-ED13-45A4-9AE7-1B0F81E24756}" type="parTrans" cxnId="{D75DC878-CF96-44B5-9BC4-F0BD14DAD4AE}">
      <dgm:prSet/>
      <dgm:spPr/>
      <dgm:t>
        <a:bodyPr/>
        <a:lstStyle/>
        <a:p>
          <a:endParaRPr lang="en-US"/>
        </a:p>
      </dgm:t>
    </dgm:pt>
    <dgm:pt modelId="{F3C35F2C-C769-496F-B87D-D94BF79D25B7}" type="sibTrans" cxnId="{D75DC878-CF96-44B5-9BC4-F0BD14DAD4AE}">
      <dgm:prSet/>
      <dgm:spPr/>
      <dgm:t>
        <a:bodyPr/>
        <a:lstStyle/>
        <a:p>
          <a:endParaRPr lang="en-US"/>
        </a:p>
      </dgm:t>
    </dgm:pt>
    <dgm:pt modelId="{4501C695-AF59-40C8-8B10-01E9119AF31A}">
      <dgm:prSet phldrT="[Text]"/>
      <dgm:spPr/>
      <dgm:t>
        <a:bodyPr/>
        <a:lstStyle/>
        <a:p>
          <a:r>
            <a:rPr lang="en-US" dirty="0"/>
            <a:t>2.</a:t>
          </a:r>
        </a:p>
      </dgm:t>
    </dgm:pt>
    <dgm:pt modelId="{7C9F0CC6-4AA5-40B4-BC5D-9EED69EEFF14}" type="parTrans" cxnId="{ABCEB155-2D65-46D0-BE16-47885E021DFD}">
      <dgm:prSet/>
      <dgm:spPr/>
      <dgm:t>
        <a:bodyPr/>
        <a:lstStyle/>
        <a:p>
          <a:endParaRPr lang="en-US"/>
        </a:p>
      </dgm:t>
    </dgm:pt>
    <dgm:pt modelId="{848F39C3-0ADA-4058-BE7F-9A88A844EDD9}" type="sibTrans" cxnId="{ABCEB155-2D65-46D0-BE16-47885E021DFD}">
      <dgm:prSet/>
      <dgm:spPr/>
      <dgm:t>
        <a:bodyPr/>
        <a:lstStyle/>
        <a:p>
          <a:endParaRPr lang="en-US"/>
        </a:p>
      </dgm:t>
    </dgm:pt>
    <dgm:pt modelId="{AE26A842-921A-4C48-A52A-C614FB19D2B7}">
      <dgm:prSet phldrT="[Text]"/>
      <dgm:spPr/>
      <dgm:t>
        <a:bodyPr/>
        <a:lstStyle/>
        <a:p>
          <a:r>
            <a:rPr lang="en-US" b="1" dirty="0"/>
            <a:t>Determine challenges, barriers, and opportunities</a:t>
          </a:r>
          <a:endParaRPr lang="en-US" dirty="0"/>
        </a:p>
      </dgm:t>
    </dgm:pt>
    <dgm:pt modelId="{23761BF9-282F-435A-869E-0EA783398317}" type="parTrans" cxnId="{F2EBAA6B-CEC1-4629-B4C1-DDB332E93A4A}">
      <dgm:prSet/>
      <dgm:spPr/>
      <dgm:t>
        <a:bodyPr/>
        <a:lstStyle/>
        <a:p>
          <a:endParaRPr lang="en-US"/>
        </a:p>
      </dgm:t>
    </dgm:pt>
    <dgm:pt modelId="{A90BE0FF-B491-490F-BED1-969609187446}" type="sibTrans" cxnId="{F2EBAA6B-CEC1-4629-B4C1-DDB332E93A4A}">
      <dgm:prSet/>
      <dgm:spPr/>
      <dgm:t>
        <a:bodyPr/>
        <a:lstStyle/>
        <a:p>
          <a:endParaRPr lang="en-US"/>
        </a:p>
      </dgm:t>
    </dgm:pt>
    <dgm:pt modelId="{13225EC5-3B0D-4820-BBC7-469D9FA700BE}">
      <dgm:prSet phldrT="[Text]"/>
      <dgm:spPr/>
      <dgm:t>
        <a:bodyPr/>
        <a:lstStyle/>
        <a:p>
          <a:r>
            <a:rPr lang="en-US" dirty="0"/>
            <a:t>3.</a:t>
          </a:r>
        </a:p>
      </dgm:t>
    </dgm:pt>
    <dgm:pt modelId="{4DBC62A1-C8E0-423B-8449-D3CA6774CAE8}" type="parTrans" cxnId="{07CE4F58-F3A1-4EEC-AAA8-9675378AD484}">
      <dgm:prSet/>
      <dgm:spPr/>
      <dgm:t>
        <a:bodyPr/>
        <a:lstStyle/>
        <a:p>
          <a:endParaRPr lang="en-US"/>
        </a:p>
      </dgm:t>
    </dgm:pt>
    <dgm:pt modelId="{14E8F1DF-3A30-427B-9410-BEB4C3A576E6}" type="sibTrans" cxnId="{07CE4F58-F3A1-4EEC-AAA8-9675378AD484}">
      <dgm:prSet/>
      <dgm:spPr/>
      <dgm:t>
        <a:bodyPr/>
        <a:lstStyle/>
        <a:p>
          <a:endParaRPr lang="en-US"/>
        </a:p>
      </dgm:t>
    </dgm:pt>
    <dgm:pt modelId="{7E78187D-6631-423A-B5DB-E0C7DE1864F2}">
      <dgm:prSet phldrT="[Text]"/>
      <dgm:spPr/>
      <dgm:t>
        <a:bodyPr/>
        <a:lstStyle/>
        <a:p>
          <a:r>
            <a:rPr lang="en-US" b="1" dirty="0"/>
            <a:t>Develop and implement strategies</a:t>
          </a:r>
          <a:endParaRPr lang="en-US" dirty="0"/>
        </a:p>
      </dgm:t>
    </dgm:pt>
    <dgm:pt modelId="{EDDE65C9-D23C-4C74-94CE-6788BC9DE130}" type="parTrans" cxnId="{77DF8B55-AD3B-499F-B667-FCD9B7C81A8C}">
      <dgm:prSet/>
      <dgm:spPr/>
      <dgm:t>
        <a:bodyPr/>
        <a:lstStyle/>
        <a:p>
          <a:endParaRPr lang="en-US"/>
        </a:p>
      </dgm:t>
    </dgm:pt>
    <dgm:pt modelId="{6DF09344-A367-4145-8BB2-6CB4D5445026}" type="sibTrans" cxnId="{77DF8B55-AD3B-499F-B667-FCD9B7C81A8C}">
      <dgm:prSet/>
      <dgm:spPr/>
      <dgm:t>
        <a:bodyPr/>
        <a:lstStyle/>
        <a:p>
          <a:endParaRPr lang="en-US"/>
        </a:p>
      </dgm:t>
    </dgm:pt>
    <dgm:pt modelId="{693D9C99-9512-453D-93B5-43AB0323219A}" type="pres">
      <dgm:prSet presAssocID="{79BFB173-BC74-4FB1-84A0-E20250640BF0}" presName="vert0" presStyleCnt="0">
        <dgm:presLayoutVars>
          <dgm:dir/>
          <dgm:animOne val="branch"/>
          <dgm:animLvl val="lvl"/>
        </dgm:presLayoutVars>
      </dgm:prSet>
      <dgm:spPr/>
    </dgm:pt>
    <dgm:pt modelId="{A97DDC55-0625-4117-A30E-82356B8FACF9}" type="pres">
      <dgm:prSet presAssocID="{A63A1283-0A12-401D-BBD6-C8D402A4DF89}" presName="thickLine" presStyleLbl="alignNode1" presStyleIdx="0" presStyleCnt="3"/>
      <dgm:spPr/>
    </dgm:pt>
    <dgm:pt modelId="{C16BA1B8-B472-4C67-988E-0AC3CDB3CCED}" type="pres">
      <dgm:prSet presAssocID="{A63A1283-0A12-401D-BBD6-C8D402A4DF89}" presName="horz1" presStyleCnt="0"/>
      <dgm:spPr/>
    </dgm:pt>
    <dgm:pt modelId="{AFCA2A62-57CB-487A-84FF-75098CAC3C92}" type="pres">
      <dgm:prSet presAssocID="{A63A1283-0A12-401D-BBD6-C8D402A4DF89}" presName="tx1" presStyleLbl="revTx" presStyleIdx="0" presStyleCnt="6"/>
      <dgm:spPr/>
    </dgm:pt>
    <dgm:pt modelId="{FBB9A8F4-C73B-4D7B-8FF5-4AB524D1BDC1}" type="pres">
      <dgm:prSet presAssocID="{A63A1283-0A12-401D-BBD6-C8D402A4DF89}" presName="vert1" presStyleCnt="0"/>
      <dgm:spPr/>
    </dgm:pt>
    <dgm:pt modelId="{8C05428F-E618-44A6-987A-AE71649040B4}" type="pres">
      <dgm:prSet presAssocID="{5A00F712-F6EC-433F-911F-CFBC5C469DEE}" presName="vertSpace2a" presStyleCnt="0"/>
      <dgm:spPr/>
    </dgm:pt>
    <dgm:pt modelId="{58A426D2-BF4F-45EB-AB06-052E637FACC3}" type="pres">
      <dgm:prSet presAssocID="{5A00F712-F6EC-433F-911F-CFBC5C469DEE}" presName="horz2" presStyleCnt="0"/>
      <dgm:spPr/>
    </dgm:pt>
    <dgm:pt modelId="{93BB50B8-F0C8-49F6-8D01-DC4E5692614C}" type="pres">
      <dgm:prSet presAssocID="{5A00F712-F6EC-433F-911F-CFBC5C469DEE}" presName="horzSpace2" presStyleCnt="0"/>
      <dgm:spPr/>
    </dgm:pt>
    <dgm:pt modelId="{898463FC-E95C-4241-A8F6-963F1A4F8520}" type="pres">
      <dgm:prSet presAssocID="{5A00F712-F6EC-433F-911F-CFBC5C469DEE}" presName="tx2" presStyleLbl="revTx" presStyleIdx="1" presStyleCnt="6"/>
      <dgm:spPr/>
    </dgm:pt>
    <dgm:pt modelId="{F15F9194-F1A6-4FDC-86E7-86963DC8368E}" type="pres">
      <dgm:prSet presAssocID="{5A00F712-F6EC-433F-911F-CFBC5C469DEE}" presName="vert2" presStyleCnt="0"/>
      <dgm:spPr/>
    </dgm:pt>
    <dgm:pt modelId="{63CC8EA9-C90D-40AF-BFBD-E3B54802A651}" type="pres">
      <dgm:prSet presAssocID="{5A00F712-F6EC-433F-911F-CFBC5C469DEE}" presName="thinLine2b" presStyleLbl="callout" presStyleIdx="0" presStyleCnt="3"/>
      <dgm:spPr/>
    </dgm:pt>
    <dgm:pt modelId="{D70D3355-F43B-4624-82A6-64328736E3EA}" type="pres">
      <dgm:prSet presAssocID="{5A00F712-F6EC-433F-911F-CFBC5C469DEE}" presName="vertSpace2b" presStyleCnt="0"/>
      <dgm:spPr/>
    </dgm:pt>
    <dgm:pt modelId="{7FD75BDA-8B73-4D0E-99D6-926F7BEA7032}" type="pres">
      <dgm:prSet presAssocID="{4501C695-AF59-40C8-8B10-01E9119AF31A}" presName="thickLine" presStyleLbl="alignNode1" presStyleIdx="1" presStyleCnt="3"/>
      <dgm:spPr/>
    </dgm:pt>
    <dgm:pt modelId="{FB240043-1318-4CE7-B3BF-C94E39B75454}" type="pres">
      <dgm:prSet presAssocID="{4501C695-AF59-40C8-8B10-01E9119AF31A}" presName="horz1" presStyleCnt="0"/>
      <dgm:spPr/>
    </dgm:pt>
    <dgm:pt modelId="{A463F917-941C-44B2-95FF-996C2E445B8D}" type="pres">
      <dgm:prSet presAssocID="{4501C695-AF59-40C8-8B10-01E9119AF31A}" presName="tx1" presStyleLbl="revTx" presStyleIdx="2" presStyleCnt="6"/>
      <dgm:spPr/>
    </dgm:pt>
    <dgm:pt modelId="{A9871181-DF74-472E-A2E5-226EBE2830AE}" type="pres">
      <dgm:prSet presAssocID="{4501C695-AF59-40C8-8B10-01E9119AF31A}" presName="vert1" presStyleCnt="0"/>
      <dgm:spPr/>
    </dgm:pt>
    <dgm:pt modelId="{076A37A9-87BD-4DD5-905A-32181BF0D645}" type="pres">
      <dgm:prSet presAssocID="{AE26A842-921A-4C48-A52A-C614FB19D2B7}" presName="vertSpace2a" presStyleCnt="0"/>
      <dgm:spPr/>
    </dgm:pt>
    <dgm:pt modelId="{28C7C60B-C78B-4A45-90E1-8C7145B0D836}" type="pres">
      <dgm:prSet presAssocID="{AE26A842-921A-4C48-A52A-C614FB19D2B7}" presName="horz2" presStyleCnt="0"/>
      <dgm:spPr/>
    </dgm:pt>
    <dgm:pt modelId="{FAE9EFC8-2CD9-413F-A4E1-B8F2B6CC093C}" type="pres">
      <dgm:prSet presAssocID="{AE26A842-921A-4C48-A52A-C614FB19D2B7}" presName="horzSpace2" presStyleCnt="0"/>
      <dgm:spPr/>
    </dgm:pt>
    <dgm:pt modelId="{2F0D70BD-1AB1-4D93-B6C8-4BFEE4EF6F20}" type="pres">
      <dgm:prSet presAssocID="{AE26A842-921A-4C48-A52A-C614FB19D2B7}" presName="tx2" presStyleLbl="revTx" presStyleIdx="3" presStyleCnt="6"/>
      <dgm:spPr/>
    </dgm:pt>
    <dgm:pt modelId="{2EDCF7F3-0DAF-4CD1-87BA-9A4C1B0046EF}" type="pres">
      <dgm:prSet presAssocID="{AE26A842-921A-4C48-A52A-C614FB19D2B7}" presName="vert2" presStyleCnt="0"/>
      <dgm:spPr/>
    </dgm:pt>
    <dgm:pt modelId="{6C1DD848-FE4F-4C39-B0CB-5A5ADDD9DC64}" type="pres">
      <dgm:prSet presAssocID="{AE26A842-921A-4C48-A52A-C614FB19D2B7}" presName="thinLine2b" presStyleLbl="callout" presStyleIdx="1" presStyleCnt="3"/>
      <dgm:spPr/>
    </dgm:pt>
    <dgm:pt modelId="{FB88C710-0F83-484C-BEA6-681C32B2E643}" type="pres">
      <dgm:prSet presAssocID="{AE26A842-921A-4C48-A52A-C614FB19D2B7}" presName="vertSpace2b" presStyleCnt="0"/>
      <dgm:spPr/>
    </dgm:pt>
    <dgm:pt modelId="{02C98D51-2D70-4232-B356-57B80130D9A2}" type="pres">
      <dgm:prSet presAssocID="{13225EC5-3B0D-4820-BBC7-469D9FA700BE}" presName="thickLine" presStyleLbl="alignNode1" presStyleIdx="2" presStyleCnt="3"/>
      <dgm:spPr/>
    </dgm:pt>
    <dgm:pt modelId="{B9AF9C83-EBC8-488F-BC39-7ECA89861271}" type="pres">
      <dgm:prSet presAssocID="{13225EC5-3B0D-4820-BBC7-469D9FA700BE}" presName="horz1" presStyleCnt="0"/>
      <dgm:spPr/>
    </dgm:pt>
    <dgm:pt modelId="{1D3A1933-9687-442D-A08E-14AF402D588D}" type="pres">
      <dgm:prSet presAssocID="{13225EC5-3B0D-4820-BBC7-469D9FA700BE}" presName="tx1" presStyleLbl="revTx" presStyleIdx="4" presStyleCnt="6"/>
      <dgm:spPr/>
    </dgm:pt>
    <dgm:pt modelId="{7ECD6D48-7E6D-4324-AE2D-3402E91DDC07}" type="pres">
      <dgm:prSet presAssocID="{13225EC5-3B0D-4820-BBC7-469D9FA700BE}" presName="vert1" presStyleCnt="0"/>
      <dgm:spPr/>
    </dgm:pt>
    <dgm:pt modelId="{AFDD0077-547C-41F8-A0BD-B585823AA39C}" type="pres">
      <dgm:prSet presAssocID="{7E78187D-6631-423A-B5DB-E0C7DE1864F2}" presName="vertSpace2a" presStyleCnt="0"/>
      <dgm:spPr/>
    </dgm:pt>
    <dgm:pt modelId="{2B4F5C41-52E0-43AF-965B-CA67F366D50D}" type="pres">
      <dgm:prSet presAssocID="{7E78187D-6631-423A-B5DB-E0C7DE1864F2}" presName="horz2" presStyleCnt="0"/>
      <dgm:spPr/>
    </dgm:pt>
    <dgm:pt modelId="{C4A3B8DF-8CC7-4896-9E34-3EF2A8F3C8A2}" type="pres">
      <dgm:prSet presAssocID="{7E78187D-6631-423A-B5DB-E0C7DE1864F2}" presName="horzSpace2" presStyleCnt="0"/>
      <dgm:spPr/>
    </dgm:pt>
    <dgm:pt modelId="{7E05D7EC-BF94-4EE4-8F4F-E34C228D2B4C}" type="pres">
      <dgm:prSet presAssocID="{7E78187D-6631-423A-B5DB-E0C7DE1864F2}" presName="tx2" presStyleLbl="revTx" presStyleIdx="5" presStyleCnt="6"/>
      <dgm:spPr/>
    </dgm:pt>
    <dgm:pt modelId="{BCAE5085-3100-4C36-9DC9-97C35EFE09AB}" type="pres">
      <dgm:prSet presAssocID="{7E78187D-6631-423A-B5DB-E0C7DE1864F2}" presName="vert2" presStyleCnt="0"/>
      <dgm:spPr/>
    </dgm:pt>
    <dgm:pt modelId="{653C8660-5DD1-4668-8793-524CBFD12758}" type="pres">
      <dgm:prSet presAssocID="{7E78187D-6631-423A-B5DB-E0C7DE1864F2}" presName="thinLine2b" presStyleLbl="callout" presStyleIdx="2" presStyleCnt="3"/>
      <dgm:spPr/>
    </dgm:pt>
    <dgm:pt modelId="{8565FB10-2FE8-41B9-A864-1986565C7D9D}" type="pres">
      <dgm:prSet presAssocID="{7E78187D-6631-423A-B5DB-E0C7DE1864F2}" presName="vertSpace2b" presStyleCnt="0"/>
      <dgm:spPr/>
    </dgm:pt>
  </dgm:ptLst>
  <dgm:cxnLst>
    <dgm:cxn modelId="{06619C12-0CD8-4F90-B1FD-2EADF2B4FF4C}" type="presOf" srcId="{7E78187D-6631-423A-B5DB-E0C7DE1864F2}" destId="{7E05D7EC-BF94-4EE4-8F4F-E34C228D2B4C}" srcOrd="0" destOrd="0" presId="urn:microsoft.com/office/officeart/2008/layout/LinedList"/>
    <dgm:cxn modelId="{4A3AC51B-5055-4076-8003-0F6E1CE09F67}" type="presOf" srcId="{AE26A842-921A-4C48-A52A-C614FB19D2B7}" destId="{2F0D70BD-1AB1-4D93-B6C8-4BFEE4EF6F20}" srcOrd="0" destOrd="0" presId="urn:microsoft.com/office/officeart/2008/layout/LinedList"/>
    <dgm:cxn modelId="{F2EBAA6B-CEC1-4629-B4C1-DDB332E93A4A}" srcId="{4501C695-AF59-40C8-8B10-01E9119AF31A}" destId="{AE26A842-921A-4C48-A52A-C614FB19D2B7}" srcOrd="0" destOrd="0" parTransId="{23761BF9-282F-435A-869E-0EA783398317}" sibTransId="{A90BE0FF-B491-490F-BED1-969609187446}"/>
    <dgm:cxn modelId="{EDCDD64C-16DB-4C47-A6DF-1A6320C0103F}" type="presOf" srcId="{5A00F712-F6EC-433F-911F-CFBC5C469DEE}" destId="{898463FC-E95C-4241-A8F6-963F1A4F8520}" srcOrd="0" destOrd="0" presId="urn:microsoft.com/office/officeart/2008/layout/LinedList"/>
    <dgm:cxn modelId="{77DF8B55-AD3B-499F-B667-FCD9B7C81A8C}" srcId="{13225EC5-3B0D-4820-BBC7-469D9FA700BE}" destId="{7E78187D-6631-423A-B5DB-E0C7DE1864F2}" srcOrd="0" destOrd="0" parTransId="{EDDE65C9-D23C-4C74-94CE-6788BC9DE130}" sibTransId="{6DF09344-A367-4145-8BB2-6CB4D5445026}"/>
    <dgm:cxn modelId="{ABCEB155-2D65-46D0-BE16-47885E021DFD}" srcId="{79BFB173-BC74-4FB1-84A0-E20250640BF0}" destId="{4501C695-AF59-40C8-8B10-01E9119AF31A}" srcOrd="1" destOrd="0" parTransId="{7C9F0CC6-4AA5-40B4-BC5D-9EED69EEFF14}" sibTransId="{848F39C3-0ADA-4058-BE7F-9A88A844EDD9}"/>
    <dgm:cxn modelId="{07CE4F58-F3A1-4EEC-AAA8-9675378AD484}" srcId="{79BFB173-BC74-4FB1-84A0-E20250640BF0}" destId="{13225EC5-3B0D-4820-BBC7-469D9FA700BE}" srcOrd="2" destOrd="0" parTransId="{4DBC62A1-C8E0-423B-8449-D3CA6774CAE8}" sibTransId="{14E8F1DF-3A30-427B-9410-BEB4C3A576E6}"/>
    <dgm:cxn modelId="{D75DC878-CF96-44B5-9BC4-F0BD14DAD4AE}" srcId="{A63A1283-0A12-401D-BBD6-C8D402A4DF89}" destId="{5A00F712-F6EC-433F-911F-CFBC5C469DEE}" srcOrd="0" destOrd="0" parTransId="{E6F551CB-ED13-45A4-9AE7-1B0F81E24756}" sibTransId="{F3C35F2C-C769-496F-B87D-D94BF79D25B7}"/>
    <dgm:cxn modelId="{167D4C99-2C2C-4EB0-A8BB-ECB5B0F1AE11}" srcId="{79BFB173-BC74-4FB1-84A0-E20250640BF0}" destId="{A63A1283-0A12-401D-BBD6-C8D402A4DF89}" srcOrd="0" destOrd="0" parTransId="{8CC036CD-53EF-4938-8BDF-D04E65D64252}" sibTransId="{40BA77AF-9366-402D-8916-E988E81EA415}"/>
    <dgm:cxn modelId="{4BF728A4-B3D8-48F9-AE5F-268707024964}" type="presOf" srcId="{4501C695-AF59-40C8-8B10-01E9119AF31A}" destId="{A463F917-941C-44B2-95FF-996C2E445B8D}" srcOrd="0" destOrd="0" presId="urn:microsoft.com/office/officeart/2008/layout/LinedList"/>
    <dgm:cxn modelId="{33ACB7C6-F934-4112-A602-931AA168160E}" type="presOf" srcId="{79BFB173-BC74-4FB1-84A0-E20250640BF0}" destId="{693D9C99-9512-453D-93B5-43AB0323219A}" srcOrd="0" destOrd="0" presId="urn:microsoft.com/office/officeart/2008/layout/LinedList"/>
    <dgm:cxn modelId="{4079D6C8-D2EF-4D90-990D-5082DBD730C6}" type="presOf" srcId="{A63A1283-0A12-401D-BBD6-C8D402A4DF89}" destId="{AFCA2A62-57CB-487A-84FF-75098CAC3C92}" srcOrd="0" destOrd="0" presId="urn:microsoft.com/office/officeart/2008/layout/LinedList"/>
    <dgm:cxn modelId="{63F55DE7-B5C6-4F10-8E02-D7B084D42A43}" type="presOf" srcId="{13225EC5-3B0D-4820-BBC7-469D9FA700BE}" destId="{1D3A1933-9687-442D-A08E-14AF402D588D}" srcOrd="0" destOrd="0" presId="urn:microsoft.com/office/officeart/2008/layout/LinedList"/>
    <dgm:cxn modelId="{BF00133F-2CDC-4169-9B9D-E2F9CF9FF669}" type="presParOf" srcId="{693D9C99-9512-453D-93B5-43AB0323219A}" destId="{A97DDC55-0625-4117-A30E-82356B8FACF9}" srcOrd="0" destOrd="0" presId="urn:microsoft.com/office/officeart/2008/layout/LinedList"/>
    <dgm:cxn modelId="{8CEC46E0-1E5C-4768-92E6-2A1BAD0FA981}" type="presParOf" srcId="{693D9C99-9512-453D-93B5-43AB0323219A}" destId="{C16BA1B8-B472-4C67-988E-0AC3CDB3CCED}" srcOrd="1" destOrd="0" presId="urn:microsoft.com/office/officeart/2008/layout/LinedList"/>
    <dgm:cxn modelId="{A6471172-CDFB-4FF8-BC0D-8DA6C51F2DE6}" type="presParOf" srcId="{C16BA1B8-B472-4C67-988E-0AC3CDB3CCED}" destId="{AFCA2A62-57CB-487A-84FF-75098CAC3C92}" srcOrd="0" destOrd="0" presId="urn:microsoft.com/office/officeart/2008/layout/LinedList"/>
    <dgm:cxn modelId="{0AE8A1B0-30DA-46F9-815D-329D9AB3FA0B}" type="presParOf" srcId="{C16BA1B8-B472-4C67-988E-0AC3CDB3CCED}" destId="{FBB9A8F4-C73B-4D7B-8FF5-4AB524D1BDC1}" srcOrd="1" destOrd="0" presId="urn:microsoft.com/office/officeart/2008/layout/LinedList"/>
    <dgm:cxn modelId="{127C76D4-1342-4E9E-9A9C-D68023DB6E19}" type="presParOf" srcId="{FBB9A8F4-C73B-4D7B-8FF5-4AB524D1BDC1}" destId="{8C05428F-E618-44A6-987A-AE71649040B4}" srcOrd="0" destOrd="0" presId="urn:microsoft.com/office/officeart/2008/layout/LinedList"/>
    <dgm:cxn modelId="{DA9D2FC7-FE24-416D-9E2E-214003E03086}" type="presParOf" srcId="{FBB9A8F4-C73B-4D7B-8FF5-4AB524D1BDC1}" destId="{58A426D2-BF4F-45EB-AB06-052E637FACC3}" srcOrd="1" destOrd="0" presId="urn:microsoft.com/office/officeart/2008/layout/LinedList"/>
    <dgm:cxn modelId="{8DB86528-1BDC-4B64-9FD7-BAB60C3657B8}" type="presParOf" srcId="{58A426D2-BF4F-45EB-AB06-052E637FACC3}" destId="{93BB50B8-F0C8-49F6-8D01-DC4E5692614C}" srcOrd="0" destOrd="0" presId="urn:microsoft.com/office/officeart/2008/layout/LinedList"/>
    <dgm:cxn modelId="{E50F0526-0A14-499B-8082-6095CFEB5DB2}" type="presParOf" srcId="{58A426D2-BF4F-45EB-AB06-052E637FACC3}" destId="{898463FC-E95C-4241-A8F6-963F1A4F8520}" srcOrd="1" destOrd="0" presId="urn:microsoft.com/office/officeart/2008/layout/LinedList"/>
    <dgm:cxn modelId="{3001988C-5D50-4311-B736-CB0AE7D9611F}" type="presParOf" srcId="{58A426D2-BF4F-45EB-AB06-052E637FACC3}" destId="{F15F9194-F1A6-4FDC-86E7-86963DC8368E}" srcOrd="2" destOrd="0" presId="urn:microsoft.com/office/officeart/2008/layout/LinedList"/>
    <dgm:cxn modelId="{DE040D15-34CD-4DDE-8F9E-ECB19230E1B8}" type="presParOf" srcId="{FBB9A8F4-C73B-4D7B-8FF5-4AB524D1BDC1}" destId="{63CC8EA9-C90D-40AF-BFBD-E3B54802A651}" srcOrd="2" destOrd="0" presId="urn:microsoft.com/office/officeart/2008/layout/LinedList"/>
    <dgm:cxn modelId="{219224FF-3921-4E61-ABD1-3DC50603D589}" type="presParOf" srcId="{FBB9A8F4-C73B-4D7B-8FF5-4AB524D1BDC1}" destId="{D70D3355-F43B-4624-82A6-64328736E3EA}" srcOrd="3" destOrd="0" presId="urn:microsoft.com/office/officeart/2008/layout/LinedList"/>
    <dgm:cxn modelId="{607CEA79-F3A2-49F4-A7D7-7BADEFF4913A}" type="presParOf" srcId="{693D9C99-9512-453D-93B5-43AB0323219A}" destId="{7FD75BDA-8B73-4D0E-99D6-926F7BEA7032}" srcOrd="2" destOrd="0" presId="urn:microsoft.com/office/officeart/2008/layout/LinedList"/>
    <dgm:cxn modelId="{CF77FD0A-61C1-4D37-8450-E21991CADC17}" type="presParOf" srcId="{693D9C99-9512-453D-93B5-43AB0323219A}" destId="{FB240043-1318-4CE7-B3BF-C94E39B75454}" srcOrd="3" destOrd="0" presId="urn:microsoft.com/office/officeart/2008/layout/LinedList"/>
    <dgm:cxn modelId="{61F5CEEF-919D-4A17-ACDA-C896CB98D980}" type="presParOf" srcId="{FB240043-1318-4CE7-B3BF-C94E39B75454}" destId="{A463F917-941C-44B2-95FF-996C2E445B8D}" srcOrd="0" destOrd="0" presId="urn:microsoft.com/office/officeart/2008/layout/LinedList"/>
    <dgm:cxn modelId="{EC3F318F-50F1-4457-AA03-580C87ECFDE4}" type="presParOf" srcId="{FB240043-1318-4CE7-B3BF-C94E39B75454}" destId="{A9871181-DF74-472E-A2E5-226EBE2830AE}" srcOrd="1" destOrd="0" presId="urn:microsoft.com/office/officeart/2008/layout/LinedList"/>
    <dgm:cxn modelId="{2749D818-6F16-41DA-B808-02B0600AEA85}" type="presParOf" srcId="{A9871181-DF74-472E-A2E5-226EBE2830AE}" destId="{076A37A9-87BD-4DD5-905A-32181BF0D645}" srcOrd="0" destOrd="0" presId="urn:microsoft.com/office/officeart/2008/layout/LinedList"/>
    <dgm:cxn modelId="{9BF3C2E6-6EAE-4839-9290-1175FECA6A3F}" type="presParOf" srcId="{A9871181-DF74-472E-A2E5-226EBE2830AE}" destId="{28C7C60B-C78B-4A45-90E1-8C7145B0D836}" srcOrd="1" destOrd="0" presId="urn:microsoft.com/office/officeart/2008/layout/LinedList"/>
    <dgm:cxn modelId="{983E178C-8DFC-49D3-B57C-937E1AE31D83}" type="presParOf" srcId="{28C7C60B-C78B-4A45-90E1-8C7145B0D836}" destId="{FAE9EFC8-2CD9-413F-A4E1-B8F2B6CC093C}" srcOrd="0" destOrd="0" presId="urn:microsoft.com/office/officeart/2008/layout/LinedList"/>
    <dgm:cxn modelId="{6C60098E-9CC2-4454-9373-9826F02899FF}" type="presParOf" srcId="{28C7C60B-C78B-4A45-90E1-8C7145B0D836}" destId="{2F0D70BD-1AB1-4D93-B6C8-4BFEE4EF6F20}" srcOrd="1" destOrd="0" presId="urn:microsoft.com/office/officeart/2008/layout/LinedList"/>
    <dgm:cxn modelId="{4468FD83-488B-4954-A1FB-844ADAFE1690}" type="presParOf" srcId="{28C7C60B-C78B-4A45-90E1-8C7145B0D836}" destId="{2EDCF7F3-0DAF-4CD1-87BA-9A4C1B0046EF}" srcOrd="2" destOrd="0" presId="urn:microsoft.com/office/officeart/2008/layout/LinedList"/>
    <dgm:cxn modelId="{60966712-146C-4829-A1F8-50CAF41744F3}" type="presParOf" srcId="{A9871181-DF74-472E-A2E5-226EBE2830AE}" destId="{6C1DD848-FE4F-4C39-B0CB-5A5ADDD9DC64}" srcOrd="2" destOrd="0" presId="urn:microsoft.com/office/officeart/2008/layout/LinedList"/>
    <dgm:cxn modelId="{5B47A448-5D3D-4F54-8871-212FCA9DB179}" type="presParOf" srcId="{A9871181-DF74-472E-A2E5-226EBE2830AE}" destId="{FB88C710-0F83-484C-BEA6-681C32B2E643}" srcOrd="3" destOrd="0" presId="urn:microsoft.com/office/officeart/2008/layout/LinedList"/>
    <dgm:cxn modelId="{0CEFFA0C-AA6E-40A0-BAC7-5D0DFDC9D5F1}" type="presParOf" srcId="{693D9C99-9512-453D-93B5-43AB0323219A}" destId="{02C98D51-2D70-4232-B356-57B80130D9A2}" srcOrd="4" destOrd="0" presId="urn:microsoft.com/office/officeart/2008/layout/LinedList"/>
    <dgm:cxn modelId="{241BB714-580E-498A-A021-32B3D3BDB10F}" type="presParOf" srcId="{693D9C99-9512-453D-93B5-43AB0323219A}" destId="{B9AF9C83-EBC8-488F-BC39-7ECA89861271}" srcOrd="5" destOrd="0" presId="urn:microsoft.com/office/officeart/2008/layout/LinedList"/>
    <dgm:cxn modelId="{27EB65E6-E8DE-4B67-B37E-D229BE8AD95A}" type="presParOf" srcId="{B9AF9C83-EBC8-488F-BC39-7ECA89861271}" destId="{1D3A1933-9687-442D-A08E-14AF402D588D}" srcOrd="0" destOrd="0" presId="urn:microsoft.com/office/officeart/2008/layout/LinedList"/>
    <dgm:cxn modelId="{AF64433A-33A3-4AA0-A48C-84A6488B0A4E}" type="presParOf" srcId="{B9AF9C83-EBC8-488F-BC39-7ECA89861271}" destId="{7ECD6D48-7E6D-4324-AE2D-3402E91DDC07}" srcOrd="1" destOrd="0" presId="urn:microsoft.com/office/officeart/2008/layout/LinedList"/>
    <dgm:cxn modelId="{2E82DB7D-3B93-4145-8ECA-37E4F8658FEE}" type="presParOf" srcId="{7ECD6D48-7E6D-4324-AE2D-3402E91DDC07}" destId="{AFDD0077-547C-41F8-A0BD-B585823AA39C}" srcOrd="0" destOrd="0" presId="urn:microsoft.com/office/officeart/2008/layout/LinedList"/>
    <dgm:cxn modelId="{D37B5DEA-67C4-41E0-8AA0-64FB8EDFE1D2}" type="presParOf" srcId="{7ECD6D48-7E6D-4324-AE2D-3402E91DDC07}" destId="{2B4F5C41-52E0-43AF-965B-CA67F366D50D}" srcOrd="1" destOrd="0" presId="urn:microsoft.com/office/officeart/2008/layout/LinedList"/>
    <dgm:cxn modelId="{565A12AD-597D-443B-B7D8-54CB40E81047}" type="presParOf" srcId="{2B4F5C41-52E0-43AF-965B-CA67F366D50D}" destId="{C4A3B8DF-8CC7-4896-9E34-3EF2A8F3C8A2}" srcOrd="0" destOrd="0" presId="urn:microsoft.com/office/officeart/2008/layout/LinedList"/>
    <dgm:cxn modelId="{26117CE4-788D-43E2-AD45-71414F4E1CE4}" type="presParOf" srcId="{2B4F5C41-52E0-43AF-965B-CA67F366D50D}" destId="{7E05D7EC-BF94-4EE4-8F4F-E34C228D2B4C}" srcOrd="1" destOrd="0" presId="urn:microsoft.com/office/officeart/2008/layout/LinedList"/>
    <dgm:cxn modelId="{14BE1D4D-2F68-4020-B064-3F8E59233F59}" type="presParOf" srcId="{2B4F5C41-52E0-43AF-965B-CA67F366D50D}" destId="{BCAE5085-3100-4C36-9DC9-97C35EFE09AB}" srcOrd="2" destOrd="0" presId="urn:microsoft.com/office/officeart/2008/layout/LinedList"/>
    <dgm:cxn modelId="{5927B8EE-BB86-4890-A4F7-89DCC338635B}" type="presParOf" srcId="{7ECD6D48-7E6D-4324-AE2D-3402E91DDC07}" destId="{653C8660-5DD1-4668-8793-524CBFD12758}" srcOrd="2" destOrd="0" presId="urn:microsoft.com/office/officeart/2008/layout/LinedList"/>
    <dgm:cxn modelId="{2AB206DD-2B6C-4553-A29F-7FF4B2EE022C}" type="presParOf" srcId="{7ECD6D48-7E6D-4324-AE2D-3402E91DDC07}" destId="{8565FB10-2FE8-41B9-A864-1986565C7D9D}"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7DDC55-0625-4117-A30E-82356B8FACF9}">
      <dsp:nvSpPr>
        <dsp:cNvPr id="0" name=""/>
        <dsp:cNvSpPr/>
      </dsp:nvSpPr>
      <dsp:spPr>
        <a:xfrm>
          <a:off x="0" y="1980"/>
          <a:ext cx="783556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CA2A62-57CB-487A-84FF-75098CAC3C92}">
      <dsp:nvSpPr>
        <dsp:cNvPr id="0" name=""/>
        <dsp:cNvSpPr/>
      </dsp:nvSpPr>
      <dsp:spPr>
        <a:xfrm>
          <a:off x="0" y="1980"/>
          <a:ext cx="1567113" cy="135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840" tIns="243840" rIns="243840" bIns="243840" numCol="1" spcCol="1270" anchor="t" anchorCtr="0">
          <a:noAutofit/>
        </a:bodyPr>
        <a:lstStyle/>
        <a:p>
          <a:pPr marL="0" lvl="0" indent="0" algn="l" defTabSz="2844800">
            <a:lnSpc>
              <a:spcPct val="90000"/>
            </a:lnSpc>
            <a:spcBef>
              <a:spcPct val="0"/>
            </a:spcBef>
            <a:spcAft>
              <a:spcPct val="35000"/>
            </a:spcAft>
            <a:buNone/>
          </a:pPr>
          <a:r>
            <a:rPr lang="en-US" sz="6400" kern="1200" dirty="0"/>
            <a:t>1. </a:t>
          </a:r>
        </a:p>
      </dsp:txBody>
      <dsp:txXfrm>
        <a:off x="0" y="1980"/>
        <a:ext cx="1567113" cy="1350660"/>
      </dsp:txXfrm>
    </dsp:sp>
    <dsp:sp modelId="{898463FC-E95C-4241-A8F6-963F1A4F8520}">
      <dsp:nvSpPr>
        <dsp:cNvPr id="0" name=""/>
        <dsp:cNvSpPr/>
      </dsp:nvSpPr>
      <dsp:spPr>
        <a:xfrm>
          <a:off x="1684647" y="63314"/>
          <a:ext cx="6150921" cy="1226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1" kern="1200" dirty="0"/>
            <a:t>Raise awareness</a:t>
          </a:r>
          <a:endParaRPr lang="en-US" sz="3500" kern="1200" dirty="0"/>
        </a:p>
      </dsp:txBody>
      <dsp:txXfrm>
        <a:off x="1684647" y="63314"/>
        <a:ext cx="6150921" cy="1226673"/>
      </dsp:txXfrm>
    </dsp:sp>
    <dsp:sp modelId="{63CC8EA9-C90D-40AF-BFBD-E3B54802A651}">
      <dsp:nvSpPr>
        <dsp:cNvPr id="0" name=""/>
        <dsp:cNvSpPr/>
      </dsp:nvSpPr>
      <dsp:spPr>
        <a:xfrm>
          <a:off x="1567113" y="1289988"/>
          <a:ext cx="6268455"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FD75BDA-8B73-4D0E-99D6-926F7BEA7032}">
      <dsp:nvSpPr>
        <dsp:cNvPr id="0" name=""/>
        <dsp:cNvSpPr/>
      </dsp:nvSpPr>
      <dsp:spPr>
        <a:xfrm>
          <a:off x="0" y="1352640"/>
          <a:ext cx="783556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63F917-941C-44B2-95FF-996C2E445B8D}">
      <dsp:nvSpPr>
        <dsp:cNvPr id="0" name=""/>
        <dsp:cNvSpPr/>
      </dsp:nvSpPr>
      <dsp:spPr>
        <a:xfrm>
          <a:off x="0" y="1352640"/>
          <a:ext cx="1567113" cy="135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840" tIns="243840" rIns="243840" bIns="243840" numCol="1" spcCol="1270" anchor="t" anchorCtr="0">
          <a:noAutofit/>
        </a:bodyPr>
        <a:lstStyle/>
        <a:p>
          <a:pPr marL="0" lvl="0" indent="0" algn="l" defTabSz="2844800">
            <a:lnSpc>
              <a:spcPct val="90000"/>
            </a:lnSpc>
            <a:spcBef>
              <a:spcPct val="0"/>
            </a:spcBef>
            <a:spcAft>
              <a:spcPct val="35000"/>
            </a:spcAft>
            <a:buNone/>
          </a:pPr>
          <a:r>
            <a:rPr lang="en-US" sz="6400" kern="1200" dirty="0"/>
            <a:t>2.</a:t>
          </a:r>
        </a:p>
      </dsp:txBody>
      <dsp:txXfrm>
        <a:off x="0" y="1352640"/>
        <a:ext cx="1567113" cy="1350660"/>
      </dsp:txXfrm>
    </dsp:sp>
    <dsp:sp modelId="{2F0D70BD-1AB1-4D93-B6C8-4BFEE4EF6F20}">
      <dsp:nvSpPr>
        <dsp:cNvPr id="0" name=""/>
        <dsp:cNvSpPr/>
      </dsp:nvSpPr>
      <dsp:spPr>
        <a:xfrm>
          <a:off x="1684647" y="1413974"/>
          <a:ext cx="6150921" cy="1226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1" kern="1200" dirty="0"/>
            <a:t>Determine challenges, barriers, and opportunities</a:t>
          </a:r>
          <a:endParaRPr lang="en-US" sz="3500" kern="1200" dirty="0"/>
        </a:p>
      </dsp:txBody>
      <dsp:txXfrm>
        <a:off x="1684647" y="1413974"/>
        <a:ext cx="6150921" cy="1226673"/>
      </dsp:txXfrm>
    </dsp:sp>
    <dsp:sp modelId="{6C1DD848-FE4F-4C39-B0CB-5A5ADDD9DC64}">
      <dsp:nvSpPr>
        <dsp:cNvPr id="0" name=""/>
        <dsp:cNvSpPr/>
      </dsp:nvSpPr>
      <dsp:spPr>
        <a:xfrm>
          <a:off x="1567113" y="2640648"/>
          <a:ext cx="6268455"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C98D51-2D70-4232-B356-57B80130D9A2}">
      <dsp:nvSpPr>
        <dsp:cNvPr id="0" name=""/>
        <dsp:cNvSpPr/>
      </dsp:nvSpPr>
      <dsp:spPr>
        <a:xfrm>
          <a:off x="0" y="2703301"/>
          <a:ext cx="783556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3A1933-9687-442D-A08E-14AF402D588D}">
      <dsp:nvSpPr>
        <dsp:cNvPr id="0" name=""/>
        <dsp:cNvSpPr/>
      </dsp:nvSpPr>
      <dsp:spPr>
        <a:xfrm>
          <a:off x="0" y="2703301"/>
          <a:ext cx="1567113" cy="135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840" tIns="243840" rIns="243840" bIns="243840" numCol="1" spcCol="1270" anchor="t" anchorCtr="0">
          <a:noAutofit/>
        </a:bodyPr>
        <a:lstStyle/>
        <a:p>
          <a:pPr marL="0" lvl="0" indent="0" algn="l" defTabSz="2844800">
            <a:lnSpc>
              <a:spcPct val="90000"/>
            </a:lnSpc>
            <a:spcBef>
              <a:spcPct val="0"/>
            </a:spcBef>
            <a:spcAft>
              <a:spcPct val="35000"/>
            </a:spcAft>
            <a:buNone/>
          </a:pPr>
          <a:r>
            <a:rPr lang="en-US" sz="6400" kern="1200" dirty="0"/>
            <a:t>3.</a:t>
          </a:r>
        </a:p>
      </dsp:txBody>
      <dsp:txXfrm>
        <a:off x="0" y="2703301"/>
        <a:ext cx="1567113" cy="1350660"/>
      </dsp:txXfrm>
    </dsp:sp>
    <dsp:sp modelId="{7E05D7EC-BF94-4EE4-8F4F-E34C228D2B4C}">
      <dsp:nvSpPr>
        <dsp:cNvPr id="0" name=""/>
        <dsp:cNvSpPr/>
      </dsp:nvSpPr>
      <dsp:spPr>
        <a:xfrm>
          <a:off x="1684647" y="2764634"/>
          <a:ext cx="6150921" cy="1226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1" kern="1200" dirty="0"/>
            <a:t>Develop and implement strategies</a:t>
          </a:r>
          <a:endParaRPr lang="en-US" sz="3500" kern="1200" dirty="0"/>
        </a:p>
      </dsp:txBody>
      <dsp:txXfrm>
        <a:off x="1684647" y="2764634"/>
        <a:ext cx="6150921" cy="1226673"/>
      </dsp:txXfrm>
    </dsp:sp>
    <dsp:sp modelId="{653C8660-5DD1-4668-8793-524CBFD12758}">
      <dsp:nvSpPr>
        <dsp:cNvPr id="0" name=""/>
        <dsp:cNvSpPr/>
      </dsp:nvSpPr>
      <dsp:spPr>
        <a:xfrm>
          <a:off x="1567113" y="3991308"/>
          <a:ext cx="6268455"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A6EFFC0-561D-413D-BF78-1A088104C4AA}" type="datetimeFigureOut">
              <a:rPr lang="en-US" smtClean="0"/>
              <a:t>1/30/2024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0C638E5-15B6-4B9F-B003-9E21EDAAEA3F}" type="slidenum">
              <a:rPr lang="en-US" smtClean="0"/>
              <a:t>‹#›</a:t>
            </a:fld>
            <a:endParaRPr lang="en-US"/>
          </a:p>
        </p:txBody>
      </p:sp>
    </p:spTree>
    <p:extLst>
      <p:ext uri="{BB962C8B-B14F-4D97-AF65-F5344CB8AC3E}">
        <p14:creationId xmlns:p14="http://schemas.microsoft.com/office/powerpoint/2010/main" val="4070719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b="1" dirty="0"/>
              <a:t>Instructions</a:t>
            </a:r>
            <a:r>
              <a:rPr lang="en-US" altLang="en-US" dirty="0"/>
              <a:t>:  Insert the details into the following slides including the addition of local sponsor logos as you see fit.</a:t>
            </a:r>
          </a:p>
          <a:p>
            <a:pPr>
              <a:spcBef>
                <a:spcPct val="0"/>
              </a:spcBef>
            </a:pPr>
            <a:endParaRPr lang="en-US" altLang="en-US" dirty="0"/>
          </a:p>
          <a:p>
            <a:pPr>
              <a:spcBef>
                <a:spcPct val="0"/>
              </a:spcBef>
            </a:pPr>
            <a:r>
              <a:rPr lang="en-US" altLang="en-US" dirty="0"/>
              <a:t>Have this slide up when participants enter the room. As you begin the session, acknowledge the </a:t>
            </a:r>
            <a:r>
              <a:rPr lang="en-US" altLang="en-US" dirty="0">
                <a:solidFill>
                  <a:schemeClr val="accent1"/>
                </a:solidFill>
              </a:rPr>
              <a:t>partners</a:t>
            </a:r>
            <a:r>
              <a:rPr lang="en-US" altLang="en-US" dirty="0"/>
              <a:t> and sponsors/local partners.</a:t>
            </a:r>
          </a:p>
          <a:p>
            <a:pPr>
              <a:spcBef>
                <a:spcPct val="0"/>
              </a:spcBef>
            </a:pPr>
            <a:endParaRPr lang="en-US" altLang="en-US" dirty="0"/>
          </a:p>
          <a:p>
            <a:pPr>
              <a:spcBef>
                <a:spcPct val="0"/>
              </a:spcBef>
            </a:pPr>
            <a:r>
              <a:rPr lang="en-US" altLang="en-US" b="1" dirty="0"/>
              <a:t>Time</a:t>
            </a:r>
            <a:r>
              <a:rPr lang="en-US" altLang="en-US" dirty="0"/>
              <a:t>:  3 minutes </a:t>
            </a:r>
          </a:p>
          <a:p>
            <a:pPr>
              <a:spcBef>
                <a:spcPct val="0"/>
              </a:spcBef>
            </a:pPr>
            <a:endParaRPr lang="en-US" altLang="en-US" dirty="0"/>
          </a:p>
          <a:p>
            <a:pPr>
              <a:spcBef>
                <a:spcPct val="0"/>
              </a:spcBef>
            </a:pPr>
            <a:r>
              <a:rPr lang="en-US" altLang="en-US" b="1" dirty="0"/>
              <a:t>Materials</a:t>
            </a:r>
            <a:r>
              <a:rPr lang="en-US" altLang="en-US" dirty="0"/>
              <a:t>:</a:t>
            </a:r>
          </a:p>
          <a:p>
            <a:endParaRPr lang="en-US" dirty="0"/>
          </a:p>
          <a:p>
            <a:pPr defTabSz="931774">
              <a:defRPr/>
            </a:pPr>
            <a:r>
              <a:rPr lang="en-US" b="1" baseline="0" dirty="0"/>
              <a:t>Handouts:</a:t>
            </a:r>
            <a:endParaRPr lang="en-US" b="0" dirty="0"/>
          </a:p>
          <a:p>
            <a:endParaRPr lang="en-US" dirty="0"/>
          </a:p>
        </p:txBody>
      </p:sp>
      <p:sp>
        <p:nvSpPr>
          <p:cNvPr id="4" name="Slide Number Placeholder 3"/>
          <p:cNvSpPr>
            <a:spLocks noGrp="1"/>
          </p:cNvSpPr>
          <p:nvPr>
            <p:ph type="sldNum" sz="quarter" idx="5"/>
          </p:nvPr>
        </p:nvSpPr>
        <p:spPr/>
        <p:txBody>
          <a:bodyPr/>
          <a:lstStyle/>
          <a:p>
            <a:fld id="{F0C638E5-15B6-4B9F-B003-9E21EDAAEA3F}" type="slidenum">
              <a:rPr lang="en-US" smtClean="0"/>
              <a:t>1</a:t>
            </a:fld>
            <a:endParaRPr lang="en-US"/>
          </a:p>
        </p:txBody>
      </p:sp>
    </p:spTree>
    <p:extLst>
      <p:ext uri="{BB962C8B-B14F-4D97-AF65-F5344CB8AC3E}">
        <p14:creationId xmlns:p14="http://schemas.microsoft.com/office/powerpoint/2010/main" val="742429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b="1" dirty="0">
                <a:effectLst/>
              </a:rPr>
              <a:t>Instructions</a:t>
            </a:r>
            <a:r>
              <a:rPr lang="en-US" dirty="0">
                <a:effectLst/>
              </a:rPr>
              <a:t>:  Share this acknowledgment of the partnerships with CREATE BRIDGES.</a:t>
            </a:r>
          </a:p>
          <a:p>
            <a:pPr rtl="0"/>
            <a:r>
              <a:rPr lang="en-US" dirty="0">
                <a:effectLst/>
              </a:rPr>
              <a:t> </a:t>
            </a:r>
          </a:p>
          <a:p>
            <a:pPr rtl="0"/>
            <a:r>
              <a:rPr lang="en-US" b="1" dirty="0">
                <a:effectLst/>
              </a:rPr>
              <a:t>Materials</a:t>
            </a:r>
            <a:r>
              <a:rPr lang="en-US" dirty="0">
                <a:effectLst/>
              </a:rPr>
              <a:t>: None</a:t>
            </a:r>
          </a:p>
          <a:p>
            <a:pPr rtl="0"/>
            <a:r>
              <a:rPr lang="en-US" dirty="0">
                <a:effectLst/>
              </a:rPr>
              <a:t> </a:t>
            </a:r>
          </a:p>
          <a:p>
            <a:pPr rtl="0"/>
            <a:r>
              <a:rPr lang="en-US" b="1" dirty="0">
                <a:effectLst/>
              </a:rPr>
              <a:t>Handouts</a:t>
            </a:r>
            <a:r>
              <a:rPr lang="en-US" dirty="0">
                <a:effectLst/>
              </a:rPr>
              <a:t>: None</a:t>
            </a:r>
          </a:p>
          <a:p>
            <a:pPr rtl="0"/>
            <a:r>
              <a:rPr lang="en-US" dirty="0">
                <a:effectLst/>
              </a:rPr>
              <a:t> </a:t>
            </a:r>
          </a:p>
          <a:p>
            <a:pPr rtl="0"/>
            <a:r>
              <a:rPr lang="en-US" b="1" dirty="0">
                <a:effectLst/>
              </a:rPr>
              <a:t>Time</a:t>
            </a:r>
            <a:r>
              <a:rPr lang="en-US" dirty="0">
                <a:effectLst/>
              </a:rPr>
              <a:t>: 1 Minute</a:t>
            </a:r>
          </a:p>
        </p:txBody>
      </p:sp>
      <p:sp>
        <p:nvSpPr>
          <p:cNvPr id="4" name="Slide Number Placeholder 3"/>
          <p:cNvSpPr>
            <a:spLocks noGrp="1"/>
          </p:cNvSpPr>
          <p:nvPr>
            <p:ph type="sldNum" sz="quarter" idx="5"/>
          </p:nvPr>
        </p:nvSpPr>
        <p:spPr/>
        <p:txBody>
          <a:bodyPr/>
          <a:lstStyle/>
          <a:p>
            <a:fld id="{F0C638E5-15B6-4B9F-B003-9E21EDAAEA3F}" type="slidenum">
              <a:rPr lang="en-US" smtClean="0"/>
              <a:t>2</a:t>
            </a:fld>
            <a:endParaRPr lang="en-US"/>
          </a:p>
        </p:txBody>
      </p:sp>
    </p:spTree>
    <p:extLst>
      <p:ext uri="{BB962C8B-B14F-4D97-AF65-F5344CB8AC3E}">
        <p14:creationId xmlns:p14="http://schemas.microsoft.com/office/powerpoint/2010/main" val="457350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r>
              <a:rPr lang="en-US" b="1" baseline="0" dirty="0"/>
              <a:t>Instructions: </a:t>
            </a:r>
            <a:r>
              <a:rPr lang="en-US" b="0" baseline="0" dirty="0"/>
              <a:t>Go over the acronym, noting that it highlights our emphasis on retail, accommodations, tourism, and entertainment sectors specifically rather than community development or business development more broadly.</a:t>
            </a:r>
          </a:p>
          <a:p>
            <a:pPr defTabSz="949478">
              <a:defRPr/>
            </a:pPr>
            <a:endParaRPr lang="en-US" b="0" baseline="0" dirty="0"/>
          </a:p>
          <a:p>
            <a:pPr defTabSz="949478">
              <a:defRPr/>
            </a:pPr>
            <a:r>
              <a:rPr lang="en-US" b="0" baseline="0" dirty="0"/>
              <a:t>We refer to these sectors as CREATE sectors.</a:t>
            </a:r>
            <a:endParaRPr lang="en-US" b="0" dirty="0"/>
          </a:p>
          <a:p>
            <a:endParaRPr lang="en-US" dirty="0"/>
          </a:p>
          <a:p>
            <a:r>
              <a:rPr lang="en-US" b="1" dirty="0"/>
              <a:t>Time:</a:t>
            </a:r>
            <a:r>
              <a:rPr lang="en-US" b="1" baseline="0" dirty="0"/>
              <a:t> </a:t>
            </a:r>
            <a:r>
              <a:rPr lang="en-US" baseline="0" dirty="0"/>
              <a:t>2 minutes</a:t>
            </a:r>
          </a:p>
          <a:p>
            <a:endParaRPr lang="en-US" baseline="0" dirty="0"/>
          </a:p>
          <a:p>
            <a:r>
              <a:rPr lang="en-US" b="1" baseline="0" dirty="0"/>
              <a:t>Materials:</a:t>
            </a:r>
          </a:p>
          <a:p>
            <a:endParaRPr lang="en-US" b="1" baseline="0" dirty="0"/>
          </a:p>
          <a:p>
            <a:r>
              <a:rPr lang="en-US" b="1" baseline="0" dirty="0"/>
              <a:t>Handouts:</a:t>
            </a:r>
            <a:endParaRPr lang="en-US" b="1" dirty="0"/>
          </a:p>
        </p:txBody>
      </p:sp>
      <p:sp>
        <p:nvSpPr>
          <p:cNvPr id="4" name="Slide Number Placeholder 3"/>
          <p:cNvSpPr>
            <a:spLocks noGrp="1"/>
          </p:cNvSpPr>
          <p:nvPr>
            <p:ph type="sldNum" sz="quarter" idx="10"/>
          </p:nvPr>
        </p:nvSpPr>
        <p:spPr/>
        <p:txBody>
          <a:bodyPr/>
          <a:lstStyle/>
          <a:p>
            <a:pPr defTabSz="931774">
              <a:defRPr/>
            </a:pPr>
            <a:fld id="{F438A812-F84D-4E95-AE68-F4D1F44483F2}" type="slidenum">
              <a:rPr lang="en-US">
                <a:solidFill>
                  <a:prstClr val="black"/>
                </a:solidFill>
                <a:latin typeface="Calibri" panose="020F0502020204030204"/>
              </a:rPr>
              <a:pPr defTabSz="931774">
                <a:defRPr/>
              </a:pPr>
              <a:t>3</a:t>
            </a:fld>
            <a:endParaRPr lang="en-US">
              <a:solidFill>
                <a:prstClr val="black"/>
              </a:solidFill>
              <a:latin typeface="Calibri" panose="020F0502020204030204"/>
            </a:endParaRPr>
          </a:p>
        </p:txBody>
      </p:sp>
    </p:spTree>
    <p:extLst>
      <p:ext uri="{BB962C8B-B14F-4D97-AF65-F5344CB8AC3E}">
        <p14:creationId xmlns:p14="http://schemas.microsoft.com/office/powerpoint/2010/main" val="4245077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Instructions: </a:t>
            </a:r>
            <a:endParaRPr lang="en-US" dirty="0"/>
          </a:p>
          <a:p>
            <a:r>
              <a:rPr lang="en-US" dirty="0"/>
              <a:t>1. </a:t>
            </a:r>
            <a:r>
              <a:rPr lang="en-US" b="1" dirty="0"/>
              <a:t>Raise awareness</a:t>
            </a:r>
            <a:r>
              <a:rPr lang="en-US" dirty="0"/>
              <a:t> of the role retail,</a:t>
            </a:r>
            <a:r>
              <a:rPr lang="en-US" baseline="0" dirty="0"/>
              <a:t> accommodations, tourism, and entertainment</a:t>
            </a:r>
            <a:r>
              <a:rPr lang="en-US" dirty="0"/>
              <a:t> businesses play in the local workforce and economy</a:t>
            </a:r>
          </a:p>
          <a:p>
            <a:r>
              <a:rPr lang="en-US" dirty="0"/>
              <a:t>2. </a:t>
            </a:r>
            <a:r>
              <a:rPr lang="en-US" b="1" dirty="0"/>
              <a:t>Determine challenges, barriers, and opportunities</a:t>
            </a:r>
            <a:r>
              <a:rPr lang="en-US" dirty="0"/>
              <a:t> related to those businesses</a:t>
            </a:r>
            <a:endParaRPr lang="en-US" dirty="0">
              <a:cs typeface="Calibri"/>
            </a:endParaRPr>
          </a:p>
          <a:p>
            <a:r>
              <a:rPr lang="en-US" dirty="0"/>
              <a:t>3. </a:t>
            </a:r>
            <a:r>
              <a:rPr lang="en-US" b="1" dirty="0"/>
              <a:t>Develop and implement strategies</a:t>
            </a:r>
            <a:r>
              <a:rPr lang="en-US" dirty="0"/>
              <a:t> to strengthen the retail, accommodations, tourism, and entertainment sectors within a region.</a:t>
            </a:r>
          </a:p>
          <a:p>
            <a:endParaRPr lang="en-US" dirty="0"/>
          </a:p>
          <a:p>
            <a:r>
              <a:rPr lang="en-US" b="1" dirty="0"/>
              <a:t>Time: </a:t>
            </a:r>
            <a:r>
              <a:rPr lang="en-US" dirty="0"/>
              <a:t>1 minute</a:t>
            </a:r>
          </a:p>
          <a:p>
            <a:endParaRPr lang="en-US" b="1" dirty="0"/>
          </a:p>
          <a:p>
            <a:r>
              <a:rPr lang="en-US" b="1" dirty="0"/>
              <a:t>Materials:</a:t>
            </a:r>
          </a:p>
          <a:p>
            <a:endParaRPr lang="en-US" b="1" dirty="0"/>
          </a:p>
          <a:p>
            <a:r>
              <a:rPr lang="en-US" b="1" dirty="0"/>
              <a:t>Handouts:</a:t>
            </a:r>
          </a:p>
        </p:txBody>
      </p:sp>
      <p:sp>
        <p:nvSpPr>
          <p:cNvPr id="4" name="Slide Number Placeholder 3"/>
          <p:cNvSpPr>
            <a:spLocks noGrp="1"/>
          </p:cNvSpPr>
          <p:nvPr>
            <p:ph type="sldNum" sz="quarter" idx="10"/>
          </p:nvPr>
        </p:nvSpPr>
        <p:spPr/>
        <p:txBody>
          <a:bodyPr/>
          <a:lstStyle/>
          <a:p>
            <a:pPr defTabSz="931774">
              <a:defRPr/>
            </a:pPr>
            <a:fld id="{F438A812-F84D-4E95-AE68-F4D1F44483F2}" type="slidenum">
              <a:rPr lang="en-US">
                <a:solidFill>
                  <a:prstClr val="black"/>
                </a:solidFill>
                <a:latin typeface="Calibri" panose="020F0502020204030204"/>
              </a:rPr>
              <a:pPr defTabSz="931774">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1950955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Instructions: </a:t>
            </a:r>
            <a:r>
              <a:rPr lang="en-US" b="0" baseline="0" dirty="0"/>
              <a:t>This slide depicts the steps of the </a:t>
            </a:r>
            <a:r>
              <a:rPr lang="en-US" baseline="0" dirty="0"/>
              <a:t>CREATE BRIDGES process. These steps take place over a period of about 3 years. Depending on when and to whom this presentation will be given, you may wish to highlight which steps have been completed and where the region currently is in the process. Also, depending on the audience, you may want to provide a brief description of each step in the process. A description of each step can be found in the Introduction module.</a:t>
            </a:r>
          </a:p>
          <a:p>
            <a:endParaRPr lang="en-US" baseline="0" dirty="0"/>
          </a:p>
          <a:p>
            <a:pPr marL="228600" indent="-228600">
              <a:buAutoNum type="arabicPeriod"/>
            </a:pPr>
            <a:r>
              <a:rPr lang="en-US" baseline="0" dirty="0"/>
              <a:t>Form a regional steering committee</a:t>
            </a:r>
          </a:p>
          <a:p>
            <a:pPr marL="228600" indent="-228600">
              <a:buAutoNum type="arabicPeriod"/>
            </a:pPr>
            <a:r>
              <a:rPr lang="en-US" baseline="0" dirty="0"/>
              <a:t>Conduct a resource listing of CREATE businesses and existing trainings and resources</a:t>
            </a:r>
          </a:p>
          <a:p>
            <a:pPr marL="228600" indent="-228600">
              <a:buAutoNum type="arabicPeriod"/>
            </a:pPr>
            <a:r>
              <a:rPr lang="en-US" baseline="0" dirty="0"/>
              <a:t>Host a CREATE BRIDGES Forum</a:t>
            </a:r>
          </a:p>
          <a:p>
            <a:pPr marL="228600" indent="-228600">
              <a:buAutoNum type="arabicPeriod"/>
            </a:pPr>
            <a:r>
              <a:rPr lang="en-US" baseline="0" dirty="0"/>
              <a:t>Conduct Business Retention and Expansion surveys</a:t>
            </a:r>
          </a:p>
          <a:p>
            <a:pPr marL="228600" indent="-228600">
              <a:buAutoNum type="arabicPeriod"/>
            </a:pPr>
            <a:r>
              <a:rPr lang="en-US" baseline="0" dirty="0"/>
              <a:t>Conduct employee engagement through surveys</a:t>
            </a:r>
          </a:p>
          <a:p>
            <a:pPr marL="228600" indent="-228600">
              <a:buAutoNum type="arabicPeriod"/>
            </a:pPr>
            <a:r>
              <a:rPr lang="en-US" baseline="0" dirty="0"/>
              <a:t>Convene a CREATE Academy</a:t>
            </a:r>
          </a:p>
          <a:p>
            <a:pPr marL="228600" indent="-228600">
              <a:buAutoNum type="arabicPeriod"/>
            </a:pPr>
            <a:r>
              <a:rPr lang="en-US" baseline="0" dirty="0"/>
              <a:t>Identify new strategies and actions</a:t>
            </a:r>
          </a:p>
          <a:p>
            <a:endParaRPr lang="en-US" baseline="0" dirty="0"/>
          </a:p>
          <a:p>
            <a:endParaRPr lang="en-US" baseline="0" dirty="0"/>
          </a:p>
          <a:p>
            <a:r>
              <a:rPr lang="en-US" b="1" baseline="0" dirty="0"/>
              <a:t>Time: </a:t>
            </a:r>
            <a:r>
              <a:rPr lang="en-US" baseline="0" dirty="0"/>
              <a:t>1 minute</a:t>
            </a:r>
          </a:p>
          <a:p>
            <a:endParaRPr lang="en-US" altLang="en-US" baseline="0" dirty="0"/>
          </a:p>
          <a:p>
            <a:r>
              <a:rPr lang="en-US" b="1" dirty="0"/>
              <a:t>Materials:</a:t>
            </a:r>
          </a:p>
          <a:p>
            <a:endParaRPr lang="en-US" b="1" dirty="0"/>
          </a:p>
          <a:p>
            <a:r>
              <a:rPr lang="en-US" b="1" dirty="0"/>
              <a:t>Handouts: </a:t>
            </a:r>
            <a:r>
              <a:rPr lang="en-US" b="0" dirty="0"/>
              <a:t>Two-page Handout (if needed)</a:t>
            </a:r>
          </a:p>
          <a:p>
            <a:endParaRPr lang="en-US" altLang="en-US" baseline="0" dirty="0"/>
          </a:p>
          <a:p>
            <a:endParaRPr lang="en-US" altLang="en-US" dirty="0"/>
          </a:p>
          <a:p>
            <a:endParaRPr lang="en-US" dirty="0"/>
          </a:p>
        </p:txBody>
      </p:sp>
      <p:sp>
        <p:nvSpPr>
          <p:cNvPr id="4" name="Slide Number Placeholder 3"/>
          <p:cNvSpPr>
            <a:spLocks noGrp="1"/>
          </p:cNvSpPr>
          <p:nvPr>
            <p:ph type="sldNum" sz="quarter" idx="10"/>
          </p:nvPr>
        </p:nvSpPr>
        <p:spPr/>
        <p:txBody>
          <a:bodyPr/>
          <a:lstStyle/>
          <a:p>
            <a:fld id="{F438A812-F84D-4E95-AE68-F4D1F44483F2}" type="slidenum">
              <a:rPr lang="en-US" smtClean="0"/>
              <a:t>5</a:t>
            </a:fld>
            <a:endParaRPr lang="en-US"/>
          </a:p>
        </p:txBody>
      </p:sp>
    </p:spTree>
    <p:extLst>
      <p:ext uri="{BB962C8B-B14F-4D97-AF65-F5344CB8AC3E}">
        <p14:creationId xmlns:p14="http://schemas.microsoft.com/office/powerpoint/2010/main" val="414267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gradFill flip="none" rotWithShape="1">
          <a:gsLst>
            <a:gs pos="99000">
              <a:schemeClr val="accent1">
                <a:lumMod val="75000"/>
              </a:schemeClr>
            </a:gs>
            <a:gs pos="54000">
              <a:schemeClr val="bg1">
                <a:alpha val="93000"/>
              </a:schemeClr>
            </a:gs>
            <a:gs pos="12000">
              <a:schemeClr val="bg1">
                <a:alpha val="96000"/>
              </a:schemeClr>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848640"/>
            <a:ext cx="9144000" cy="76447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6563" y="417210"/>
            <a:ext cx="6678874" cy="3900790"/>
          </a:xfrm>
          <a:prstGeom prst="rect">
            <a:avLst/>
          </a:prstGeom>
        </p:spPr>
      </p:pic>
    </p:spTree>
    <p:extLst>
      <p:ext uri="{BB962C8B-B14F-4D97-AF65-F5344CB8AC3E}">
        <p14:creationId xmlns:p14="http://schemas.microsoft.com/office/powerpoint/2010/main" val="898933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272443B4-09F5-4FBB-BA2C-5319242D482C}" type="datetimeFigureOut">
              <a:rPr lang="en-US" smtClean="0"/>
              <a:t>1/30/2024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39B1933-736E-41BE-B964-A502CAC2639A}" type="slidenum">
              <a:rPr lang="en-US" smtClean="0"/>
              <a:t>‹#›</a:t>
            </a:fld>
            <a:endParaRPr lang="en-US"/>
          </a:p>
        </p:txBody>
      </p:sp>
    </p:spTree>
    <p:extLst>
      <p:ext uri="{BB962C8B-B14F-4D97-AF65-F5344CB8AC3E}">
        <p14:creationId xmlns:p14="http://schemas.microsoft.com/office/powerpoint/2010/main" val="1461495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3370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3786810"/>
            <a:ext cx="12192000" cy="127653"/>
          </a:xfrm>
          <a:prstGeom prst="rect">
            <a:avLst/>
          </a:prstGeom>
          <a:gradFill flip="none" rotWithShape="1">
            <a:gsLst>
              <a:gs pos="28000">
                <a:srgbClr val="00ABD6"/>
              </a:gs>
              <a:gs pos="100000">
                <a:schemeClr val="bg1">
                  <a:alpha val="96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532989"/>
            <a:ext cx="10515600" cy="1249219"/>
          </a:xfrm>
        </p:spPr>
        <p:txBody>
          <a:bodyPr anchor="b"/>
          <a:lstStyle>
            <a:lvl1pPr algn="ctr">
              <a:defRPr sz="6000"/>
            </a:lvl1pPr>
          </a:lstStyle>
          <a:p>
            <a:r>
              <a:rPr lang="en-US"/>
              <a:t>Click to edit Master title style</a:t>
            </a:r>
            <a:endParaRPr lang="en-US" dirty="0"/>
          </a:p>
        </p:txBody>
      </p:sp>
      <p:sp>
        <p:nvSpPr>
          <p:cNvPr id="8" name="Rectangle 7"/>
          <p:cNvSpPr/>
          <p:nvPr/>
        </p:nvSpPr>
        <p:spPr>
          <a:xfrm>
            <a:off x="2004318" y="3914462"/>
            <a:ext cx="10187681" cy="143749"/>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578087" y="4058212"/>
            <a:ext cx="8613913" cy="13716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3264" y="252122"/>
            <a:ext cx="2232384" cy="1278173"/>
          </a:xfrm>
          <a:prstGeom prst="rect">
            <a:avLst/>
          </a:prstGeom>
        </p:spPr>
      </p:pic>
    </p:spTree>
    <p:extLst>
      <p:ext uri="{BB962C8B-B14F-4D97-AF65-F5344CB8AC3E}">
        <p14:creationId xmlns:p14="http://schemas.microsoft.com/office/powerpoint/2010/main" val="1317668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10629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40879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272443B4-09F5-4FBB-BA2C-5319242D482C}" type="datetimeFigureOut">
              <a:rPr lang="en-US" smtClean="0"/>
              <a:t>1/30/2024</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939B1933-736E-41BE-B964-A502CAC2639A}" type="slidenum">
              <a:rPr lang="en-US" smtClean="0"/>
              <a:t>‹#›</a:t>
            </a:fld>
            <a:endParaRPr lang="en-US"/>
          </a:p>
        </p:txBody>
      </p:sp>
    </p:spTree>
    <p:extLst>
      <p:ext uri="{BB962C8B-B14F-4D97-AF65-F5344CB8AC3E}">
        <p14:creationId xmlns:p14="http://schemas.microsoft.com/office/powerpoint/2010/main" val="1551787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272443B4-09F5-4FBB-BA2C-5319242D482C}" type="datetimeFigureOut">
              <a:rPr lang="en-US" smtClean="0"/>
              <a:t>1/30/2024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39B1933-736E-41BE-B964-A502CAC2639A}" type="slidenum">
              <a:rPr lang="en-US" smtClean="0"/>
              <a:t>‹#›</a:t>
            </a:fld>
            <a:endParaRPr lang="en-US"/>
          </a:p>
        </p:txBody>
      </p:sp>
    </p:spTree>
    <p:extLst>
      <p:ext uri="{BB962C8B-B14F-4D97-AF65-F5344CB8AC3E}">
        <p14:creationId xmlns:p14="http://schemas.microsoft.com/office/powerpoint/2010/main" val="4291783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272443B4-09F5-4FBB-BA2C-5319242D482C}" type="datetimeFigureOut">
              <a:rPr lang="en-US" smtClean="0"/>
              <a:t>1/30/2024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39B1933-736E-41BE-B964-A502CAC2639A}" type="slidenum">
              <a:rPr lang="en-US" smtClean="0"/>
              <a:t>‹#›</a:t>
            </a:fld>
            <a:endParaRPr lang="en-US"/>
          </a:p>
        </p:txBody>
      </p:sp>
    </p:spTree>
    <p:extLst>
      <p:ext uri="{BB962C8B-B14F-4D97-AF65-F5344CB8AC3E}">
        <p14:creationId xmlns:p14="http://schemas.microsoft.com/office/powerpoint/2010/main" val="2753313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272443B4-09F5-4FBB-BA2C-5319242D482C}" type="datetimeFigureOut">
              <a:rPr lang="en-US" smtClean="0"/>
              <a:t>1/30/2024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39B1933-736E-41BE-B964-A502CAC2639A}" type="slidenum">
              <a:rPr lang="en-US" smtClean="0"/>
              <a:t>‹#›</a:t>
            </a:fld>
            <a:endParaRPr lang="en-US"/>
          </a:p>
        </p:txBody>
      </p:sp>
    </p:spTree>
    <p:extLst>
      <p:ext uri="{BB962C8B-B14F-4D97-AF65-F5344CB8AC3E}">
        <p14:creationId xmlns:p14="http://schemas.microsoft.com/office/powerpoint/2010/main" val="855594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8866" y="208261"/>
            <a:ext cx="11168273"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28866" y="1676538"/>
            <a:ext cx="11168273" cy="356102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483952" y="227729"/>
            <a:ext cx="2281152" cy="1306095"/>
          </a:xfrm>
          <a:prstGeom prst="rect">
            <a:avLst/>
          </a:prstGeom>
        </p:spPr>
      </p:pic>
      <p:sp>
        <p:nvSpPr>
          <p:cNvPr id="9" name="Rectangle 8"/>
          <p:cNvSpPr/>
          <p:nvPr/>
        </p:nvSpPr>
        <p:spPr>
          <a:xfrm rot="5400000">
            <a:off x="-2655741" y="2800847"/>
            <a:ext cx="5784574" cy="182880"/>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5400000">
            <a:off x="-2143213" y="2468880"/>
            <a:ext cx="5120640" cy="18288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49433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 id="2147483667" r:id="rId6"/>
    <p:sldLayoutId id="2147483668" r:id="rId7"/>
    <p:sldLayoutId id="2147483669" r:id="rId8"/>
    <p:sldLayoutId id="2147483670" r:id="rId9"/>
    <p:sldLayoutId id="2147483671"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40AB8E1E-1254-4B40-9BF6-5BE7BF4A1690}"/>
              </a:ext>
            </a:extLst>
          </p:cNvPr>
          <p:cNvSpPr>
            <a:spLocks noGrp="1"/>
          </p:cNvSpPr>
          <p:nvPr>
            <p:ph type="subTitle" idx="1"/>
          </p:nvPr>
        </p:nvSpPr>
        <p:spPr>
          <a:xfrm>
            <a:off x="1524000" y="4177503"/>
            <a:ext cx="9144000" cy="764479"/>
          </a:xfrm>
        </p:spPr>
        <p:txBody>
          <a:bodyPr>
            <a:normAutofit/>
          </a:bodyPr>
          <a:lstStyle/>
          <a:p>
            <a:endParaRPr lang="en-US" sz="4000" dirty="0"/>
          </a:p>
        </p:txBody>
      </p:sp>
    </p:spTree>
    <p:extLst>
      <p:ext uri="{BB962C8B-B14F-4D97-AF65-F5344CB8AC3E}">
        <p14:creationId xmlns:p14="http://schemas.microsoft.com/office/powerpoint/2010/main" val="2991251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DCFF9-997F-DBFD-C836-838E2F277F74}"/>
              </a:ext>
            </a:extLst>
          </p:cNvPr>
          <p:cNvSpPr>
            <a:spLocks noGrp="1"/>
          </p:cNvSpPr>
          <p:nvPr>
            <p:ph type="title"/>
          </p:nvPr>
        </p:nvSpPr>
        <p:spPr/>
        <p:txBody>
          <a:bodyPr/>
          <a:lstStyle/>
          <a:p>
            <a:r>
              <a:rPr lang="en-US" dirty="0"/>
              <a:t>Acknowledgements</a:t>
            </a:r>
          </a:p>
        </p:txBody>
      </p:sp>
      <p:sp>
        <p:nvSpPr>
          <p:cNvPr id="15" name="TextBox 14">
            <a:extLst>
              <a:ext uri="{FF2B5EF4-FFF2-40B4-BE49-F238E27FC236}">
                <a16:creationId xmlns:a16="http://schemas.microsoft.com/office/drawing/2014/main" id="{036018DF-E5BA-7953-6889-597F471AFFF7}"/>
              </a:ext>
            </a:extLst>
          </p:cNvPr>
          <p:cNvSpPr txBox="1"/>
          <p:nvPr/>
        </p:nvSpPr>
        <p:spPr>
          <a:xfrm>
            <a:off x="511864" y="4951782"/>
            <a:ext cx="11168273" cy="1323439"/>
          </a:xfrm>
          <a:prstGeom prst="rect">
            <a:avLst/>
          </a:prstGeom>
          <a:noFill/>
        </p:spPr>
        <p:txBody>
          <a:bodyPr wrap="square" rtlCol="0">
            <a:spAutoFit/>
          </a:bodyPr>
          <a:lstStyle/>
          <a:p>
            <a:pPr marL="0" marR="0" algn="ctr">
              <a:spcAft>
                <a:spcPts val="600"/>
              </a:spcAft>
            </a:pPr>
            <a:r>
              <a:rPr lang="en-US" sz="1400" dirty="0"/>
              <a:t>This curriculum was made possible through funding by Walmart.  The findings, conclusions, and recommendations presented in this curriculum are those of the Southern Rural Development Center and its project partners alone, and do not necessarily reflect the opinions of  Walmart.</a:t>
            </a:r>
          </a:p>
          <a:p>
            <a:pPr marL="0" marR="0" algn="ctr">
              <a:spcAft>
                <a:spcPts val="600"/>
              </a:spcAft>
            </a:pPr>
            <a:r>
              <a:rPr lang="en-US" sz="1400" dirty="0"/>
              <a:t>This work is supported by 2022-51150-327212 from the U.S. Department of Agriculture, National Institute of Food and Agriculture.</a:t>
            </a:r>
          </a:p>
          <a:p>
            <a:pPr marL="0" marR="0" algn="ctr">
              <a:spcAft>
                <a:spcPts val="600"/>
              </a:spcAft>
            </a:pPr>
            <a:r>
              <a:rPr lang="en-US" sz="1400" dirty="0"/>
              <a:t>Any opinions, findings, conclusions, or recommendations expressed in this publication are those of the author(s) and should not be construed to represent any official USDA or U.S. Government determination or policy.</a:t>
            </a:r>
          </a:p>
        </p:txBody>
      </p:sp>
      <p:pic>
        <p:nvPicPr>
          <p:cNvPr id="12" name="Picture 11" descr="new mexico state university extension logo">
            <a:extLst>
              <a:ext uri="{FF2B5EF4-FFF2-40B4-BE49-F238E27FC236}">
                <a16:creationId xmlns:a16="http://schemas.microsoft.com/office/drawing/2014/main" id="{472A0A60-785F-8F94-AB22-EF85FD02BBEA}"/>
              </a:ext>
            </a:extLst>
          </p:cNvPr>
          <p:cNvPicPr/>
          <p:nvPr/>
        </p:nvPicPr>
        <p:blipFill rotWithShape="1">
          <a:blip r:embed="rId3">
            <a:extLst>
              <a:ext uri="{28A0092B-C50C-407E-A947-70E740481C1C}">
                <a14:useLocalDpi xmlns:a14="http://schemas.microsoft.com/office/drawing/2010/main" val="0"/>
              </a:ext>
            </a:extLst>
          </a:blip>
          <a:srcRect r="5412"/>
          <a:stretch/>
        </p:blipFill>
        <p:spPr bwMode="auto">
          <a:xfrm>
            <a:off x="2202289" y="2015138"/>
            <a:ext cx="2365297" cy="749934"/>
          </a:xfrm>
          <a:prstGeom prst="rect">
            <a:avLst/>
          </a:prstGeom>
          <a:noFill/>
          <a:ln>
            <a:noFill/>
          </a:ln>
          <a:extLst>
            <a:ext uri="{53640926-AAD7-44D8-BBD7-CCE9431645EC}">
              <a14:shadowObscured xmlns:a14="http://schemas.microsoft.com/office/drawing/2010/main"/>
            </a:ext>
          </a:extLst>
        </p:spPr>
      </p:pic>
      <p:pic>
        <p:nvPicPr>
          <p:cNvPr id="13" name="Picture 12" descr="north carolina state extension logo">
            <a:extLst>
              <a:ext uri="{FF2B5EF4-FFF2-40B4-BE49-F238E27FC236}">
                <a16:creationId xmlns:a16="http://schemas.microsoft.com/office/drawing/2014/main" id="{143E0B3A-BB49-1257-5E99-DD59054FBE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5925" y="2015137"/>
            <a:ext cx="1200150" cy="749935"/>
          </a:xfrm>
          <a:prstGeom prst="rect">
            <a:avLst/>
          </a:prstGeom>
        </p:spPr>
      </p:pic>
      <p:pic>
        <p:nvPicPr>
          <p:cNvPr id="14" name="Picture 13" descr="Oklahoma state university extension logo">
            <a:extLst>
              <a:ext uri="{FF2B5EF4-FFF2-40B4-BE49-F238E27FC236}">
                <a16:creationId xmlns:a16="http://schemas.microsoft.com/office/drawing/2014/main" id="{CFFB668C-33F4-2089-8CE0-857410A7367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4414" y="2134275"/>
            <a:ext cx="3042932" cy="450805"/>
          </a:xfrm>
          <a:prstGeom prst="rect">
            <a:avLst/>
          </a:prstGeom>
        </p:spPr>
      </p:pic>
      <p:pic>
        <p:nvPicPr>
          <p:cNvPr id="3" name="Picture 2" descr="university of Illinois extension logo">
            <a:extLst>
              <a:ext uri="{FF2B5EF4-FFF2-40B4-BE49-F238E27FC236}">
                <a16:creationId xmlns:a16="http://schemas.microsoft.com/office/drawing/2014/main" id="{0B46C1A5-25CE-E699-6A82-D0E8A4884FD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5034" t="18362" r="5747" b="18288"/>
          <a:stretch/>
        </p:blipFill>
        <p:spPr bwMode="auto">
          <a:xfrm>
            <a:off x="4657201" y="3467686"/>
            <a:ext cx="2877598" cy="749935"/>
          </a:xfrm>
          <a:prstGeom prst="rect">
            <a:avLst/>
          </a:prstGeom>
          <a:ln>
            <a:noFill/>
          </a:ln>
          <a:extLst>
            <a:ext uri="{53640926-AAD7-44D8-BBD7-CCE9431645EC}">
              <a14:shadowObscured xmlns:a14="http://schemas.microsoft.com/office/drawing/2010/main"/>
            </a:ext>
          </a:extLst>
        </p:spPr>
      </p:pic>
      <p:pic>
        <p:nvPicPr>
          <p:cNvPr id="10" name="Picture 9" descr="university of Arkansas extension logo">
            <a:extLst>
              <a:ext uri="{FF2B5EF4-FFF2-40B4-BE49-F238E27FC236}">
                <a16:creationId xmlns:a16="http://schemas.microsoft.com/office/drawing/2014/main" id="{9ED5C93C-378E-8343-1199-7AFD1284D66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bwMode="auto">
          <a:xfrm>
            <a:off x="1352284" y="3483459"/>
            <a:ext cx="2365297" cy="789106"/>
          </a:xfrm>
          <a:prstGeom prst="rect">
            <a:avLst/>
          </a:prstGeom>
          <a:extLst>
            <a:ext uri="{53640926-AAD7-44D8-BBD7-CCE9431645EC}">
              <a14:shadowObscured xmlns:a14="http://schemas.microsoft.com/office/drawing/2010/main"/>
            </a:ext>
          </a:extLst>
        </p:spPr>
      </p:pic>
      <p:pic>
        <p:nvPicPr>
          <p:cNvPr id="17" name="Picture 16" descr="university of Kentucky community and economic development initiative of Kentucky logo">
            <a:extLst>
              <a:ext uri="{FF2B5EF4-FFF2-40B4-BE49-F238E27FC236}">
                <a16:creationId xmlns:a16="http://schemas.microsoft.com/office/drawing/2014/main" id="{CCDDBB10-FF1D-118B-73D4-86C1E81CFC2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74419" y="3518614"/>
            <a:ext cx="3042932" cy="648077"/>
          </a:xfrm>
          <a:prstGeom prst="rect">
            <a:avLst/>
          </a:prstGeom>
        </p:spPr>
      </p:pic>
    </p:spTree>
    <p:extLst>
      <p:ext uri="{BB962C8B-B14F-4D97-AF65-F5344CB8AC3E}">
        <p14:creationId xmlns:p14="http://schemas.microsoft.com/office/powerpoint/2010/main" val="395204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C183D7F6-B498-43B3-948B-1728B52AA6E4}">
                <adec:decorative xmlns:adec="http://schemas.microsoft.com/office/drawing/2017/decorative" val="1"/>
              </a:ext>
            </a:extLst>
          </p:cNvPr>
          <p:cNvSpPr>
            <a:spLocks noGrp="1"/>
          </p:cNvSpPr>
          <p:nvPr>
            <p:ph type="title"/>
          </p:nvPr>
        </p:nvSpPr>
        <p:spPr>
          <a:xfrm>
            <a:off x="780382" y="199848"/>
            <a:ext cx="11168273" cy="1325563"/>
          </a:xfrm>
        </p:spPr>
        <p:txBody>
          <a:bodyPr/>
          <a:lstStyle/>
          <a:p>
            <a:r>
              <a:rPr lang="en-US" altLang="en-US" b="1" dirty="0"/>
              <a:t>                                                         </a:t>
            </a:r>
            <a:endParaRPr lang="en-US" dirty="0"/>
          </a:p>
        </p:txBody>
      </p:sp>
      <p:pic>
        <p:nvPicPr>
          <p:cNvPr id="4" name="Picture 3" descr="CREATE BRIDGES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5484" y="199848"/>
            <a:ext cx="4021031" cy="2302279"/>
          </a:xfrm>
          <a:prstGeom prst="rect">
            <a:avLst/>
          </a:prstGeom>
        </p:spPr>
      </p:pic>
      <p:sp>
        <p:nvSpPr>
          <p:cNvPr id="5" name="TextBox 4"/>
          <p:cNvSpPr txBox="1"/>
          <p:nvPr/>
        </p:nvSpPr>
        <p:spPr>
          <a:xfrm>
            <a:off x="4962939" y="2236628"/>
            <a:ext cx="226612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Gill Sans MT" panose="020B0502020104020203"/>
                <a:ea typeface="+mn-ea"/>
                <a:cs typeface="+mn-cs"/>
              </a:rPr>
              <a:t>Stands for: </a:t>
            </a:r>
          </a:p>
        </p:txBody>
      </p:sp>
      <p:sp>
        <p:nvSpPr>
          <p:cNvPr id="3" name="Content Placeholder 2"/>
          <p:cNvSpPr>
            <a:spLocks noGrp="1"/>
          </p:cNvSpPr>
          <p:nvPr>
            <p:ph idx="1"/>
          </p:nvPr>
        </p:nvSpPr>
        <p:spPr>
          <a:xfrm>
            <a:off x="1833372" y="3020159"/>
            <a:ext cx="8525256" cy="2610677"/>
          </a:xfrm>
        </p:spPr>
        <p:txBody>
          <a:bodyPr vert="horz" lIns="91440" tIns="45720" rIns="91440" bIns="45720" rtlCol="0" anchor="t">
            <a:noAutofit/>
          </a:bodyPr>
          <a:lstStyle/>
          <a:p>
            <a:pPr marL="0" indent="0" algn="ctr">
              <a:buNone/>
            </a:pPr>
            <a:r>
              <a:rPr lang="en-US" sz="3200" b="1" dirty="0">
                <a:solidFill>
                  <a:schemeClr val="accent1"/>
                </a:solidFill>
              </a:rPr>
              <a:t>C</a:t>
            </a:r>
            <a:r>
              <a:rPr lang="en-US" sz="3200" dirty="0"/>
              <a:t>elebrating </a:t>
            </a:r>
            <a:r>
              <a:rPr lang="en-US" sz="3200" b="1" dirty="0" err="1">
                <a:solidFill>
                  <a:schemeClr val="accent1"/>
                </a:solidFill>
              </a:rPr>
              <a:t>RE</a:t>
            </a:r>
            <a:r>
              <a:rPr lang="en-US" sz="3200" dirty="0" err="1"/>
              <a:t>tail</a:t>
            </a:r>
            <a:r>
              <a:rPr lang="en-US" sz="3200" dirty="0"/>
              <a:t>, </a:t>
            </a:r>
            <a:r>
              <a:rPr lang="en-US" sz="3200" b="1" dirty="0">
                <a:solidFill>
                  <a:schemeClr val="accent1"/>
                </a:solidFill>
              </a:rPr>
              <a:t>A</a:t>
            </a:r>
            <a:r>
              <a:rPr lang="en-US" sz="3200" dirty="0"/>
              <a:t>ccommodations, </a:t>
            </a:r>
            <a:r>
              <a:rPr lang="en-US" sz="3200" b="1" dirty="0">
                <a:solidFill>
                  <a:schemeClr val="accent1"/>
                </a:solidFill>
              </a:rPr>
              <a:t>T</a:t>
            </a:r>
            <a:r>
              <a:rPr lang="en-US" sz="3200" dirty="0"/>
              <a:t>ourism, and </a:t>
            </a:r>
            <a:r>
              <a:rPr lang="en-US" sz="3200" b="1" dirty="0">
                <a:solidFill>
                  <a:schemeClr val="accent1"/>
                </a:solidFill>
              </a:rPr>
              <a:t>E</a:t>
            </a:r>
            <a:r>
              <a:rPr lang="en-US" sz="3200" dirty="0"/>
              <a:t>ntertainment </a:t>
            </a:r>
          </a:p>
          <a:p>
            <a:pPr marL="0" indent="0" algn="ctr">
              <a:buNone/>
            </a:pPr>
            <a:r>
              <a:rPr lang="en-US" sz="3200" dirty="0"/>
              <a:t>by </a:t>
            </a:r>
          </a:p>
          <a:p>
            <a:pPr marL="0" indent="0" algn="ctr">
              <a:buNone/>
            </a:pPr>
            <a:r>
              <a:rPr lang="en-US" sz="3200" b="1" dirty="0">
                <a:solidFill>
                  <a:schemeClr val="accent1"/>
                </a:solidFill>
              </a:rPr>
              <a:t>B</a:t>
            </a:r>
            <a:r>
              <a:rPr lang="en-US" sz="3200" dirty="0"/>
              <a:t>uilding </a:t>
            </a:r>
            <a:r>
              <a:rPr lang="en-US" sz="3200" b="1" dirty="0">
                <a:solidFill>
                  <a:schemeClr val="accent1"/>
                </a:solidFill>
              </a:rPr>
              <a:t>R</a:t>
            </a:r>
            <a:r>
              <a:rPr lang="en-US" sz="3200" dirty="0"/>
              <a:t>ural </a:t>
            </a:r>
            <a:r>
              <a:rPr lang="en-US" sz="3200" b="1" dirty="0">
                <a:solidFill>
                  <a:schemeClr val="accent1"/>
                </a:solidFill>
              </a:rPr>
              <a:t>I</a:t>
            </a:r>
            <a:r>
              <a:rPr lang="en-US" sz="3200" dirty="0"/>
              <a:t>nnovations and </a:t>
            </a:r>
            <a:r>
              <a:rPr lang="en-US" sz="3200" b="1" dirty="0">
                <a:solidFill>
                  <a:schemeClr val="accent1"/>
                </a:solidFill>
              </a:rPr>
              <a:t>D</a:t>
            </a:r>
            <a:r>
              <a:rPr lang="en-US" sz="3200" dirty="0"/>
              <a:t>eveloping </a:t>
            </a:r>
            <a:r>
              <a:rPr lang="en-US" sz="3200" b="1" dirty="0">
                <a:solidFill>
                  <a:schemeClr val="accent1"/>
                </a:solidFill>
              </a:rPr>
              <a:t>G</a:t>
            </a:r>
            <a:r>
              <a:rPr lang="en-US" sz="3200" dirty="0"/>
              <a:t>rowth </a:t>
            </a:r>
            <a:r>
              <a:rPr lang="en-US" sz="3200" b="1" dirty="0">
                <a:solidFill>
                  <a:schemeClr val="accent1"/>
                </a:solidFill>
              </a:rPr>
              <a:t>E</a:t>
            </a:r>
            <a:r>
              <a:rPr lang="en-US" sz="3200" dirty="0"/>
              <a:t>conomies </a:t>
            </a:r>
          </a:p>
          <a:p>
            <a:endParaRPr lang="en-US" sz="3600" dirty="0"/>
          </a:p>
        </p:txBody>
      </p:sp>
    </p:spTree>
    <p:extLst>
      <p:ext uri="{BB962C8B-B14F-4D97-AF65-F5344CB8AC3E}">
        <p14:creationId xmlns:p14="http://schemas.microsoft.com/office/powerpoint/2010/main" val="3259758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accent3"/>
                </a:solidFill>
              </a:rPr>
              <a:t>Purpose of CREATE BRIDGES</a:t>
            </a:r>
            <a:endParaRPr lang="en-US" dirty="0">
              <a:solidFill>
                <a:schemeClr val="accent3"/>
              </a:solidFill>
            </a:endParaRPr>
          </a:p>
        </p:txBody>
      </p:sp>
      <p:sp>
        <p:nvSpPr>
          <p:cNvPr id="3" name="Content Placeholder 2"/>
          <p:cNvSpPr>
            <a:spLocks noGrp="1"/>
          </p:cNvSpPr>
          <p:nvPr>
            <p:ph idx="1"/>
          </p:nvPr>
        </p:nvSpPr>
        <p:spPr/>
        <p:txBody>
          <a:bodyPr/>
          <a:lstStyle/>
          <a:p>
            <a:pPr marL="0" indent="0">
              <a:buNone/>
            </a:pPr>
            <a:r>
              <a:rPr lang="en-US" sz="1800" dirty="0"/>
              <a:t> </a:t>
            </a:r>
          </a:p>
          <a:p>
            <a:endParaRPr lang="en-US" dirty="0"/>
          </a:p>
        </p:txBody>
      </p:sp>
      <p:graphicFrame>
        <p:nvGraphicFramePr>
          <p:cNvPr id="4" name="Diagram 3" descr="Raise awareness&#10;Determine challenges, barriers, and opportunities&#10;Develop and implement strategies"/>
          <p:cNvGraphicFramePr/>
          <p:nvPr>
            <p:extLst>
              <p:ext uri="{D42A27DB-BD31-4B8C-83A1-F6EECF244321}">
                <p14:modId xmlns:p14="http://schemas.microsoft.com/office/powerpoint/2010/main" val="1329968294"/>
              </p:ext>
            </p:extLst>
          </p:nvPr>
        </p:nvGraphicFramePr>
        <p:xfrm>
          <a:off x="2032000" y="1533825"/>
          <a:ext cx="7835569" cy="40559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7367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291" y="257357"/>
            <a:ext cx="10515600" cy="1325563"/>
          </a:xfrm>
        </p:spPr>
        <p:txBody>
          <a:bodyPr/>
          <a:lstStyle/>
          <a:p>
            <a:r>
              <a:rPr lang="en-US" dirty="0">
                <a:solidFill>
                  <a:schemeClr val="accent3"/>
                </a:solidFill>
              </a:rPr>
              <a:t>CREATE BRIDGES Process</a:t>
            </a:r>
          </a:p>
        </p:txBody>
      </p:sp>
      <p:sp>
        <p:nvSpPr>
          <p:cNvPr id="16" name="Isosceles Triangle 15">
            <a:extLst>
              <a:ext uri="{C183D7F6-B498-43B3-948B-1728B52AA6E4}">
                <adec:decorative xmlns:adec="http://schemas.microsoft.com/office/drawing/2017/decorative" val="1"/>
              </a:ext>
            </a:extLst>
          </p:cNvPr>
          <p:cNvSpPr/>
          <p:nvPr/>
        </p:nvSpPr>
        <p:spPr>
          <a:xfrm rot="5400000">
            <a:off x="-252391" y="2520870"/>
            <a:ext cx="3595258" cy="1816257"/>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Rectangle 14">
            <a:extLst>
              <a:ext uri="{C183D7F6-B498-43B3-948B-1728B52AA6E4}">
                <adec:decorative xmlns:adec="http://schemas.microsoft.com/office/drawing/2017/decorative" val="1"/>
              </a:ext>
            </a:extLst>
          </p:cNvPr>
          <p:cNvSpPr/>
          <p:nvPr/>
        </p:nvSpPr>
        <p:spPr>
          <a:xfrm>
            <a:off x="2594495" y="1890158"/>
            <a:ext cx="1476418" cy="3140031"/>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Rectangle 19">
            <a:extLst>
              <a:ext uri="{C183D7F6-B498-43B3-948B-1728B52AA6E4}">
                <adec:decorative xmlns:adec="http://schemas.microsoft.com/office/drawing/2017/decorative" val="1"/>
              </a:ext>
            </a:extLst>
          </p:cNvPr>
          <p:cNvSpPr/>
          <p:nvPr/>
        </p:nvSpPr>
        <p:spPr>
          <a:xfrm>
            <a:off x="6279783" y="1900112"/>
            <a:ext cx="1710738" cy="1481846"/>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ectangle 16">
            <a:extLst>
              <a:ext uri="{C183D7F6-B498-43B3-948B-1728B52AA6E4}">
                <adec:decorative xmlns:adec="http://schemas.microsoft.com/office/drawing/2017/decorative" val="1"/>
              </a:ext>
            </a:extLst>
          </p:cNvPr>
          <p:cNvSpPr>
            <a:spLocks noChangeArrowheads="1"/>
          </p:cNvSpPr>
          <p:nvPr/>
        </p:nvSpPr>
        <p:spPr bwMode="auto">
          <a:xfrm>
            <a:off x="0" y="-32004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0" name="TextBox 29"/>
          <p:cNvSpPr txBox="1"/>
          <p:nvPr/>
        </p:nvSpPr>
        <p:spPr>
          <a:xfrm>
            <a:off x="628923" y="2675342"/>
            <a:ext cx="1696955" cy="1200329"/>
          </a:xfrm>
          <a:prstGeom prst="rect">
            <a:avLst/>
          </a:prstGeom>
          <a:noFill/>
        </p:spPr>
        <p:txBody>
          <a:bodyPr wrap="square" rtlCol="0">
            <a:spAutoFit/>
          </a:bodyPr>
          <a:lstStyle/>
          <a:p>
            <a:r>
              <a:rPr lang="en-US" sz="2400" dirty="0">
                <a:solidFill>
                  <a:schemeClr val="bg1"/>
                </a:solidFill>
              </a:rPr>
              <a:t>Regional Steering Committee</a:t>
            </a:r>
          </a:p>
        </p:txBody>
      </p:sp>
      <p:sp>
        <p:nvSpPr>
          <p:cNvPr id="31" name="TextBox 30"/>
          <p:cNvSpPr txBox="1"/>
          <p:nvPr/>
        </p:nvSpPr>
        <p:spPr>
          <a:xfrm>
            <a:off x="2622219" y="2100489"/>
            <a:ext cx="1546461" cy="2677656"/>
          </a:xfrm>
          <a:prstGeom prst="rect">
            <a:avLst/>
          </a:prstGeom>
          <a:noFill/>
        </p:spPr>
        <p:txBody>
          <a:bodyPr wrap="square" rtlCol="0">
            <a:spAutoFit/>
          </a:bodyPr>
          <a:lstStyle/>
          <a:p>
            <a:r>
              <a:rPr lang="en-US" sz="2400" dirty="0">
                <a:solidFill>
                  <a:schemeClr val="bg1"/>
                </a:solidFill>
              </a:rPr>
              <a:t>Resource Listing of businesses, training programs, and resources</a:t>
            </a:r>
          </a:p>
        </p:txBody>
      </p:sp>
      <p:sp>
        <p:nvSpPr>
          <p:cNvPr id="32" name="TextBox 31">
            <a:extLst>
              <a:ext uri="{C183D7F6-B498-43B3-948B-1728B52AA6E4}">
                <adec:decorative xmlns:adec="http://schemas.microsoft.com/office/drawing/2017/decorative" val="1"/>
              </a:ext>
            </a:extLst>
          </p:cNvPr>
          <p:cNvSpPr txBox="1"/>
          <p:nvPr/>
        </p:nvSpPr>
        <p:spPr>
          <a:xfrm>
            <a:off x="4488930" y="2953738"/>
            <a:ext cx="1426814" cy="1200329"/>
          </a:xfrm>
          <a:prstGeom prst="rect">
            <a:avLst/>
          </a:prstGeom>
          <a:noFill/>
        </p:spPr>
        <p:txBody>
          <a:bodyPr wrap="square" rtlCol="0">
            <a:spAutoFit/>
          </a:bodyPr>
          <a:lstStyle/>
          <a:p>
            <a:endParaRPr lang="en-US" dirty="0">
              <a:solidFill>
                <a:schemeClr val="bg1"/>
              </a:solidFill>
            </a:endParaRPr>
          </a:p>
          <a:p>
            <a:endParaRPr lang="en-US" dirty="0">
              <a:solidFill>
                <a:schemeClr val="bg1"/>
              </a:solidFill>
            </a:endParaRPr>
          </a:p>
          <a:p>
            <a:r>
              <a:rPr lang="en-US" dirty="0">
                <a:solidFill>
                  <a:schemeClr val="bg1"/>
                </a:solidFill>
              </a:rPr>
              <a:t>Host a civic forum</a:t>
            </a:r>
          </a:p>
        </p:txBody>
      </p:sp>
      <p:sp>
        <p:nvSpPr>
          <p:cNvPr id="33" name="Isosceles Triangle 32">
            <a:extLst>
              <a:ext uri="{C183D7F6-B498-43B3-948B-1728B52AA6E4}">
                <adec:decorative xmlns:adec="http://schemas.microsoft.com/office/drawing/2017/decorative" val="1"/>
              </a:ext>
            </a:extLst>
          </p:cNvPr>
          <p:cNvSpPr/>
          <p:nvPr/>
        </p:nvSpPr>
        <p:spPr>
          <a:xfrm rot="5400000">
            <a:off x="3401517" y="2552047"/>
            <a:ext cx="3595259" cy="1816256"/>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Isosceles Triangle 33">
            <a:extLst>
              <a:ext uri="{C183D7F6-B498-43B3-948B-1728B52AA6E4}">
                <adec:decorative xmlns:adec="http://schemas.microsoft.com/office/drawing/2017/decorative" val="1"/>
              </a:ext>
            </a:extLst>
          </p:cNvPr>
          <p:cNvSpPr/>
          <p:nvPr/>
        </p:nvSpPr>
        <p:spPr>
          <a:xfrm rot="5400000">
            <a:off x="9276260" y="2546013"/>
            <a:ext cx="3550537" cy="1765973"/>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5" name="Isosceles Triangle 34">
            <a:extLst>
              <a:ext uri="{C183D7F6-B498-43B3-948B-1728B52AA6E4}">
                <adec:decorative xmlns:adec="http://schemas.microsoft.com/office/drawing/2017/decorative" val="1"/>
              </a:ext>
            </a:extLst>
          </p:cNvPr>
          <p:cNvSpPr/>
          <p:nvPr/>
        </p:nvSpPr>
        <p:spPr>
          <a:xfrm rot="5400000">
            <a:off x="7311373" y="2524915"/>
            <a:ext cx="3579413" cy="1816256"/>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6" name="TextBox 35"/>
          <p:cNvSpPr txBox="1"/>
          <p:nvPr/>
        </p:nvSpPr>
        <p:spPr>
          <a:xfrm>
            <a:off x="4306091" y="2700653"/>
            <a:ext cx="1750001" cy="1477328"/>
          </a:xfrm>
          <a:prstGeom prst="rect">
            <a:avLst/>
          </a:prstGeom>
          <a:noFill/>
        </p:spPr>
        <p:txBody>
          <a:bodyPr wrap="square" rtlCol="0">
            <a:spAutoFit/>
          </a:bodyPr>
          <a:lstStyle/>
          <a:p>
            <a:endParaRPr lang="en-US" dirty="0">
              <a:solidFill>
                <a:schemeClr val="bg1"/>
              </a:solidFill>
            </a:endParaRPr>
          </a:p>
          <a:p>
            <a:r>
              <a:rPr lang="en-US" sz="2400" dirty="0">
                <a:solidFill>
                  <a:schemeClr val="bg1"/>
                </a:solidFill>
              </a:rPr>
              <a:t>CREATE </a:t>
            </a:r>
          </a:p>
          <a:p>
            <a:r>
              <a:rPr lang="en-US" sz="2400" dirty="0">
                <a:solidFill>
                  <a:schemeClr val="bg1"/>
                </a:solidFill>
              </a:rPr>
              <a:t>BRIDGES</a:t>
            </a:r>
          </a:p>
          <a:p>
            <a:r>
              <a:rPr lang="en-US" sz="2400" dirty="0">
                <a:solidFill>
                  <a:schemeClr val="bg1"/>
                </a:solidFill>
              </a:rPr>
              <a:t>Forum</a:t>
            </a:r>
          </a:p>
        </p:txBody>
      </p:sp>
      <p:sp>
        <p:nvSpPr>
          <p:cNvPr id="6" name="TextBox 5"/>
          <p:cNvSpPr txBox="1"/>
          <p:nvPr/>
        </p:nvSpPr>
        <p:spPr>
          <a:xfrm>
            <a:off x="6344140" y="1856205"/>
            <a:ext cx="1582024" cy="1569660"/>
          </a:xfrm>
          <a:prstGeom prst="rect">
            <a:avLst/>
          </a:prstGeom>
          <a:noFill/>
        </p:spPr>
        <p:txBody>
          <a:bodyPr wrap="square" rtlCol="0">
            <a:spAutoFit/>
          </a:bodyPr>
          <a:lstStyle/>
          <a:p>
            <a:pPr algn="ctr"/>
            <a:r>
              <a:rPr lang="en-US" sz="2400" dirty="0">
                <a:solidFill>
                  <a:schemeClr val="bg1"/>
                </a:solidFill>
              </a:rPr>
              <a:t>Business Retention and Expansion</a:t>
            </a:r>
          </a:p>
        </p:txBody>
      </p:sp>
      <p:sp>
        <p:nvSpPr>
          <p:cNvPr id="3" name="Rectangle 2">
            <a:extLst>
              <a:ext uri="{FF2B5EF4-FFF2-40B4-BE49-F238E27FC236}">
                <a16:creationId xmlns:a16="http://schemas.microsoft.com/office/drawing/2014/main" id="{EC291C6B-6816-460F-B6CE-59B462953AB8}"/>
              </a:ext>
            </a:extLst>
          </p:cNvPr>
          <p:cNvSpPr/>
          <p:nvPr/>
        </p:nvSpPr>
        <p:spPr>
          <a:xfrm>
            <a:off x="6266609" y="3829861"/>
            <a:ext cx="1720545" cy="1200328"/>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2400" dirty="0">
                <a:cs typeface="Calibri"/>
              </a:rPr>
              <a:t>Employee engagement</a:t>
            </a:r>
          </a:p>
        </p:txBody>
      </p:sp>
      <p:sp>
        <p:nvSpPr>
          <p:cNvPr id="37" name="TextBox 36"/>
          <p:cNvSpPr txBox="1"/>
          <p:nvPr/>
        </p:nvSpPr>
        <p:spPr>
          <a:xfrm>
            <a:off x="8149855" y="3013499"/>
            <a:ext cx="1765974" cy="830997"/>
          </a:xfrm>
          <a:prstGeom prst="rect">
            <a:avLst/>
          </a:prstGeom>
          <a:noFill/>
        </p:spPr>
        <p:txBody>
          <a:bodyPr wrap="square" rtlCol="0" anchor="t">
            <a:spAutoFit/>
          </a:bodyPr>
          <a:lstStyle/>
          <a:p>
            <a:r>
              <a:rPr lang="en-US" sz="2400" dirty="0">
                <a:solidFill>
                  <a:schemeClr val="bg1"/>
                </a:solidFill>
              </a:rPr>
              <a:t>CREATE </a:t>
            </a:r>
          </a:p>
          <a:p>
            <a:r>
              <a:rPr lang="en-US" sz="2400" dirty="0">
                <a:solidFill>
                  <a:schemeClr val="bg1"/>
                </a:solidFill>
              </a:rPr>
              <a:t>Academy</a:t>
            </a:r>
          </a:p>
        </p:txBody>
      </p:sp>
      <p:sp>
        <p:nvSpPr>
          <p:cNvPr id="42" name="TextBox 41"/>
          <p:cNvSpPr txBox="1"/>
          <p:nvPr/>
        </p:nvSpPr>
        <p:spPr>
          <a:xfrm>
            <a:off x="10212374" y="2352176"/>
            <a:ext cx="1541811" cy="1846659"/>
          </a:xfrm>
          <a:prstGeom prst="rect">
            <a:avLst/>
          </a:prstGeom>
          <a:noFill/>
        </p:spPr>
        <p:txBody>
          <a:bodyPr wrap="square" rtlCol="0">
            <a:spAutoFit/>
          </a:bodyPr>
          <a:lstStyle/>
          <a:p>
            <a:endParaRPr lang="en-US" dirty="0"/>
          </a:p>
          <a:p>
            <a:r>
              <a:rPr lang="en-US" sz="2400" dirty="0">
                <a:solidFill>
                  <a:schemeClr val="bg1"/>
                </a:solidFill>
              </a:rPr>
              <a:t>New strategies </a:t>
            </a:r>
          </a:p>
          <a:p>
            <a:r>
              <a:rPr lang="en-US" sz="2400" dirty="0">
                <a:solidFill>
                  <a:schemeClr val="bg1"/>
                </a:solidFill>
              </a:rPr>
              <a:t>and </a:t>
            </a:r>
          </a:p>
          <a:p>
            <a:r>
              <a:rPr lang="en-US" sz="2400" dirty="0">
                <a:solidFill>
                  <a:schemeClr val="bg1"/>
                </a:solidFill>
              </a:rPr>
              <a:t>actions</a:t>
            </a:r>
          </a:p>
        </p:txBody>
      </p:sp>
    </p:spTree>
    <p:extLst>
      <p:ext uri="{BB962C8B-B14F-4D97-AF65-F5344CB8AC3E}">
        <p14:creationId xmlns:p14="http://schemas.microsoft.com/office/powerpoint/2010/main" val="3882873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5" grpId="0" animBg="1"/>
      <p:bldP spid="20" grpId="0" animBg="1"/>
      <p:bldP spid="33" grpId="0" animBg="1"/>
      <p:bldP spid="34" grpId="0" animBg="1"/>
      <p:bldP spid="35" grpId="0" animBg="1"/>
      <p:bldP spid="3" grpId="0" animBg="1"/>
    </p:bldLst>
  </p:timing>
</p:sld>
</file>

<file path=ppt/theme/theme1.xml><?xml version="1.0" encoding="utf-8"?>
<a:theme xmlns:a="http://schemas.openxmlformats.org/drawingml/2006/main" name="Theme1">
  <a:themeElements>
    <a:clrScheme name="CREATE BRIDGES">
      <a:dk1>
        <a:sysClr val="windowText" lastClr="000000"/>
      </a:dk1>
      <a:lt1>
        <a:sysClr val="window" lastClr="FFFFFF"/>
      </a:lt1>
      <a:dk2>
        <a:srgbClr val="7F7F7F"/>
      </a:dk2>
      <a:lt2>
        <a:srgbClr val="DFE3E5"/>
      </a:lt2>
      <a:accent1>
        <a:srgbClr val="00ADDC"/>
      </a:accent1>
      <a:accent2>
        <a:srgbClr val="FBB040"/>
      </a:accent2>
      <a:accent3>
        <a:srgbClr val="2683C6"/>
      </a:accent3>
      <a:accent4>
        <a:srgbClr val="7F7F7F"/>
      </a:accent4>
      <a:accent5>
        <a:srgbClr val="BFBFBF"/>
      </a:accent5>
      <a:accent6>
        <a:srgbClr val="D8D8D8"/>
      </a:accent6>
      <a:hlink>
        <a:srgbClr val="00ADDC"/>
      </a:hlink>
      <a:folHlink>
        <a:srgbClr val="2683C6"/>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365A5541-77AB-49E0-AC96-050213DBEB7F}" vid="{4C08B388-F15E-4971-98CF-A0FC253C63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create-bridges-ppt-template-phase 2</Template>
  <TotalTime>8062</TotalTime>
  <Words>541</Words>
  <Application>Microsoft Office PowerPoint</Application>
  <PresentationFormat>Widescreen</PresentationFormat>
  <Paragraphs>92</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Gill Sans MT</vt:lpstr>
      <vt:lpstr>Theme1</vt:lpstr>
      <vt:lpstr>PowerPoint Presentation</vt:lpstr>
      <vt:lpstr>Acknowledgements</vt:lpstr>
      <vt:lpstr>                                                         </vt:lpstr>
      <vt:lpstr>Purpose of CREATE BRIDGES</vt:lpstr>
      <vt:lpstr>CREATE BRIDGES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Grace Langford</dc:creator>
  <cp:lastModifiedBy>Spiva, Mariah</cp:lastModifiedBy>
  <cp:revision>124</cp:revision>
  <cp:lastPrinted>2023-10-27T21:13:27Z</cp:lastPrinted>
  <dcterms:created xsi:type="dcterms:W3CDTF">2020-10-21T16:13:07Z</dcterms:created>
  <dcterms:modified xsi:type="dcterms:W3CDTF">2024-01-30T20:27:35Z</dcterms:modified>
</cp:coreProperties>
</file>