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7" r:id="rId2"/>
    <p:sldId id="279"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up2019" initials="s" lastIdx="1" clrIdx="0">
    <p:extLst>
      <p:ext uri="{19B8F6BF-5375-455C-9EA6-DF929625EA0E}">
        <p15:presenceInfo xmlns:p15="http://schemas.microsoft.com/office/powerpoint/2012/main" userId="setup2019" providerId="None"/>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 id="4" name="Langford, Grace" initials="LG" lastIdx="2" clrIdx="2">
    <p:extLst>
      <p:ext uri="{19B8F6BF-5375-455C-9EA6-DF929625EA0E}">
        <p15:presenceInfo xmlns:p15="http://schemas.microsoft.com/office/powerpoint/2012/main" userId="S-1-5-21-3754530577-3616342059-1945054183-78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C1557-E889-48E3-AEB6-7014A4F874E6}" v="13" dt="2023-03-28T20:52:34.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3245" autoAdjust="0"/>
  </p:normalViewPr>
  <p:slideViewPr>
    <p:cSldViewPr snapToGrid="0">
      <p:cViewPr varScale="1">
        <p:scale>
          <a:sx n="77" d="100"/>
          <a:sy n="77" d="100"/>
        </p:scale>
        <p:origin x="1542" y="90"/>
      </p:cViewPr>
      <p:guideLst/>
    </p:cSldViewPr>
  </p:slideViewPr>
  <p:outlineViewPr>
    <p:cViewPr>
      <p:scale>
        <a:sx n="33" d="100"/>
        <a:sy n="33" d="100"/>
      </p:scale>
      <p:origin x="0" y="-2778"/>
    </p:cViewPr>
  </p:outlineViewPr>
  <p:notesTextViewPr>
    <p:cViewPr>
      <p:scale>
        <a:sx n="3" d="2"/>
        <a:sy n="3" d="2"/>
      </p:scale>
      <p:origin x="0" y="0"/>
    </p:cViewPr>
  </p:notesTextViewPr>
  <p:notesViewPr>
    <p:cSldViewPr snapToGrid="0">
      <p:cViewPr varScale="1">
        <p:scale>
          <a:sx n="74" d="100"/>
          <a:sy n="74" d="100"/>
        </p:scale>
        <p:origin x="268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ne Dunn" userId="89da8376-680a-4aee-b70c-58e6f53c9e5d" providerId="ADAL" clId="{190C1557-E889-48E3-AEB6-7014A4F874E6}"/>
    <pc:docChg chg="undo custSel addSld delSld modSld">
      <pc:chgData name="Julianne Dunn" userId="89da8376-680a-4aee-b70c-58e6f53c9e5d" providerId="ADAL" clId="{190C1557-E889-48E3-AEB6-7014A4F874E6}" dt="2023-03-28T20:54:27.993" v="123"/>
      <pc:docMkLst>
        <pc:docMk/>
      </pc:docMkLst>
      <pc:sldChg chg="del">
        <pc:chgData name="Julianne Dunn" userId="89da8376-680a-4aee-b70c-58e6f53c9e5d" providerId="ADAL" clId="{190C1557-E889-48E3-AEB6-7014A4F874E6}" dt="2023-03-28T20:46:28.676" v="12" actId="2696"/>
        <pc:sldMkLst>
          <pc:docMk/>
          <pc:sldMk cId="2454882946" sldId="258"/>
        </pc:sldMkLst>
      </pc:sldChg>
      <pc:sldChg chg="modSp mod">
        <pc:chgData name="Julianne Dunn" userId="89da8376-680a-4aee-b70c-58e6f53c9e5d" providerId="ADAL" clId="{190C1557-E889-48E3-AEB6-7014A4F874E6}" dt="2023-03-28T20:46:25.011" v="11" actId="27636"/>
        <pc:sldMkLst>
          <pc:docMk/>
          <pc:sldMk cId="1350452708" sldId="259"/>
        </pc:sldMkLst>
        <pc:spChg chg="mod">
          <ac:chgData name="Julianne Dunn" userId="89da8376-680a-4aee-b70c-58e6f53c9e5d" providerId="ADAL" clId="{190C1557-E889-48E3-AEB6-7014A4F874E6}" dt="2023-03-28T20:46:25.011" v="11" actId="27636"/>
          <ac:spMkLst>
            <pc:docMk/>
            <pc:sldMk cId="1350452708" sldId="259"/>
            <ac:spMk id="2" creationId="{C94F45EA-C55E-4406-9CB6-F7EF9A262F8C}"/>
          </ac:spMkLst>
        </pc:spChg>
      </pc:sldChg>
      <pc:sldChg chg="modSp new mod">
        <pc:chgData name="Julianne Dunn" userId="89da8376-680a-4aee-b70c-58e6f53c9e5d" providerId="ADAL" clId="{190C1557-E889-48E3-AEB6-7014A4F874E6}" dt="2023-03-28T20:46:10.968" v="9" actId="27636"/>
        <pc:sldMkLst>
          <pc:docMk/>
          <pc:sldMk cId="512906915" sldId="260"/>
        </pc:sldMkLst>
        <pc:spChg chg="mod">
          <ac:chgData name="Julianne Dunn" userId="89da8376-680a-4aee-b70c-58e6f53c9e5d" providerId="ADAL" clId="{190C1557-E889-48E3-AEB6-7014A4F874E6}" dt="2023-03-28T20:46:05.643" v="7" actId="20577"/>
          <ac:spMkLst>
            <pc:docMk/>
            <pc:sldMk cId="512906915" sldId="260"/>
            <ac:spMk id="2" creationId="{52803ECB-49DE-7F91-2096-F8186236CEF0}"/>
          </ac:spMkLst>
        </pc:spChg>
        <pc:spChg chg="mod">
          <ac:chgData name="Julianne Dunn" userId="89da8376-680a-4aee-b70c-58e6f53c9e5d" providerId="ADAL" clId="{190C1557-E889-48E3-AEB6-7014A4F874E6}" dt="2023-03-28T20:46:10.968" v="9" actId="27636"/>
          <ac:spMkLst>
            <pc:docMk/>
            <pc:sldMk cId="512906915" sldId="260"/>
            <ac:spMk id="3" creationId="{AAD9730B-EFDB-CEAE-2213-F447B3C12293}"/>
          </ac:spMkLst>
        </pc:spChg>
      </pc:sldChg>
      <pc:sldChg chg="addSp delSp modSp new mod modNotesTx">
        <pc:chgData name="Julianne Dunn" userId="89da8376-680a-4aee-b70c-58e6f53c9e5d" providerId="ADAL" clId="{190C1557-E889-48E3-AEB6-7014A4F874E6}" dt="2023-03-28T20:47:20.114" v="23" actId="27614"/>
        <pc:sldMkLst>
          <pc:docMk/>
          <pc:sldMk cId="3424253230" sldId="261"/>
        </pc:sldMkLst>
        <pc:spChg chg="mod">
          <ac:chgData name="Julianne Dunn" userId="89da8376-680a-4aee-b70c-58e6f53c9e5d" providerId="ADAL" clId="{190C1557-E889-48E3-AEB6-7014A4F874E6}" dt="2023-03-28T20:47:08.089" v="21" actId="26606"/>
          <ac:spMkLst>
            <pc:docMk/>
            <pc:sldMk cId="3424253230" sldId="261"/>
            <ac:spMk id="2" creationId="{655B9FD6-8D6D-0D29-685C-4E1DE898B38D}"/>
          </ac:spMkLst>
        </pc:spChg>
        <pc:spChg chg="mod">
          <ac:chgData name="Julianne Dunn" userId="89da8376-680a-4aee-b70c-58e6f53c9e5d" providerId="ADAL" clId="{190C1557-E889-48E3-AEB6-7014A4F874E6}" dt="2023-03-28T20:47:08.089" v="21" actId="26606"/>
          <ac:spMkLst>
            <pc:docMk/>
            <pc:sldMk cId="3424253230" sldId="261"/>
            <ac:spMk id="3" creationId="{D75F9743-A7E6-6A14-19FF-5B4CCCB097CB}"/>
          </ac:spMkLst>
        </pc:spChg>
        <pc:spChg chg="del mod">
          <ac:chgData name="Julianne Dunn" userId="89da8376-680a-4aee-b70c-58e6f53c9e5d" providerId="ADAL" clId="{190C1557-E889-48E3-AEB6-7014A4F874E6}" dt="2023-03-28T20:47:01.028" v="18"/>
          <ac:spMkLst>
            <pc:docMk/>
            <pc:sldMk cId="3424253230" sldId="261"/>
            <ac:spMk id="4" creationId="{47CF4798-CA49-9FF5-2EB9-0533A4D09C4A}"/>
          </ac:spMkLst>
        </pc:spChg>
        <pc:picChg chg="add mod">
          <ac:chgData name="Julianne Dunn" userId="89da8376-680a-4aee-b70c-58e6f53c9e5d" providerId="ADAL" clId="{190C1557-E889-48E3-AEB6-7014A4F874E6}" dt="2023-03-28T20:47:20.114" v="23" actId="27614"/>
          <ac:picMkLst>
            <pc:docMk/>
            <pc:sldMk cId="3424253230" sldId="261"/>
            <ac:picMk id="5" creationId="{7E08CC4C-1EA0-9911-3697-771302D58966}"/>
          </ac:picMkLst>
        </pc:picChg>
      </pc:sldChg>
      <pc:sldChg chg="modSp new mod">
        <pc:chgData name="Julianne Dunn" userId="89da8376-680a-4aee-b70c-58e6f53c9e5d" providerId="ADAL" clId="{190C1557-E889-48E3-AEB6-7014A4F874E6}" dt="2023-03-28T20:47:37.294" v="26"/>
        <pc:sldMkLst>
          <pc:docMk/>
          <pc:sldMk cId="187304377" sldId="262"/>
        </pc:sldMkLst>
        <pc:spChg chg="mod">
          <ac:chgData name="Julianne Dunn" userId="89da8376-680a-4aee-b70c-58e6f53c9e5d" providerId="ADAL" clId="{190C1557-E889-48E3-AEB6-7014A4F874E6}" dt="2023-03-28T20:47:31.991" v="25"/>
          <ac:spMkLst>
            <pc:docMk/>
            <pc:sldMk cId="187304377" sldId="262"/>
            <ac:spMk id="2" creationId="{C59243A2-E66B-1848-FB98-4B1DFE5B96C6}"/>
          </ac:spMkLst>
        </pc:spChg>
        <pc:spChg chg="mod">
          <ac:chgData name="Julianne Dunn" userId="89da8376-680a-4aee-b70c-58e6f53c9e5d" providerId="ADAL" clId="{190C1557-E889-48E3-AEB6-7014A4F874E6}" dt="2023-03-28T20:47:37.294" v="26"/>
          <ac:spMkLst>
            <pc:docMk/>
            <pc:sldMk cId="187304377" sldId="262"/>
            <ac:spMk id="3" creationId="{7D60283A-4B49-B7F6-4A57-CDE7F296E12A}"/>
          </ac:spMkLst>
        </pc:spChg>
      </pc:sldChg>
      <pc:sldChg chg="addSp delSp modSp new mod">
        <pc:chgData name="Julianne Dunn" userId="89da8376-680a-4aee-b70c-58e6f53c9e5d" providerId="ADAL" clId="{190C1557-E889-48E3-AEB6-7014A4F874E6}" dt="2023-03-28T20:48:20.108" v="31" actId="14100"/>
        <pc:sldMkLst>
          <pc:docMk/>
          <pc:sldMk cId="1616884948" sldId="263"/>
        </pc:sldMkLst>
        <pc:spChg chg="mod">
          <ac:chgData name="Julianne Dunn" userId="89da8376-680a-4aee-b70c-58e6f53c9e5d" providerId="ADAL" clId="{190C1557-E889-48E3-AEB6-7014A4F874E6}" dt="2023-03-28T20:47:56.452" v="28"/>
          <ac:spMkLst>
            <pc:docMk/>
            <pc:sldMk cId="1616884948" sldId="263"/>
            <ac:spMk id="2" creationId="{28979304-DB83-A021-1C2B-ABFD6A3E8153}"/>
          </ac:spMkLst>
        </pc:spChg>
        <pc:spChg chg="del">
          <ac:chgData name="Julianne Dunn" userId="89da8376-680a-4aee-b70c-58e6f53c9e5d" providerId="ADAL" clId="{190C1557-E889-48E3-AEB6-7014A4F874E6}" dt="2023-03-28T20:48:08.983" v="29"/>
          <ac:spMkLst>
            <pc:docMk/>
            <pc:sldMk cId="1616884948" sldId="263"/>
            <ac:spMk id="3" creationId="{FF7A7DC9-8059-F85E-DF17-4FCAEB0DB404}"/>
          </ac:spMkLst>
        </pc:spChg>
        <pc:spChg chg="del">
          <ac:chgData name="Julianne Dunn" userId="89da8376-680a-4aee-b70c-58e6f53c9e5d" providerId="ADAL" clId="{190C1557-E889-48E3-AEB6-7014A4F874E6}" dt="2023-03-28T20:48:16.837" v="30"/>
          <ac:spMkLst>
            <pc:docMk/>
            <pc:sldMk cId="1616884948" sldId="263"/>
            <ac:spMk id="4" creationId="{E8381729-F10D-24EC-E9A5-0FBDDEEAD853}"/>
          </ac:spMkLst>
        </pc:spChg>
        <pc:picChg chg="add mod">
          <ac:chgData name="Julianne Dunn" userId="89da8376-680a-4aee-b70c-58e6f53c9e5d" providerId="ADAL" clId="{190C1557-E889-48E3-AEB6-7014A4F874E6}" dt="2023-03-28T20:48:20.108" v="31" actId="14100"/>
          <ac:picMkLst>
            <pc:docMk/>
            <pc:sldMk cId="1616884948" sldId="263"/>
            <ac:picMk id="5" creationId="{AD4FB037-D504-C660-E1B8-FFF5537B210F}"/>
          </ac:picMkLst>
        </pc:picChg>
        <pc:picChg chg="add mod">
          <ac:chgData name="Julianne Dunn" userId="89da8376-680a-4aee-b70c-58e6f53c9e5d" providerId="ADAL" clId="{190C1557-E889-48E3-AEB6-7014A4F874E6}" dt="2023-03-28T20:48:16.837" v="30"/>
          <ac:picMkLst>
            <pc:docMk/>
            <pc:sldMk cId="1616884948" sldId="263"/>
            <ac:picMk id="6" creationId="{B1E06B04-0AEC-7AA5-2349-E82031B46481}"/>
          </ac:picMkLst>
        </pc:picChg>
      </pc:sldChg>
      <pc:sldChg chg="modSp new mod">
        <pc:chgData name="Julianne Dunn" userId="89da8376-680a-4aee-b70c-58e6f53c9e5d" providerId="ADAL" clId="{190C1557-E889-48E3-AEB6-7014A4F874E6}" dt="2023-03-28T20:48:33.987" v="34" actId="27636"/>
        <pc:sldMkLst>
          <pc:docMk/>
          <pc:sldMk cId="1864708030" sldId="264"/>
        </pc:sldMkLst>
        <pc:spChg chg="mod">
          <ac:chgData name="Julianne Dunn" userId="89da8376-680a-4aee-b70c-58e6f53c9e5d" providerId="ADAL" clId="{190C1557-E889-48E3-AEB6-7014A4F874E6}" dt="2023-03-28T20:48:33.987" v="34" actId="27636"/>
          <ac:spMkLst>
            <pc:docMk/>
            <pc:sldMk cId="1864708030" sldId="264"/>
            <ac:spMk id="2" creationId="{32DDFBE5-7783-CB34-0590-3B74C6F37CC3}"/>
          </ac:spMkLst>
        </pc:spChg>
      </pc:sldChg>
      <pc:sldChg chg="addSp delSp modSp new mod modNotesTx">
        <pc:chgData name="Julianne Dunn" userId="89da8376-680a-4aee-b70c-58e6f53c9e5d" providerId="ADAL" clId="{190C1557-E889-48E3-AEB6-7014A4F874E6}" dt="2023-03-28T20:49:11.588" v="47"/>
        <pc:sldMkLst>
          <pc:docMk/>
          <pc:sldMk cId="2398125085" sldId="265"/>
        </pc:sldMkLst>
        <pc:spChg chg="mod">
          <ac:chgData name="Julianne Dunn" userId="89da8376-680a-4aee-b70c-58e6f53c9e5d" providerId="ADAL" clId="{190C1557-E889-48E3-AEB6-7014A4F874E6}" dt="2023-03-28T20:48:44.345" v="36"/>
          <ac:spMkLst>
            <pc:docMk/>
            <pc:sldMk cId="2398125085" sldId="265"/>
            <ac:spMk id="2" creationId="{9BC25AAB-751B-499E-6B1C-E64A25271312}"/>
          </ac:spMkLst>
        </pc:spChg>
        <pc:spChg chg="del">
          <ac:chgData name="Julianne Dunn" userId="89da8376-680a-4aee-b70c-58e6f53c9e5d" providerId="ADAL" clId="{190C1557-E889-48E3-AEB6-7014A4F874E6}" dt="2023-03-28T20:48:49.013" v="37"/>
          <ac:spMkLst>
            <pc:docMk/>
            <pc:sldMk cId="2398125085" sldId="265"/>
            <ac:spMk id="3" creationId="{3CE1CC28-FE6C-ADE3-FE63-0688230C2BF8}"/>
          </ac:spMkLst>
        </pc:spChg>
        <pc:spChg chg="mod">
          <ac:chgData name="Julianne Dunn" userId="89da8376-680a-4aee-b70c-58e6f53c9e5d" providerId="ADAL" clId="{190C1557-E889-48E3-AEB6-7014A4F874E6}" dt="2023-03-28T20:49:04.235" v="46" actId="5793"/>
          <ac:spMkLst>
            <pc:docMk/>
            <pc:sldMk cId="2398125085" sldId="265"/>
            <ac:spMk id="4" creationId="{F22F3D21-BBD9-7C23-F0FA-FFE34F55BDE9}"/>
          </ac:spMkLst>
        </pc:spChg>
        <pc:spChg chg="add del">
          <ac:chgData name="Julianne Dunn" userId="89da8376-680a-4aee-b70c-58e6f53c9e5d" providerId="ADAL" clId="{190C1557-E889-48E3-AEB6-7014A4F874E6}" dt="2023-03-28T20:48:56.311" v="39" actId="22"/>
          <ac:spMkLst>
            <pc:docMk/>
            <pc:sldMk cId="2398125085" sldId="265"/>
            <ac:spMk id="7" creationId="{6DF34E31-1AB9-8029-DB28-FBCF8BC04BA0}"/>
          </ac:spMkLst>
        </pc:spChg>
        <pc:picChg chg="add mod">
          <ac:chgData name="Julianne Dunn" userId="89da8376-680a-4aee-b70c-58e6f53c9e5d" providerId="ADAL" clId="{190C1557-E889-48E3-AEB6-7014A4F874E6}" dt="2023-03-28T20:48:49.013" v="37"/>
          <ac:picMkLst>
            <pc:docMk/>
            <pc:sldMk cId="2398125085" sldId="265"/>
            <ac:picMk id="5" creationId="{B1521A48-CDE7-32D9-70ED-8795314F0504}"/>
          </ac:picMkLst>
        </pc:picChg>
      </pc:sldChg>
      <pc:sldChg chg="addSp delSp modSp new mod modNotesTx">
        <pc:chgData name="Julianne Dunn" userId="89da8376-680a-4aee-b70c-58e6f53c9e5d" providerId="ADAL" clId="{190C1557-E889-48E3-AEB6-7014A4F874E6}" dt="2023-03-28T20:49:53.177" v="56"/>
        <pc:sldMkLst>
          <pc:docMk/>
          <pc:sldMk cId="4206070581" sldId="266"/>
        </pc:sldMkLst>
        <pc:spChg chg="mod">
          <ac:chgData name="Julianne Dunn" userId="89da8376-680a-4aee-b70c-58e6f53c9e5d" providerId="ADAL" clId="{190C1557-E889-48E3-AEB6-7014A4F874E6}" dt="2023-03-28T20:49:23.337" v="49"/>
          <ac:spMkLst>
            <pc:docMk/>
            <pc:sldMk cId="4206070581" sldId="266"/>
            <ac:spMk id="2" creationId="{1BA9D2FD-5DAA-14DC-9387-AA55FE342B99}"/>
          </ac:spMkLst>
        </pc:spChg>
        <pc:spChg chg="mod">
          <ac:chgData name="Julianne Dunn" userId="89da8376-680a-4aee-b70c-58e6f53c9e5d" providerId="ADAL" clId="{190C1557-E889-48E3-AEB6-7014A4F874E6}" dt="2023-03-28T20:49:37.576" v="54" actId="20577"/>
          <ac:spMkLst>
            <pc:docMk/>
            <pc:sldMk cId="4206070581" sldId="266"/>
            <ac:spMk id="3" creationId="{002EDF70-997C-07FE-A31D-DCB712BE057F}"/>
          </ac:spMkLst>
        </pc:spChg>
        <pc:spChg chg="del mod">
          <ac:chgData name="Julianne Dunn" userId="89da8376-680a-4aee-b70c-58e6f53c9e5d" providerId="ADAL" clId="{190C1557-E889-48E3-AEB6-7014A4F874E6}" dt="2023-03-28T20:49:43.404" v="55"/>
          <ac:spMkLst>
            <pc:docMk/>
            <pc:sldMk cId="4206070581" sldId="266"/>
            <ac:spMk id="4" creationId="{BE5C0231-AD65-4BF1-578C-1D3604EF5126}"/>
          </ac:spMkLst>
        </pc:spChg>
        <pc:picChg chg="add mod">
          <ac:chgData name="Julianne Dunn" userId="89da8376-680a-4aee-b70c-58e6f53c9e5d" providerId="ADAL" clId="{190C1557-E889-48E3-AEB6-7014A4F874E6}" dt="2023-03-28T20:49:43.404" v="55"/>
          <ac:picMkLst>
            <pc:docMk/>
            <pc:sldMk cId="4206070581" sldId="266"/>
            <ac:picMk id="5" creationId="{2780D51D-D37D-3F06-00A0-E8995643AF45}"/>
          </ac:picMkLst>
        </pc:picChg>
      </pc:sldChg>
      <pc:sldChg chg="addSp delSp modSp new mod">
        <pc:chgData name="Julianne Dunn" userId="89da8376-680a-4aee-b70c-58e6f53c9e5d" providerId="ADAL" clId="{190C1557-E889-48E3-AEB6-7014A4F874E6}" dt="2023-03-28T20:50:08.902" v="63" actId="27636"/>
        <pc:sldMkLst>
          <pc:docMk/>
          <pc:sldMk cId="1056724706" sldId="267"/>
        </pc:sldMkLst>
        <pc:spChg chg="mod">
          <ac:chgData name="Julianne Dunn" userId="89da8376-680a-4aee-b70c-58e6f53c9e5d" providerId="ADAL" clId="{190C1557-E889-48E3-AEB6-7014A4F874E6}" dt="2023-03-28T20:50:08.902" v="63" actId="27636"/>
          <ac:spMkLst>
            <pc:docMk/>
            <pc:sldMk cId="1056724706" sldId="267"/>
            <ac:spMk id="2" creationId="{98B60662-0F80-E21B-7F59-A4BF56185D17}"/>
          </ac:spMkLst>
        </pc:spChg>
        <pc:spChg chg="add del">
          <ac:chgData name="Julianne Dunn" userId="89da8376-680a-4aee-b70c-58e6f53c9e5d" providerId="ADAL" clId="{190C1557-E889-48E3-AEB6-7014A4F874E6}" dt="2023-03-28T20:50:06.046" v="59" actId="22"/>
          <ac:spMkLst>
            <pc:docMk/>
            <pc:sldMk cId="1056724706" sldId="267"/>
            <ac:spMk id="4" creationId="{43677A0B-BE0C-F0C5-C31E-78C10FE90180}"/>
          </ac:spMkLst>
        </pc:spChg>
      </pc:sldChg>
      <pc:sldChg chg="addSp modSp new mod">
        <pc:chgData name="Julianne Dunn" userId="89da8376-680a-4aee-b70c-58e6f53c9e5d" providerId="ADAL" clId="{190C1557-E889-48E3-AEB6-7014A4F874E6}" dt="2023-03-28T20:50:47.833" v="70" actId="1076"/>
        <pc:sldMkLst>
          <pc:docMk/>
          <pc:sldMk cId="650116195" sldId="268"/>
        </pc:sldMkLst>
        <pc:spChg chg="mod">
          <ac:chgData name="Julianne Dunn" userId="89da8376-680a-4aee-b70c-58e6f53c9e5d" providerId="ADAL" clId="{190C1557-E889-48E3-AEB6-7014A4F874E6}" dt="2023-03-28T20:50:23.043" v="65"/>
          <ac:spMkLst>
            <pc:docMk/>
            <pc:sldMk cId="650116195" sldId="268"/>
            <ac:spMk id="2" creationId="{C2FE4D35-31A9-0ED0-8835-1A81FB3EEC23}"/>
          </ac:spMkLst>
        </pc:spChg>
        <pc:spChg chg="mod">
          <ac:chgData name="Julianne Dunn" userId="89da8376-680a-4aee-b70c-58e6f53c9e5d" providerId="ADAL" clId="{190C1557-E889-48E3-AEB6-7014A4F874E6}" dt="2023-03-28T20:50:36.930" v="68"/>
          <ac:spMkLst>
            <pc:docMk/>
            <pc:sldMk cId="650116195" sldId="268"/>
            <ac:spMk id="3" creationId="{F7FE27A2-6413-A4E8-F534-8BB77B1A4E6A}"/>
          </ac:spMkLst>
        </pc:spChg>
        <pc:graphicFrameChg chg="add mod">
          <ac:chgData name="Julianne Dunn" userId="89da8376-680a-4aee-b70c-58e6f53c9e5d" providerId="ADAL" clId="{190C1557-E889-48E3-AEB6-7014A4F874E6}" dt="2023-03-28T20:50:47.833" v="70" actId="1076"/>
          <ac:graphicFrameMkLst>
            <pc:docMk/>
            <pc:sldMk cId="650116195" sldId="268"/>
            <ac:graphicFrameMk id="4" creationId="{B10B5120-4411-FBB0-A8A4-786A5EF962F3}"/>
          </ac:graphicFrameMkLst>
        </pc:graphicFrameChg>
      </pc:sldChg>
      <pc:sldChg chg="addSp delSp modSp new mod">
        <pc:chgData name="Julianne Dunn" userId="89da8376-680a-4aee-b70c-58e6f53c9e5d" providerId="ADAL" clId="{190C1557-E889-48E3-AEB6-7014A4F874E6}" dt="2023-03-28T20:51:34.670" v="78" actId="1076"/>
        <pc:sldMkLst>
          <pc:docMk/>
          <pc:sldMk cId="2585387962" sldId="269"/>
        </pc:sldMkLst>
        <pc:spChg chg="mod">
          <ac:chgData name="Julianne Dunn" userId="89da8376-680a-4aee-b70c-58e6f53c9e5d" providerId="ADAL" clId="{190C1557-E889-48E3-AEB6-7014A4F874E6}" dt="2023-03-28T20:51:03.351" v="72"/>
          <ac:spMkLst>
            <pc:docMk/>
            <pc:sldMk cId="2585387962" sldId="269"/>
            <ac:spMk id="2" creationId="{624764EE-616F-89AE-63A3-CEB4664820AE}"/>
          </ac:spMkLst>
        </pc:spChg>
        <pc:spChg chg="del">
          <ac:chgData name="Julianne Dunn" userId="89da8376-680a-4aee-b70c-58e6f53c9e5d" providerId="ADAL" clId="{190C1557-E889-48E3-AEB6-7014A4F874E6}" dt="2023-03-28T20:51:09.636" v="73"/>
          <ac:spMkLst>
            <pc:docMk/>
            <pc:sldMk cId="2585387962" sldId="269"/>
            <ac:spMk id="3" creationId="{2B13BBE9-85ED-2298-481E-2203F5586521}"/>
          </ac:spMkLst>
        </pc:spChg>
        <pc:spChg chg="add mod">
          <ac:chgData name="Julianne Dunn" userId="89da8376-680a-4aee-b70c-58e6f53c9e5d" providerId="ADAL" clId="{190C1557-E889-48E3-AEB6-7014A4F874E6}" dt="2023-03-28T20:51:34.670" v="78" actId="1076"/>
          <ac:spMkLst>
            <pc:docMk/>
            <pc:sldMk cId="2585387962" sldId="269"/>
            <ac:spMk id="6" creationId="{7395C922-32D6-49E6-8880-9AE70A8EDED3}"/>
          </ac:spMkLst>
        </pc:spChg>
        <pc:graphicFrameChg chg="add mod">
          <ac:chgData name="Julianne Dunn" userId="89da8376-680a-4aee-b70c-58e6f53c9e5d" providerId="ADAL" clId="{190C1557-E889-48E3-AEB6-7014A4F874E6}" dt="2023-03-28T20:51:14.613" v="74" actId="14100"/>
          <ac:graphicFrameMkLst>
            <pc:docMk/>
            <pc:sldMk cId="2585387962" sldId="269"/>
            <ac:graphicFrameMk id="4" creationId="{D606748C-DBCC-C5CB-5470-6758B2E1D90F}"/>
          </ac:graphicFrameMkLst>
        </pc:graphicFrameChg>
        <pc:picChg chg="add del">
          <ac:chgData name="Julianne Dunn" userId="89da8376-680a-4aee-b70c-58e6f53c9e5d" providerId="ADAL" clId="{190C1557-E889-48E3-AEB6-7014A4F874E6}" dt="2023-03-28T20:51:25.807" v="76"/>
          <ac:picMkLst>
            <pc:docMk/>
            <pc:sldMk cId="2585387962" sldId="269"/>
            <ac:picMk id="5" creationId="{DB66F2AA-3D10-BBD1-1F20-55F90559700E}"/>
          </ac:picMkLst>
        </pc:picChg>
      </pc:sldChg>
      <pc:sldChg chg="addSp modSp add mod">
        <pc:chgData name="Julianne Dunn" userId="89da8376-680a-4aee-b70c-58e6f53c9e5d" providerId="ADAL" clId="{190C1557-E889-48E3-AEB6-7014A4F874E6}" dt="2023-03-28T20:51:57.198" v="81" actId="1076"/>
        <pc:sldMkLst>
          <pc:docMk/>
          <pc:sldMk cId="3321709872" sldId="270"/>
        </pc:sldMkLst>
        <pc:spChg chg="add mod">
          <ac:chgData name="Julianne Dunn" userId="89da8376-680a-4aee-b70c-58e6f53c9e5d" providerId="ADAL" clId="{190C1557-E889-48E3-AEB6-7014A4F874E6}" dt="2023-03-28T20:51:57.198" v="81" actId="1076"/>
          <ac:spMkLst>
            <pc:docMk/>
            <pc:sldMk cId="3321709872" sldId="270"/>
            <ac:spMk id="3" creationId="{C12EB6E1-E4E6-68AF-9771-3EBD9EB0C743}"/>
          </ac:spMkLst>
        </pc:spChg>
      </pc:sldChg>
      <pc:sldChg chg="addSp modSp add mod">
        <pc:chgData name="Julianne Dunn" userId="89da8376-680a-4aee-b70c-58e6f53c9e5d" providerId="ADAL" clId="{190C1557-E889-48E3-AEB6-7014A4F874E6}" dt="2023-03-28T20:52:16.954" v="84" actId="1076"/>
        <pc:sldMkLst>
          <pc:docMk/>
          <pc:sldMk cId="2629319435" sldId="271"/>
        </pc:sldMkLst>
        <pc:spChg chg="add mod">
          <ac:chgData name="Julianne Dunn" userId="89da8376-680a-4aee-b70c-58e6f53c9e5d" providerId="ADAL" clId="{190C1557-E889-48E3-AEB6-7014A4F874E6}" dt="2023-03-28T20:52:16.954" v="84" actId="1076"/>
          <ac:spMkLst>
            <pc:docMk/>
            <pc:sldMk cId="2629319435" sldId="271"/>
            <ac:spMk id="5" creationId="{AB2B98BC-8F9E-E760-7716-519D3EBA2B42}"/>
          </ac:spMkLst>
        </pc:spChg>
      </pc:sldChg>
      <pc:sldChg chg="addSp delSp modSp new mod">
        <pc:chgData name="Julianne Dunn" userId="89da8376-680a-4aee-b70c-58e6f53c9e5d" providerId="ADAL" clId="{190C1557-E889-48E3-AEB6-7014A4F874E6}" dt="2023-03-28T20:52:34.749" v="87"/>
        <pc:sldMkLst>
          <pc:docMk/>
          <pc:sldMk cId="3952803274" sldId="272"/>
        </pc:sldMkLst>
        <pc:spChg chg="mod">
          <ac:chgData name="Julianne Dunn" userId="89da8376-680a-4aee-b70c-58e6f53c9e5d" providerId="ADAL" clId="{190C1557-E889-48E3-AEB6-7014A4F874E6}" dt="2023-03-28T20:52:27.382" v="86"/>
          <ac:spMkLst>
            <pc:docMk/>
            <pc:sldMk cId="3952803274" sldId="272"/>
            <ac:spMk id="2" creationId="{7488508A-9840-CF24-9CDD-C6D2E02B6E63}"/>
          </ac:spMkLst>
        </pc:spChg>
        <pc:spChg chg="del">
          <ac:chgData name="Julianne Dunn" userId="89da8376-680a-4aee-b70c-58e6f53c9e5d" providerId="ADAL" clId="{190C1557-E889-48E3-AEB6-7014A4F874E6}" dt="2023-03-28T20:52:34.749" v="87"/>
          <ac:spMkLst>
            <pc:docMk/>
            <pc:sldMk cId="3952803274" sldId="272"/>
            <ac:spMk id="3" creationId="{9AFB6E03-6CF9-8C71-207C-4769A134B740}"/>
          </ac:spMkLst>
        </pc:spChg>
        <pc:spChg chg="add mod">
          <ac:chgData name="Julianne Dunn" userId="89da8376-680a-4aee-b70c-58e6f53c9e5d" providerId="ADAL" clId="{190C1557-E889-48E3-AEB6-7014A4F874E6}" dt="2023-03-28T20:52:34.749" v="87"/>
          <ac:spMkLst>
            <pc:docMk/>
            <pc:sldMk cId="3952803274" sldId="272"/>
            <ac:spMk id="4" creationId="{E2992436-1336-288D-4A23-1CD4D617724E}"/>
          </ac:spMkLst>
        </pc:spChg>
      </pc:sldChg>
      <pc:sldChg chg="modSp new mod">
        <pc:chgData name="Julianne Dunn" userId="89da8376-680a-4aee-b70c-58e6f53c9e5d" providerId="ADAL" clId="{190C1557-E889-48E3-AEB6-7014A4F874E6}" dt="2023-03-28T20:52:53.891" v="91" actId="5793"/>
        <pc:sldMkLst>
          <pc:docMk/>
          <pc:sldMk cId="1216613867" sldId="273"/>
        </pc:sldMkLst>
        <pc:spChg chg="mod">
          <ac:chgData name="Julianne Dunn" userId="89da8376-680a-4aee-b70c-58e6f53c9e5d" providerId="ADAL" clId="{190C1557-E889-48E3-AEB6-7014A4F874E6}" dt="2023-03-28T20:52:44.515" v="89"/>
          <ac:spMkLst>
            <pc:docMk/>
            <pc:sldMk cId="1216613867" sldId="273"/>
            <ac:spMk id="2" creationId="{A8213866-E15B-46BB-7C02-B481AF123B13}"/>
          </ac:spMkLst>
        </pc:spChg>
        <pc:spChg chg="mod">
          <ac:chgData name="Julianne Dunn" userId="89da8376-680a-4aee-b70c-58e6f53c9e5d" providerId="ADAL" clId="{190C1557-E889-48E3-AEB6-7014A4F874E6}" dt="2023-03-28T20:52:53.891" v="91" actId="5793"/>
          <ac:spMkLst>
            <pc:docMk/>
            <pc:sldMk cId="1216613867" sldId="273"/>
            <ac:spMk id="3" creationId="{ED2BAA5A-F8DF-F79F-1879-4A3E9E52BDA2}"/>
          </ac:spMkLst>
        </pc:spChg>
      </pc:sldChg>
      <pc:sldChg chg="modSp new mod">
        <pc:chgData name="Julianne Dunn" userId="89da8376-680a-4aee-b70c-58e6f53c9e5d" providerId="ADAL" clId="{190C1557-E889-48E3-AEB6-7014A4F874E6}" dt="2023-03-28T20:53:11.900" v="98" actId="20577"/>
        <pc:sldMkLst>
          <pc:docMk/>
          <pc:sldMk cId="3014828787" sldId="274"/>
        </pc:sldMkLst>
        <pc:spChg chg="mod">
          <ac:chgData name="Julianne Dunn" userId="89da8376-680a-4aee-b70c-58e6f53c9e5d" providerId="ADAL" clId="{190C1557-E889-48E3-AEB6-7014A4F874E6}" dt="2023-03-28T20:53:03.713" v="93"/>
          <ac:spMkLst>
            <pc:docMk/>
            <pc:sldMk cId="3014828787" sldId="274"/>
            <ac:spMk id="2" creationId="{BAC16276-D251-11F1-AD65-529E033DCBE8}"/>
          </ac:spMkLst>
        </pc:spChg>
        <pc:spChg chg="mod">
          <ac:chgData name="Julianne Dunn" userId="89da8376-680a-4aee-b70c-58e6f53c9e5d" providerId="ADAL" clId="{190C1557-E889-48E3-AEB6-7014A4F874E6}" dt="2023-03-28T20:53:11.900" v="98" actId="20577"/>
          <ac:spMkLst>
            <pc:docMk/>
            <pc:sldMk cId="3014828787" sldId="274"/>
            <ac:spMk id="3" creationId="{10BB23AF-929C-F984-2CBB-31851A359877}"/>
          </ac:spMkLst>
        </pc:spChg>
      </pc:sldChg>
      <pc:sldChg chg="modSp new mod">
        <pc:chgData name="Julianne Dunn" userId="89da8376-680a-4aee-b70c-58e6f53c9e5d" providerId="ADAL" clId="{190C1557-E889-48E3-AEB6-7014A4F874E6}" dt="2023-03-28T20:53:49.315" v="113" actId="1076"/>
        <pc:sldMkLst>
          <pc:docMk/>
          <pc:sldMk cId="138609179" sldId="275"/>
        </pc:sldMkLst>
        <pc:spChg chg="mod">
          <ac:chgData name="Julianne Dunn" userId="89da8376-680a-4aee-b70c-58e6f53c9e5d" providerId="ADAL" clId="{190C1557-E889-48E3-AEB6-7014A4F874E6}" dt="2023-03-28T20:53:24.632" v="100"/>
          <ac:spMkLst>
            <pc:docMk/>
            <pc:sldMk cId="138609179" sldId="275"/>
            <ac:spMk id="2" creationId="{DBFC9D69-7BC7-9EA0-144E-3067EB95C39A}"/>
          </ac:spMkLst>
        </pc:spChg>
        <pc:spChg chg="mod">
          <ac:chgData name="Julianne Dunn" userId="89da8376-680a-4aee-b70c-58e6f53c9e5d" providerId="ADAL" clId="{190C1557-E889-48E3-AEB6-7014A4F874E6}" dt="2023-03-28T20:53:49.315" v="113" actId="1076"/>
          <ac:spMkLst>
            <pc:docMk/>
            <pc:sldMk cId="138609179" sldId="275"/>
            <ac:spMk id="3" creationId="{504D16A7-29E4-8B3F-1562-C770DE994EEC}"/>
          </ac:spMkLst>
        </pc:spChg>
      </pc:sldChg>
      <pc:sldChg chg="modSp new mod">
        <pc:chgData name="Julianne Dunn" userId="89da8376-680a-4aee-b70c-58e6f53c9e5d" providerId="ADAL" clId="{190C1557-E889-48E3-AEB6-7014A4F874E6}" dt="2023-03-28T20:54:03.620" v="117" actId="27636"/>
        <pc:sldMkLst>
          <pc:docMk/>
          <pc:sldMk cId="3785633729" sldId="276"/>
        </pc:sldMkLst>
        <pc:spChg chg="mod">
          <ac:chgData name="Julianne Dunn" userId="89da8376-680a-4aee-b70c-58e6f53c9e5d" providerId="ADAL" clId="{190C1557-E889-48E3-AEB6-7014A4F874E6}" dt="2023-03-28T20:53:59.236" v="115"/>
          <ac:spMkLst>
            <pc:docMk/>
            <pc:sldMk cId="3785633729" sldId="276"/>
            <ac:spMk id="2" creationId="{7CC70602-E737-86AF-CB25-F0C2E8A1D301}"/>
          </ac:spMkLst>
        </pc:spChg>
        <pc:spChg chg="mod">
          <ac:chgData name="Julianne Dunn" userId="89da8376-680a-4aee-b70c-58e6f53c9e5d" providerId="ADAL" clId="{190C1557-E889-48E3-AEB6-7014A4F874E6}" dt="2023-03-28T20:54:03.620" v="117" actId="27636"/>
          <ac:spMkLst>
            <pc:docMk/>
            <pc:sldMk cId="3785633729" sldId="276"/>
            <ac:spMk id="3" creationId="{8C8B0CF0-5EB4-F7F9-9CD7-FCD86C950409}"/>
          </ac:spMkLst>
        </pc:spChg>
      </pc:sldChg>
      <pc:sldChg chg="modSp new mod">
        <pc:chgData name="Julianne Dunn" userId="89da8376-680a-4aee-b70c-58e6f53c9e5d" providerId="ADAL" clId="{190C1557-E889-48E3-AEB6-7014A4F874E6}" dt="2023-03-28T20:54:17.272" v="121" actId="27636"/>
        <pc:sldMkLst>
          <pc:docMk/>
          <pc:sldMk cId="136436692" sldId="277"/>
        </pc:sldMkLst>
        <pc:spChg chg="mod">
          <ac:chgData name="Julianne Dunn" userId="89da8376-680a-4aee-b70c-58e6f53c9e5d" providerId="ADAL" clId="{190C1557-E889-48E3-AEB6-7014A4F874E6}" dt="2023-03-28T20:54:12.850" v="119"/>
          <ac:spMkLst>
            <pc:docMk/>
            <pc:sldMk cId="136436692" sldId="277"/>
            <ac:spMk id="2" creationId="{CFCDD4AD-8436-775C-F32B-8346042905FF}"/>
          </ac:spMkLst>
        </pc:spChg>
        <pc:spChg chg="mod">
          <ac:chgData name="Julianne Dunn" userId="89da8376-680a-4aee-b70c-58e6f53c9e5d" providerId="ADAL" clId="{190C1557-E889-48E3-AEB6-7014A4F874E6}" dt="2023-03-28T20:54:17.272" v="121" actId="27636"/>
          <ac:spMkLst>
            <pc:docMk/>
            <pc:sldMk cId="136436692" sldId="277"/>
            <ac:spMk id="3" creationId="{11F8D928-C067-24B9-512D-534F137D5B6D}"/>
          </ac:spMkLst>
        </pc:spChg>
      </pc:sldChg>
      <pc:sldChg chg="modSp new mod">
        <pc:chgData name="Julianne Dunn" userId="89da8376-680a-4aee-b70c-58e6f53c9e5d" providerId="ADAL" clId="{190C1557-E889-48E3-AEB6-7014A4F874E6}" dt="2023-03-28T20:54:27.993" v="123"/>
        <pc:sldMkLst>
          <pc:docMk/>
          <pc:sldMk cId="100151431" sldId="278"/>
        </pc:sldMkLst>
        <pc:spChg chg="mod">
          <ac:chgData name="Julianne Dunn" userId="89da8376-680a-4aee-b70c-58e6f53c9e5d" providerId="ADAL" clId="{190C1557-E889-48E3-AEB6-7014A4F874E6}" dt="2023-03-28T20:54:27.993" v="123"/>
          <ac:spMkLst>
            <pc:docMk/>
            <pc:sldMk cId="100151431" sldId="278"/>
            <ac:spMk id="2" creationId="{C8BF3F04-01CF-C503-B019-C9E07CCE3F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2A5E3-27EB-4DF6-9F48-4812EFD3B67E}" type="doc">
      <dgm:prSet loTypeId="urn:microsoft.com/office/officeart/2005/8/layout/chevron1" loCatId="process" qsTypeId="urn:microsoft.com/office/officeart/2005/8/quickstyle/simple1" qsCatId="simple" csTypeId="urn:microsoft.com/office/officeart/2005/8/colors/accent1_2" csCatId="accent1" phldr="1"/>
      <dgm:spPr/>
    </dgm:pt>
    <dgm:pt modelId="{032A18B8-96FC-42FF-89D1-7CFECBDC80A6}">
      <dgm:prSet phldrT="[Text]" custT="1"/>
      <dgm:spPr/>
      <dgm:t>
        <a:bodyPr/>
        <a:lstStyle/>
        <a:p>
          <a:r>
            <a:rPr lang="en-US" sz="2400" dirty="0"/>
            <a:t>RESEARCH</a:t>
          </a:r>
          <a:endParaRPr lang="en-US" sz="2500" dirty="0"/>
        </a:p>
      </dgm:t>
    </dgm:pt>
    <dgm:pt modelId="{8F8CB373-80E7-4025-BDC6-E35543A3253B}" type="parTrans" cxnId="{EA61A376-C1E0-44CC-A5F0-B5C1AF73DD1C}">
      <dgm:prSet/>
      <dgm:spPr/>
      <dgm:t>
        <a:bodyPr/>
        <a:lstStyle/>
        <a:p>
          <a:endParaRPr lang="en-US"/>
        </a:p>
      </dgm:t>
    </dgm:pt>
    <dgm:pt modelId="{B73309B6-374E-4C2F-9244-C975B02B318D}" type="sibTrans" cxnId="{EA61A376-C1E0-44CC-A5F0-B5C1AF73DD1C}">
      <dgm:prSet/>
      <dgm:spPr/>
      <dgm:t>
        <a:bodyPr/>
        <a:lstStyle/>
        <a:p>
          <a:endParaRPr lang="en-US"/>
        </a:p>
      </dgm:t>
    </dgm:pt>
    <dgm:pt modelId="{1135B7C1-7366-4D8F-A6E9-D5E7E7A1207D}">
      <dgm:prSet phldrT="[Text]"/>
      <dgm:spPr/>
      <dgm:t>
        <a:bodyPr/>
        <a:lstStyle/>
        <a:p>
          <a:r>
            <a:rPr lang="en-US" dirty="0"/>
            <a:t>PRIORITIZE</a:t>
          </a:r>
        </a:p>
      </dgm:t>
    </dgm:pt>
    <dgm:pt modelId="{5739DA20-8BF0-4B41-92C5-4C931507DEC7}" type="parTrans" cxnId="{420C43E5-B5BE-4EAF-BB48-D8A5B8FA65DE}">
      <dgm:prSet/>
      <dgm:spPr/>
      <dgm:t>
        <a:bodyPr/>
        <a:lstStyle/>
        <a:p>
          <a:endParaRPr lang="en-US"/>
        </a:p>
      </dgm:t>
    </dgm:pt>
    <dgm:pt modelId="{C34E54AA-59D4-43F4-8595-C85C0F4064A5}" type="sibTrans" cxnId="{420C43E5-B5BE-4EAF-BB48-D8A5B8FA65DE}">
      <dgm:prSet/>
      <dgm:spPr/>
      <dgm:t>
        <a:bodyPr/>
        <a:lstStyle/>
        <a:p>
          <a:endParaRPr lang="en-US"/>
        </a:p>
      </dgm:t>
    </dgm:pt>
    <dgm:pt modelId="{6D31B7B6-F9A6-4078-A52B-A0CC5BFD409D}">
      <dgm:prSet phldrT="[Text]"/>
      <dgm:spPr/>
      <dgm:t>
        <a:bodyPr/>
        <a:lstStyle/>
        <a:p>
          <a:r>
            <a:rPr lang="en-US" dirty="0"/>
            <a:t>IMPLEMENT</a:t>
          </a:r>
        </a:p>
      </dgm:t>
    </dgm:pt>
    <dgm:pt modelId="{60D9E4D7-5858-43E8-B315-B794FD6B0830}" type="parTrans" cxnId="{E39773CD-A8DB-48AC-9844-3FA83A2307C7}">
      <dgm:prSet/>
      <dgm:spPr/>
      <dgm:t>
        <a:bodyPr/>
        <a:lstStyle/>
        <a:p>
          <a:endParaRPr lang="en-US"/>
        </a:p>
      </dgm:t>
    </dgm:pt>
    <dgm:pt modelId="{66785AF9-E187-4DCB-8B87-24271A2E8239}" type="sibTrans" cxnId="{E39773CD-A8DB-48AC-9844-3FA83A2307C7}">
      <dgm:prSet/>
      <dgm:spPr/>
      <dgm:t>
        <a:bodyPr/>
        <a:lstStyle/>
        <a:p>
          <a:endParaRPr lang="en-US"/>
        </a:p>
      </dgm:t>
    </dgm:pt>
    <dgm:pt modelId="{B60718E0-BC25-436C-A0CE-18160D58234F}" type="pres">
      <dgm:prSet presAssocID="{1A22A5E3-27EB-4DF6-9F48-4812EFD3B67E}" presName="Name0" presStyleCnt="0">
        <dgm:presLayoutVars>
          <dgm:dir/>
          <dgm:animLvl val="lvl"/>
          <dgm:resizeHandles val="exact"/>
        </dgm:presLayoutVars>
      </dgm:prSet>
      <dgm:spPr/>
    </dgm:pt>
    <dgm:pt modelId="{C748F74F-C841-4590-B2FA-C85463EAAB97}" type="pres">
      <dgm:prSet presAssocID="{032A18B8-96FC-42FF-89D1-7CFECBDC80A6}" presName="parTxOnly" presStyleLbl="node1" presStyleIdx="0" presStyleCnt="3">
        <dgm:presLayoutVars>
          <dgm:chMax val="0"/>
          <dgm:chPref val="0"/>
          <dgm:bulletEnabled val="1"/>
        </dgm:presLayoutVars>
      </dgm:prSet>
      <dgm:spPr/>
    </dgm:pt>
    <dgm:pt modelId="{EEAB9EE0-F0C0-49F9-A067-D05C04CFDC61}" type="pres">
      <dgm:prSet presAssocID="{B73309B6-374E-4C2F-9244-C975B02B318D}" presName="parTxOnlySpace" presStyleCnt="0"/>
      <dgm:spPr/>
    </dgm:pt>
    <dgm:pt modelId="{1C132C0F-5B38-4541-A74F-0DB39F0265E6}" type="pres">
      <dgm:prSet presAssocID="{1135B7C1-7366-4D8F-A6E9-D5E7E7A1207D}" presName="parTxOnly" presStyleLbl="node1" presStyleIdx="1" presStyleCnt="3">
        <dgm:presLayoutVars>
          <dgm:chMax val="0"/>
          <dgm:chPref val="0"/>
          <dgm:bulletEnabled val="1"/>
        </dgm:presLayoutVars>
      </dgm:prSet>
      <dgm:spPr/>
    </dgm:pt>
    <dgm:pt modelId="{DAC27106-2F9D-4F25-910A-46F4B5C7EEAB}" type="pres">
      <dgm:prSet presAssocID="{C34E54AA-59D4-43F4-8595-C85C0F4064A5}" presName="parTxOnlySpace" presStyleCnt="0"/>
      <dgm:spPr/>
    </dgm:pt>
    <dgm:pt modelId="{CA379128-D33F-4453-BD1A-C1EFEACDCBA4}" type="pres">
      <dgm:prSet presAssocID="{6D31B7B6-F9A6-4078-A52B-A0CC5BFD409D}" presName="parTxOnly" presStyleLbl="node1" presStyleIdx="2" presStyleCnt="3">
        <dgm:presLayoutVars>
          <dgm:chMax val="0"/>
          <dgm:chPref val="0"/>
          <dgm:bulletEnabled val="1"/>
        </dgm:presLayoutVars>
      </dgm:prSet>
      <dgm:spPr/>
    </dgm:pt>
  </dgm:ptLst>
  <dgm:cxnLst>
    <dgm:cxn modelId="{F7D2DC39-3B5C-4760-98DD-68D6C2CBC5A9}" type="presOf" srcId="{6D31B7B6-F9A6-4078-A52B-A0CC5BFD409D}" destId="{CA379128-D33F-4453-BD1A-C1EFEACDCBA4}" srcOrd="0" destOrd="0" presId="urn:microsoft.com/office/officeart/2005/8/layout/chevron1"/>
    <dgm:cxn modelId="{EA61A376-C1E0-44CC-A5F0-B5C1AF73DD1C}" srcId="{1A22A5E3-27EB-4DF6-9F48-4812EFD3B67E}" destId="{032A18B8-96FC-42FF-89D1-7CFECBDC80A6}" srcOrd="0" destOrd="0" parTransId="{8F8CB373-80E7-4025-BDC6-E35543A3253B}" sibTransId="{B73309B6-374E-4C2F-9244-C975B02B318D}"/>
    <dgm:cxn modelId="{69B176B5-D3D0-4E76-B6AF-9756A4687946}" type="presOf" srcId="{1135B7C1-7366-4D8F-A6E9-D5E7E7A1207D}" destId="{1C132C0F-5B38-4541-A74F-0DB39F0265E6}" srcOrd="0" destOrd="0" presId="urn:microsoft.com/office/officeart/2005/8/layout/chevron1"/>
    <dgm:cxn modelId="{48527DB9-8E6A-4C81-ACD1-4BF91DE67431}" type="presOf" srcId="{1A22A5E3-27EB-4DF6-9F48-4812EFD3B67E}" destId="{B60718E0-BC25-436C-A0CE-18160D58234F}" srcOrd="0" destOrd="0" presId="urn:microsoft.com/office/officeart/2005/8/layout/chevron1"/>
    <dgm:cxn modelId="{D010A0C6-C6B7-459A-8F10-7227CA3787B7}" type="presOf" srcId="{032A18B8-96FC-42FF-89D1-7CFECBDC80A6}" destId="{C748F74F-C841-4590-B2FA-C85463EAAB97}" srcOrd="0" destOrd="0" presId="urn:microsoft.com/office/officeart/2005/8/layout/chevron1"/>
    <dgm:cxn modelId="{E39773CD-A8DB-48AC-9844-3FA83A2307C7}" srcId="{1A22A5E3-27EB-4DF6-9F48-4812EFD3B67E}" destId="{6D31B7B6-F9A6-4078-A52B-A0CC5BFD409D}" srcOrd="2" destOrd="0" parTransId="{60D9E4D7-5858-43E8-B315-B794FD6B0830}" sibTransId="{66785AF9-E187-4DCB-8B87-24271A2E8239}"/>
    <dgm:cxn modelId="{420C43E5-B5BE-4EAF-BB48-D8A5B8FA65DE}" srcId="{1A22A5E3-27EB-4DF6-9F48-4812EFD3B67E}" destId="{1135B7C1-7366-4D8F-A6E9-D5E7E7A1207D}" srcOrd="1" destOrd="0" parTransId="{5739DA20-8BF0-4B41-92C5-4C931507DEC7}" sibTransId="{C34E54AA-59D4-43F4-8595-C85C0F4064A5}"/>
    <dgm:cxn modelId="{CDAA1C79-E04F-4BBE-B002-3E24A3681467}" type="presParOf" srcId="{B60718E0-BC25-436C-A0CE-18160D58234F}" destId="{C748F74F-C841-4590-B2FA-C85463EAAB97}" srcOrd="0" destOrd="0" presId="urn:microsoft.com/office/officeart/2005/8/layout/chevron1"/>
    <dgm:cxn modelId="{3D928FB8-3591-4AB0-B34A-A3CE6DF667C0}" type="presParOf" srcId="{B60718E0-BC25-436C-A0CE-18160D58234F}" destId="{EEAB9EE0-F0C0-49F9-A067-D05C04CFDC61}" srcOrd="1" destOrd="0" presId="urn:microsoft.com/office/officeart/2005/8/layout/chevron1"/>
    <dgm:cxn modelId="{B55C3FD4-A774-4CC0-B669-2E8EAF28A353}" type="presParOf" srcId="{B60718E0-BC25-436C-A0CE-18160D58234F}" destId="{1C132C0F-5B38-4541-A74F-0DB39F0265E6}" srcOrd="2" destOrd="0" presId="urn:microsoft.com/office/officeart/2005/8/layout/chevron1"/>
    <dgm:cxn modelId="{19656F91-B136-4C49-8BE7-B9AD6CDF2DFD}" type="presParOf" srcId="{B60718E0-BC25-436C-A0CE-18160D58234F}" destId="{DAC27106-2F9D-4F25-910A-46F4B5C7EEAB}" srcOrd="3" destOrd="0" presId="urn:microsoft.com/office/officeart/2005/8/layout/chevron1"/>
    <dgm:cxn modelId="{0242B596-EEBF-45BC-81B3-7AB43BA8C90D}" type="presParOf" srcId="{B60718E0-BC25-436C-A0CE-18160D58234F}" destId="{CA379128-D33F-4453-BD1A-C1EFEACDCBA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2A5E3-27EB-4DF6-9F48-4812EFD3B67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35B7C1-7366-4D8F-A6E9-D5E7E7A1207D}">
      <dgm:prSet phldrT="[Text]"/>
      <dgm:spPr/>
      <dgm:t>
        <a:bodyPr/>
        <a:lstStyle/>
        <a:p>
          <a:r>
            <a:rPr lang="en-US" dirty="0"/>
            <a:t>PRIORITIZE</a:t>
          </a:r>
        </a:p>
      </dgm:t>
    </dgm:pt>
    <dgm:pt modelId="{5739DA20-8BF0-4B41-92C5-4C931507DEC7}" type="parTrans" cxnId="{420C43E5-B5BE-4EAF-BB48-D8A5B8FA65DE}">
      <dgm:prSet/>
      <dgm:spPr/>
      <dgm:t>
        <a:bodyPr/>
        <a:lstStyle/>
        <a:p>
          <a:endParaRPr lang="en-US"/>
        </a:p>
      </dgm:t>
    </dgm:pt>
    <dgm:pt modelId="{C34E54AA-59D4-43F4-8595-C85C0F4064A5}" type="sibTrans" cxnId="{420C43E5-B5BE-4EAF-BB48-D8A5B8FA65DE}">
      <dgm:prSet/>
      <dgm:spPr/>
      <dgm:t>
        <a:bodyPr/>
        <a:lstStyle/>
        <a:p>
          <a:endParaRPr lang="en-US"/>
        </a:p>
      </dgm:t>
    </dgm:pt>
    <dgm:pt modelId="{6D31B7B6-F9A6-4078-A52B-A0CC5BFD409D}">
      <dgm:prSet phldrT="[Text]"/>
      <dgm:spPr/>
      <dgm:t>
        <a:bodyPr/>
        <a:lstStyle/>
        <a:p>
          <a:r>
            <a:rPr lang="en-US" dirty="0"/>
            <a:t>IMPLEMENT</a:t>
          </a:r>
        </a:p>
      </dgm:t>
    </dgm:pt>
    <dgm:pt modelId="{60D9E4D7-5858-43E8-B315-B794FD6B0830}" type="parTrans" cxnId="{E39773CD-A8DB-48AC-9844-3FA83A2307C7}">
      <dgm:prSet/>
      <dgm:spPr/>
      <dgm:t>
        <a:bodyPr/>
        <a:lstStyle/>
        <a:p>
          <a:endParaRPr lang="en-US"/>
        </a:p>
      </dgm:t>
    </dgm:pt>
    <dgm:pt modelId="{66785AF9-E187-4DCB-8B87-24271A2E8239}" type="sibTrans" cxnId="{E39773CD-A8DB-48AC-9844-3FA83A2307C7}">
      <dgm:prSet/>
      <dgm:spPr/>
      <dgm:t>
        <a:bodyPr/>
        <a:lstStyle/>
        <a:p>
          <a:endParaRPr lang="en-US"/>
        </a:p>
      </dgm:t>
    </dgm:pt>
    <dgm:pt modelId="{EE0452B4-26CE-4670-8639-0586A647B573}">
      <dgm:prSet phldrT="[Text]"/>
      <dgm:spPr>
        <a:solidFill>
          <a:schemeClr val="accent2"/>
        </a:solidFill>
      </dgm:spPr>
      <dgm:t>
        <a:bodyPr/>
        <a:lstStyle/>
        <a:p>
          <a:r>
            <a:rPr lang="en-US" dirty="0"/>
            <a:t>RESEARCH</a:t>
          </a:r>
        </a:p>
      </dgm:t>
    </dgm:pt>
    <dgm:pt modelId="{E96FD06B-4C12-4F60-B3DF-C69F25EF5794}" type="parTrans" cxnId="{DC9EDE90-4640-4AE7-A256-ACA3EEE68FA6}">
      <dgm:prSet/>
      <dgm:spPr/>
      <dgm:t>
        <a:bodyPr/>
        <a:lstStyle/>
        <a:p>
          <a:endParaRPr lang="en-US"/>
        </a:p>
      </dgm:t>
    </dgm:pt>
    <dgm:pt modelId="{BAD6EE7C-FEB2-455F-9C44-B0E6A3DE77A3}" type="sibTrans" cxnId="{DC9EDE90-4640-4AE7-A256-ACA3EEE68FA6}">
      <dgm:prSet/>
      <dgm:spPr/>
      <dgm:t>
        <a:bodyPr/>
        <a:lstStyle/>
        <a:p>
          <a:endParaRPr lang="en-US"/>
        </a:p>
      </dgm:t>
    </dgm:pt>
    <dgm:pt modelId="{B60718E0-BC25-436C-A0CE-18160D58234F}" type="pres">
      <dgm:prSet presAssocID="{1A22A5E3-27EB-4DF6-9F48-4812EFD3B67E}" presName="Name0" presStyleCnt="0">
        <dgm:presLayoutVars>
          <dgm:dir/>
          <dgm:animLvl val="lvl"/>
          <dgm:resizeHandles val="exact"/>
        </dgm:presLayoutVars>
      </dgm:prSet>
      <dgm:spPr/>
    </dgm:pt>
    <dgm:pt modelId="{1C132C0F-5B38-4541-A74F-0DB39F0265E6}" type="pres">
      <dgm:prSet presAssocID="{1135B7C1-7366-4D8F-A6E9-D5E7E7A1207D}" presName="parTxOnly" presStyleLbl="node1" presStyleIdx="0" presStyleCnt="3" custLinFactX="77356" custLinFactNeighborX="100000" custLinFactNeighborY="-2357">
        <dgm:presLayoutVars>
          <dgm:chMax val="0"/>
          <dgm:chPref val="0"/>
          <dgm:bulletEnabled val="1"/>
        </dgm:presLayoutVars>
      </dgm:prSet>
      <dgm:spPr/>
    </dgm:pt>
    <dgm:pt modelId="{DAC27106-2F9D-4F25-910A-46F4B5C7EEAB}" type="pres">
      <dgm:prSet presAssocID="{C34E54AA-59D4-43F4-8595-C85C0F4064A5}" presName="parTxOnlySpace" presStyleCnt="0"/>
      <dgm:spPr/>
    </dgm:pt>
    <dgm:pt modelId="{CA379128-D33F-4453-BD1A-C1EFEACDCBA4}" type="pres">
      <dgm:prSet presAssocID="{6D31B7B6-F9A6-4078-A52B-A0CC5BFD409D}" presName="parTxOnly" presStyleLbl="node1" presStyleIdx="1" presStyleCnt="3" custLinFactX="74842" custLinFactNeighborX="100000" custLinFactNeighborY="-786">
        <dgm:presLayoutVars>
          <dgm:chMax val="0"/>
          <dgm:chPref val="0"/>
          <dgm:bulletEnabled val="1"/>
        </dgm:presLayoutVars>
      </dgm:prSet>
      <dgm:spPr/>
    </dgm:pt>
    <dgm:pt modelId="{BB2BC143-0FD4-4C00-A4AC-8E49E777A12C}" type="pres">
      <dgm:prSet presAssocID="{66785AF9-E187-4DCB-8B87-24271A2E8239}" presName="parTxOnlySpace" presStyleCnt="0"/>
      <dgm:spPr/>
    </dgm:pt>
    <dgm:pt modelId="{923E9701-DF93-4476-B969-9C4B02D52224}" type="pres">
      <dgm:prSet presAssocID="{EE0452B4-26CE-4670-8639-0586A647B573}" presName="parTxOnly" presStyleLbl="node1" presStyleIdx="2" presStyleCnt="3" custLinFactX="-160077" custLinFactNeighborX="-200000" custLinFactNeighborY="-1974">
        <dgm:presLayoutVars>
          <dgm:chMax val="0"/>
          <dgm:chPref val="0"/>
          <dgm:bulletEnabled val="1"/>
        </dgm:presLayoutVars>
      </dgm:prSet>
      <dgm:spPr/>
    </dgm:pt>
  </dgm:ptLst>
  <dgm:cxnLst>
    <dgm:cxn modelId="{F7D2DC39-3B5C-4760-98DD-68D6C2CBC5A9}" type="presOf" srcId="{6D31B7B6-F9A6-4078-A52B-A0CC5BFD409D}" destId="{CA379128-D33F-4453-BD1A-C1EFEACDCBA4}" srcOrd="0" destOrd="0" presId="urn:microsoft.com/office/officeart/2005/8/layout/chevron1"/>
    <dgm:cxn modelId="{DC9EDE90-4640-4AE7-A256-ACA3EEE68FA6}" srcId="{1A22A5E3-27EB-4DF6-9F48-4812EFD3B67E}" destId="{EE0452B4-26CE-4670-8639-0586A647B573}" srcOrd="2" destOrd="0" parTransId="{E96FD06B-4C12-4F60-B3DF-C69F25EF5794}" sibTransId="{BAD6EE7C-FEB2-455F-9C44-B0E6A3DE77A3}"/>
    <dgm:cxn modelId="{96498291-2A13-45C7-B4AE-4A7D4D4A7C08}" type="presOf" srcId="{EE0452B4-26CE-4670-8639-0586A647B573}" destId="{923E9701-DF93-4476-B969-9C4B02D52224}" srcOrd="0" destOrd="0" presId="urn:microsoft.com/office/officeart/2005/8/layout/chevron1"/>
    <dgm:cxn modelId="{69B176B5-D3D0-4E76-B6AF-9756A4687946}" type="presOf" srcId="{1135B7C1-7366-4D8F-A6E9-D5E7E7A1207D}" destId="{1C132C0F-5B38-4541-A74F-0DB39F0265E6}" srcOrd="0" destOrd="0" presId="urn:microsoft.com/office/officeart/2005/8/layout/chevron1"/>
    <dgm:cxn modelId="{48527DB9-8E6A-4C81-ACD1-4BF91DE67431}" type="presOf" srcId="{1A22A5E3-27EB-4DF6-9F48-4812EFD3B67E}" destId="{B60718E0-BC25-436C-A0CE-18160D58234F}" srcOrd="0" destOrd="0" presId="urn:microsoft.com/office/officeart/2005/8/layout/chevron1"/>
    <dgm:cxn modelId="{E39773CD-A8DB-48AC-9844-3FA83A2307C7}" srcId="{1A22A5E3-27EB-4DF6-9F48-4812EFD3B67E}" destId="{6D31B7B6-F9A6-4078-A52B-A0CC5BFD409D}" srcOrd="1" destOrd="0" parTransId="{60D9E4D7-5858-43E8-B315-B794FD6B0830}" sibTransId="{66785AF9-E187-4DCB-8B87-24271A2E8239}"/>
    <dgm:cxn modelId="{420C43E5-B5BE-4EAF-BB48-D8A5B8FA65DE}" srcId="{1A22A5E3-27EB-4DF6-9F48-4812EFD3B67E}" destId="{1135B7C1-7366-4D8F-A6E9-D5E7E7A1207D}" srcOrd="0" destOrd="0" parTransId="{5739DA20-8BF0-4B41-92C5-4C931507DEC7}" sibTransId="{C34E54AA-59D4-43F4-8595-C85C0F4064A5}"/>
    <dgm:cxn modelId="{B55C3FD4-A774-4CC0-B669-2E8EAF28A353}" type="presParOf" srcId="{B60718E0-BC25-436C-A0CE-18160D58234F}" destId="{1C132C0F-5B38-4541-A74F-0DB39F0265E6}" srcOrd="0" destOrd="0" presId="urn:microsoft.com/office/officeart/2005/8/layout/chevron1"/>
    <dgm:cxn modelId="{19656F91-B136-4C49-8BE7-B9AD6CDF2DFD}" type="presParOf" srcId="{B60718E0-BC25-436C-A0CE-18160D58234F}" destId="{DAC27106-2F9D-4F25-910A-46F4B5C7EEAB}" srcOrd="1" destOrd="0" presId="urn:microsoft.com/office/officeart/2005/8/layout/chevron1"/>
    <dgm:cxn modelId="{0242B596-EEBF-45BC-81B3-7AB43BA8C90D}" type="presParOf" srcId="{B60718E0-BC25-436C-A0CE-18160D58234F}" destId="{CA379128-D33F-4453-BD1A-C1EFEACDCBA4}" srcOrd="2" destOrd="0" presId="urn:microsoft.com/office/officeart/2005/8/layout/chevron1"/>
    <dgm:cxn modelId="{D86900CA-D0DF-46F5-85C5-05428F137A78}" type="presParOf" srcId="{B60718E0-BC25-436C-A0CE-18160D58234F}" destId="{BB2BC143-0FD4-4C00-A4AC-8E49E777A12C}" srcOrd="3" destOrd="0" presId="urn:microsoft.com/office/officeart/2005/8/layout/chevron1"/>
    <dgm:cxn modelId="{6B54CE29-08EE-4C5F-96FA-4001AD7985E8}" type="presParOf" srcId="{B60718E0-BC25-436C-A0CE-18160D58234F}" destId="{923E9701-DF93-4476-B969-9C4B02D5222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2A5E3-27EB-4DF6-9F48-4812EFD3B67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35B7C1-7366-4D8F-A6E9-D5E7E7A1207D}">
      <dgm:prSet phldrT="[Text]"/>
      <dgm:spPr>
        <a:solidFill>
          <a:schemeClr val="accent2"/>
        </a:solidFill>
      </dgm:spPr>
      <dgm:t>
        <a:bodyPr/>
        <a:lstStyle/>
        <a:p>
          <a:r>
            <a:rPr lang="en-US" dirty="0"/>
            <a:t>PRIORITIZE</a:t>
          </a:r>
        </a:p>
      </dgm:t>
    </dgm:pt>
    <dgm:pt modelId="{5739DA20-8BF0-4B41-92C5-4C931507DEC7}" type="parTrans" cxnId="{420C43E5-B5BE-4EAF-BB48-D8A5B8FA65DE}">
      <dgm:prSet/>
      <dgm:spPr/>
      <dgm:t>
        <a:bodyPr/>
        <a:lstStyle/>
        <a:p>
          <a:endParaRPr lang="en-US"/>
        </a:p>
      </dgm:t>
    </dgm:pt>
    <dgm:pt modelId="{C34E54AA-59D4-43F4-8595-C85C0F4064A5}" type="sibTrans" cxnId="{420C43E5-B5BE-4EAF-BB48-D8A5B8FA65DE}">
      <dgm:prSet/>
      <dgm:spPr/>
      <dgm:t>
        <a:bodyPr/>
        <a:lstStyle/>
        <a:p>
          <a:endParaRPr lang="en-US"/>
        </a:p>
      </dgm:t>
    </dgm:pt>
    <dgm:pt modelId="{6D31B7B6-F9A6-4078-A52B-A0CC5BFD409D}">
      <dgm:prSet phldrT="[Text]"/>
      <dgm:spPr/>
      <dgm:t>
        <a:bodyPr/>
        <a:lstStyle/>
        <a:p>
          <a:r>
            <a:rPr lang="en-US" dirty="0"/>
            <a:t>IMPLEMENT</a:t>
          </a:r>
        </a:p>
      </dgm:t>
    </dgm:pt>
    <dgm:pt modelId="{60D9E4D7-5858-43E8-B315-B794FD6B0830}" type="parTrans" cxnId="{E39773CD-A8DB-48AC-9844-3FA83A2307C7}">
      <dgm:prSet/>
      <dgm:spPr/>
      <dgm:t>
        <a:bodyPr/>
        <a:lstStyle/>
        <a:p>
          <a:endParaRPr lang="en-US"/>
        </a:p>
      </dgm:t>
    </dgm:pt>
    <dgm:pt modelId="{66785AF9-E187-4DCB-8B87-24271A2E8239}" type="sibTrans" cxnId="{E39773CD-A8DB-48AC-9844-3FA83A2307C7}">
      <dgm:prSet/>
      <dgm:spPr/>
      <dgm:t>
        <a:bodyPr/>
        <a:lstStyle/>
        <a:p>
          <a:endParaRPr lang="en-US"/>
        </a:p>
      </dgm:t>
    </dgm:pt>
    <dgm:pt modelId="{EE0452B4-26CE-4670-8639-0586A647B573}">
      <dgm:prSet phldrT="[Text]"/>
      <dgm:spPr>
        <a:solidFill>
          <a:schemeClr val="accent1"/>
        </a:solidFill>
      </dgm:spPr>
      <dgm:t>
        <a:bodyPr/>
        <a:lstStyle/>
        <a:p>
          <a:r>
            <a:rPr lang="en-US" dirty="0"/>
            <a:t>RESEARCH</a:t>
          </a:r>
        </a:p>
      </dgm:t>
    </dgm:pt>
    <dgm:pt modelId="{E96FD06B-4C12-4F60-B3DF-C69F25EF5794}" type="parTrans" cxnId="{DC9EDE90-4640-4AE7-A256-ACA3EEE68FA6}">
      <dgm:prSet/>
      <dgm:spPr/>
      <dgm:t>
        <a:bodyPr/>
        <a:lstStyle/>
        <a:p>
          <a:endParaRPr lang="en-US"/>
        </a:p>
      </dgm:t>
    </dgm:pt>
    <dgm:pt modelId="{BAD6EE7C-FEB2-455F-9C44-B0E6A3DE77A3}" type="sibTrans" cxnId="{DC9EDE90-4640-4AE7-A256-ACA3EEE68FA6}">
      <dgm:prSet/>
      <dgm:spPr/>
      <dgm:t>
        <a:bodyPr/>
        <a:lstStyle/>
        <a:p>
          <a:endParaRPr lang="en-US"/>
        </a:p>
      </dgm:t>
    </dgm:pt>
    <dgm:pt modelId="{B60718E0-BC25-436C-A0CE-18160D58234F}" type="pres">
      <dgm:prSet presAssocID="{1A22A5E3-27EB-4DF6-9F48-4812EFD3B67E}" presName="Name0" presStyleCnt="0">
        <dgm:presLayoutVars>
          <dgm:dir/>
          <dgm:animLvl val="lvl"/>
          <dgm:resizeHandles val="exact"/>
        </dgm:presLayoutVars>
      </dgm:prSet>
      <dgm:spPr/>
    </dgm:pt>
    <dgm:pt modelId="{1C132C0F-5B38-4541-A74F-0DB39F0265E6}" type="pres">
      <dgm:prSet presAssocID="{1135B7C1-7366-4D8F-A6E9-D5E7E7A1207D}" presName="parTxOnly" presStyleLbl="node1" presStyleIdx="0" presStyleCnt="3" custLinFactX="77356" custLinFactNeighborX="100000" custLinFactNeighborY="-2357">
        <dgm:presLayoutVars>
          <dgm:chMax val="0"/>
          <dgm:chPref val="0"/>
          <dgm:bulletEnabled val="1"/>
        </dgm:presLayoutVars>
      </dgm:prSet>
      <dgm:spPr/>
    </dgm:pt>
    <dgm:pt modelId="{DAC27106-2F9D-4F25-910A-46F4B5C7EEAB}" type="pres">
      <dgm:prSet presAssocID="{C34E54AA-59D4-43F4-8595-C85C0F4064A5}" presName="parTxOnlySpace" presStyleCnt="0"/>
      <dgm:spPr/>
    </dgm:pt>
    <dgm:pt modelId="{CA379128-D33F-4453-BD1A-C1EFEACDCBA4}" type="pres">
      <dgm:prSet presAssocID="{6D31B7B6-F9A6-4078-A52B-A0CC5BFD409D}" presName="parTxOnly" presStyleLbl="node1" presStyleIdx="1" presStyleCnt="3" custLinFactX="74842" custLinFactNeighborX="100000" custLinFactNeighborY="-786">
        <dgm:presLayoutVars>
          <dgm:chMax val="0"/>
          <dgm:chPref val="0"/>
          <dgm:bulletEnabled val="1"/>
        </dgm:presLayoutVars>
      </dgm:prSet>
      <dgm:spPr/>
    </dgm:pt>
    <dgm:pt modelId="{BB2BC143-0FD4-4C00-A4AC-8E49E777A12C}" type="pres">
      <dgm:prSet presAssocID="{66785AF9-E187-4DCB-8B87-24271A2E8239}" presName="parTxOnlySpace" presStyleCnt="0"/>
      <dgm:spPr/>
    </dgm:pt>
    <dgm:pt modelId="{923E9701-DF93-4476-B969-9C4B02D52224}" type="pres">
      <dgm:prSet presAssocID="{EE0452B4-26CE-4670-8639-0586A647B573}" presName="parTxOnly" presStyleLbl="node1" presStyleIdx="2" presStyleCnt="3" custLinFactX="-160077" custLinFactNeighborX="-200000" custLinFactNeighborY="-1974">
        <dgm:presLayoutVars>
          <dgm:chMax val="0"/>
          <dgm:chPref val="0"/>
          <dgm:bulletEnabled val="1"/>
        </dgm:presLayoutVars>
      </dgm:prSet>
      <dgm:spPr/>
    </dgm:pt>
  </dgm:ptLst>
  <dgm:cxnLst>
    <dgm:cxn modelId="{F7D2DC39-3B5C-4760-98DD-68D6C2CBC5A9}" type="presOf" srcId="{6D31B7B6-F9A6-4078-A52B-A0CC5BFD409D}" destId="{CA379128-D33F-4453-BD1A-C1EFEACDCBA4}" srcOrd="0" destOrd="0" presId="urn:microsoft.com/office/officeart/2005/8/layout/chevron1"/>
    <dgm:cxn modelId="{DC9EDE90-4640-4AE7-A256-ACA3EEE68FA6}" srcId="{1A22A5E3-27EB-4DF6-9F48-4812EFD3B67E}" destId="{EE0452B4-26CE-4670-8639-0586A647B573}" srcOrd="2" destOrd="0" parTransId="{E96FD06B-4C12-4F60-B3DF-C69F25EF5794}" sibTransId="{BAD6EE7C-FEB2-455F-9C44-B0E6A3DE77A3}"/>
    <dgm:cxn modelId="{96498291-2A13-45C7-B4AE-4A7D4D4A7C08}" type="presOf" srcId="{EE0452B4-26CE-4670-8639-0586A647B573}" destId="{923E9701-DF93-4476-B969-9C4B02D52224}" srcOrd="0" destOrd="0" presId="urn:microsoft.com/office/officeart/2005/8/layout/chevron1"/>
    <dgm:cxn modelId="{69B176B5-D3D0-4E76-B6AF-9756A4687946}" type="presOf" srcId="{1135B7C1-7366-4D8F-A6E9-D5E7E7A1207D}" destId="{1C132C0F-5B38-4541-A74F-0DB39F0265E6}" srcOrd="0" destOrd="0" presId="urn:microsoft.com/office/officeart/2005/8/layout/chevron1"/>
    <dgm:cxn modelId="{48527DB9-8E6A-4C81-ACD1-4BF91DE67431}" type="presOf" srcId="{1A22A5E3-27EB-4DF6-9F48-4812EFD3B67E}" destId="{B60718E0-BC25-436C-A0CE-18160D58234F}" srcOrd="0" destOrd="0" presId="urn:microsoft.com/office/officeart/2005/8/layout/chevron1"/>
    <dgm:cxn modelId="{E39773CD-A8DB-48AC-9844-3FA83A2307C7}" srcId="{1A22A5E3-27EB-4DF6-9F48-4812EFD3B67E}" destId="{6D31B7B6-F9A6-4078-A52B-A0CC5BFD409D}" srcOrd="1" destOrd="0" parTransId="{60D9E4D7-5858-43E8-B315-B794FD6B0830}" sibTransId="{66785AF9-E187-4DCB-8B87-24271A2E8239}"/>
    <dgm:cxn modelId="{420C43E5-B5BE-4EAF-BB48-D8A5B8FA65DE}" srcId="{1A22A5E3-27EB-4DF6-9F48-4812EFD3B67E}" destId="{1135B7C1-7366-4D8F-A6E9-D5E7E7A1207D}" srcOrd="0" destOrd="0" parTransId="{5739DA20-8BF0-4B41-92C5-4C931507DEC7}" sibTransId="{C34E54AA-59D4-43F4-8595-C85C0F4064A5}"/>
    <dgm:cxn modelId="{B55C3FD4-A774-4CC0-B669-2E8EAF28A353}" type="presParOf" srcId="{B60718E0-BC25-436C-A0CE-18160D58234F}" destId="{1C132C0F-5B38-4541-A74F-0DB39F0265E6}" srcOrd="0" destOrd="0" presId="urn:microsoft.com/office/officeart/2005/8/layout/chevron1"/>
    <dgm:cxn modelId="{19656F91-B136-4C49-8BE7-B9AD6CDF2DFD}" type="presParOf" srcId="{B60718E0-BC25-436C-A0CE-18160D58234F}" destId="{DAC27106-2F9D-4F25-910A-46F4B5C7EEAB}" srcOrd="1" destOrd="0" presId="urn:microsoft.com/office/officeart/2005/8/layout/chevron1"/>
    <dgm:cxn modelId="{0242B596-EEBF-45BC-81B3-7AB43BA8C90D}" type="presParOf" srcId="{B60718E0-BC25-436C-A0CE-18160D58234F}" destId="{CA379128-D33F-4453-BD1A-C1EFEACDCBA4}" srcOrd="2" destOrd="0" presId="urn:microsoft.com/office/officeart/2005/8/layout/chevron1"/>
    <dgm:cxn modelId="{D86900CA-D0DF-46F5-85C5-05428F137A78}" type="presParOf" srcId="{B60718E0-BC25-436C-A0CE-18160D58234F}" destId="{BB2BC143-0FD4-4C00-A4AC-8E49E777A12C}" srcOrd="3" destOrd="0" presId="urn:microsoft.com/office/officeart/2005/8/layout/chevron1"/>
    <dgm:cxn modelId="{6B54CE29-08EE-4C5F-96FA-4001AD7985E8}" type="presParOf" srcId="{B60718E0-BC25-436C-A0CE-18160D58234F}" destId="{923E9701-DF93-4476-B969-9C4B02D5222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22A5E3-27EB-4DF6-9F48-4812EFD3B67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35B7C1-7366-4D8F-A6E9-D5E7E7A1207D}">
      <dgm:prSet phldrT="[Text]"/>
      <dgm:spPr/>
      <dgm:t>
        <a:bodyPr/>
        <a:lstStyle/>
        <a:p>
          <a:r>
            <a:rPr lang="en-US" dirty="0"/>
            <a:t>PRIORITIZE</a:t>
          </a:r>
        </a:p>
      </dgm:t>
    </dgm:pt>
    <dgm:pt modelId="{5739DA20-8BF0-4B41-92C5-4C931507DEC7}" type="parTrans" cxnId="{420C43E5-B5BE-4EAF-BB48-D8A5B8FA65DE}">
      <dgm:prSet/>
      <dgm:spPr/>
      <dgm:t>
        <a:bodyPr/>
        <a:lstStyle/>
        <a:p>
          <a:endParaRPr lang="en-US"/>
        </a:p>
      </dgm:t>
    </dgm:pt>
    <dgm:pt modelId="{C34E54AA-59D4-43F4-8595-C85C0F4064A5}" type="sibTrans" cxnId="{420C43E5-B5BE-4EAF-BB48-D8A5B8FA65DE}">
      <dgm:prSet/>
      <dgm:spPr/>
      <dgm:t>
        <a:bodyPr/>
        <a:lstStyle/>
        <a:p>
          <a:endParaRPr lang="en-US"/>
        </a:p>
      </dgm:t>
    </dgm:pt>
    <dgm:pt modelId="{6D31B7B6-F9A6-4078-A52B-A0CC5BFD409D}">
      <dgm:prSet phldrT="[Text]"/>
      <dgm:spPr>
        <a:solidFill>
          <a:schemeClr val="accent2"/>
        </a:solidFill>
      </dgm:spPr>
      <dgm:t>
        <a:bodyPr/>
        <a:lstStyle/>
        <a:p>
          <a:r>
            <a:rPr lang="en-US" dirty="0"/>
            <a:t>IMPLEMENT</a:t>
          </a:r>
        </a:p>
      </dgm:t>
    </dgm:pt>
    <dgm:pt modelId="{60D9E4D7-5858-43E8-B315-B794FD6B0830}" type="parTrans" cxnId="{E39773CD-A8DB-48AC-9844-3FA83A2307C7}">
      <dgm:prSet/>
      <dgm:spPr/>
      <dgm:t>
        <a:bodyPr/>
        <a:lstStyle/>
        <a:p>
          <a:endParaRPr lang="en-US"/>
        </a:p>
      </dgm:t>
    </dgm:pt>
    <dgm:pt modelId="{66785AF9-E187-4DCB-8B87-24271A2E8239}" type="sibTrans" cxnId="{E39773CD-A8DB-48AC-9844-3FA83A2307C7}">
      <dgm:prSet/>
      <dgm:spPr/>
      <dgm:t>
        <a:bodyPr/>
        <a:lstStyle/>
        <a:p>
          <a:endParaRPr lang="en-US"/>
        </a:p>
      </dgm:t>
    </dgm:pt>
    <dgm:pt modelId="{EE0452B4-26CE-4670-8639-0586A647B573}">
      <dgm:prSet phldrT="[Text]"/>
      <dgm:spPr>
        <a:solidFill>
          <a:schemeClr val="accent1"/>
        </a:solidFill>
      </dgm:spPr>
      <dgm:t>
        <a:bodyPr/>
        <a:lstStyle/>
        <a:p>
          <a:r>
            <a:rPr lang="en-US" dirty="0"/>
            <a:t>RESEARCH</a:t>
          </a:r>
        </a:p>
      </dgm:t>
    </dgm:pt>
    <dgm:pt modelId="{E96FD06B-4C12-4F60-B3DF-C69F25EF5794}" type="parTrans" cxnId="{DC9EDE90-4640-4AE7-A256-ACA3EEE68FA6}">
      <dgm:prSet/>
      <dgm:spPr/>
      <dgm:t>
        <a:bodyPr/>
        <a:lstStyle/>
        <a:p>
          <a:endParaRPr lang="en-US"/>
        </a:p>
      </dgm:t>
    </dgm:pt>
    <dgm:pt modelId="{BAD6EE7C-FEB2-455F-9C44-B0E6A3DE77A3}" type="sibTrans" cxnId="{DC9EDE90-4640-4AE7-A256-ACA3EEE68FA6}">
      <dgm:prSet/>
      <dgm:spPr/>
      <dgm:t>
        <a:bodyPr/>
        <a:lstStyle/>
        <a:p>
          <a:endParaRPr lang="en-US"/>
        </a:p>
      </dgm:t>
    </dgm:pt>
    <dgm:pt modelId="{B60718E0-BC25-436C-A0CE-18160D58234F}" type="pres">
      <dgm:prSet presAssocID="{1A22A5E3-27EB-4DF6-9F48-4812EFD3B67E}" presName="Name0" presStyleCnt="0">
        <dgm:presLayoutVars>
          <dgm:dir/>
          <dgm:animLvl val="lvl"/>
          <dgm:resizeHandles val="exact"/>
        </dgm:presLayoutVars>
      </dgm:prSet>
      <dgm:spPr/>
    </dgm:pt>
    <dgm:pt modelId="{1C132C0F-5B38-4541-A74F-0DB39F0265E6}" type="pres">
      <dgm:prSet presAssocID="{1135B7C1-7366-4D8F-A6E9-D5E7E7A1207D}" presName="parTxOnly" presStyleLbl="node1" presStyleIdx="0" presStyleCnt="3" custLinFactX="77356" custLinFactNeighborX="100000" custLinFactNeighborY="-2357">
        <dgm:presLayoutVars>
          <dgm:chMax val="0"/>
          <dgm:chPref val="0"/>
          <dgm:bulletEnabled val="1"/>
        </dgm:presLayoutVars>
      </dgm:prSet>
      <dgm:spPr/>
    </dgm:pt>
    <dgm:pt modelId="{DAC27106-2F9D-4F25-910A-46F4B5C7EEAB}" type="pres">
      <dgm:prSet presAssocID="{C34E54AA-59D4-43F4-8595-C85C0F4064A5}" presName="parTxOnlySpace" presStyleCnt="0"/>
      <dgm:spPr/>
    </dgm:pt>
    <dgm:pt modelId="{CA379128-D33F-4453-BD1A-C1EFEACDCBA4}" type="pres">
      <dgm:prSet presAssocID="{6D31B7B6-F9A6-4078-A52B-A0CC5BFD409D}" presName="parTxOnly" presStyleLbl="node1" presStyleIdx="1" presStyleCnt="3" custLinFactX="74842" custLinFactNeighborX="100000" custLinFactNeighborY="-786">
        <dgm:presLayoutVars>
          <dgm:chMax val="0"/>
          <dgm:chPref val="0"/>
          <dgm:bulletEnabled val="1"/>
        </dgm:presLayoutVars>
      </dgm:prSet>
      <dgm:spPr/>
    </dgm:pt>
    <dgm:pt modelId="{BB2BC143-0FD4-4C00-A4AC-8E49E777A12C}" type="pres">
      <dgm:prSet presAssocID="{66785AF9-E187-4DCB-8B87-24271A2E8239}" presName="parTxOnlySpace" presStyleCnt="0"/>
      <dgm:spPr/>
    </dgm:pt>
    <dgm:pt modelId="{923E9701-DF93-4476-B969-9C4B02D52224}" type="pres">
      <dgm:prSet presAssocID="{EE0452B4-26CE-4670-8639-0586A647B573}" presName="parTxOnly" presStyleLbl="node1" presStyleIdx="2" presStyleCnt="3" custLinFactX="-160077" custLinFactNeighborX="-200000" custLinFactNeighborY="-1974">
        <dgm:presLayoutVars>
          <dgm:chMax val="0"/>
          <dgm:chPref val="0"/>
          <dgm:bulletEnabled val="1"/>
        </dgm:presLayoutVars>
      </dgm:prSet>
      <dgm:spPr/>
    </dgm:pt>
  </dgm:ptLst>
  <dgm:cxnLst>
    <dgm:cxn modelId="{F7D2DC39-3B5C-4760-98DD-68D6C2CBC5A9}" type="presOf" srcId="{6D31B7B6-F9A6-4078-A52B-A0CC5BFD409D}" destId="{CA379128-D33F-4453-BD1A-C1EFEACDCBA4}" srcOrd="0" destOrd="0" presId="urn:microsoft.com/office/officeart/2005/8/layout/chevron1"/>
    <dgm:cxn modelId="{DC9EDE90-4640-4AE7-A256-ACA3EEE68FA6}" srcId="{1A22A5E3-27EB-4DF6-9F48-4812EFD3B67E}" destId="{EE0452B4-26CE-4670-8639-0586A647B573}" srcOrd="2" destOrd="0" parTransId="{E96FD06B-4C12-4F60-B3DF-C69F25EF5794}" sibTransId="{BAD6EE7C-FEB2-455F-9C44-B0E6A3DE77A3}"/>
    <dgm:cxn modelId="{96498291-2A13-45C7-B4AE-4A7D4D4A7C08}" type="presOf" srcId="{EE0452B4-26CE-4670-8639-0586A647B573}" destId="{923E9701-DF93-4476-B969-9C4B02D52224}" srcOrd="0" destOrd="0" presId="urn:microsoft.com/office/officeart/2005/8/layout/chevron1"/>
    <dgm:cxn modelId="{69B176B5-D3D0-4E76-B6AF-9756A4687946}" type="presOf" srcId="{1135B7C1-7366-4D8F-A6E9-D5E7E7A1207D}" destId="{1C132C0F-5B38-4541-A74F-0DB39F0265E6}" srcOrd="0" destOrd="0" presId="urn:microsoft.com/office/officeart/2005/8/layout/chevron1"/>
    <dgm:cxn modelId="{48527DB9-8E6A-4C81-ACD1-4BF91DE67431}" type="presOf" srcId="{1A22A5E3-27EB-4DF6-9F48-4812EFD3B67E}" destId="{B60718E0-BC25-436C-A0CE-18160D58234F}" srcOrd="0" destOrd="0" presId="urn:microsoft.com/office/officeart/2005/8/layout/chevron1"/>
    <dgm:cxn modelId="{E39773CD-A8DB-48AC-9844-3FA83A2307C7}" srcId="{1A22A5E3-27EB-4DF6-9F48-4812EFD3B67E}" destId="{6D31B7B6-F9A6-4078-A52B-A0CC5BFD409D}" srcOrd="1" destOrd="0" parTransId="{60D9E4D7-5858-43E8-B315-B794FD6B0830}" sibTransId="{66785AF9-E187-4DCB-8B87-24271A2E8239}"/>
    <dgm:cxn modelId="{420C43E5-B5BE-4EAF-BB48-D8A5B8FA65DE}" srcId="{1A22A5E3-27EB-4DF6-9F48-4812EFD3B67E}" destId="{1135B7C1-7366-4D8F-A6E9-D5E7E7A1207D}" srcOrd="0" destOrd="0" parTransId="{5739DA20-8BF0-4B41-92C5-4C931507DEC7}" sibTransId="{C34E54AA-59D4-43F4-8595-C85C0F4064A5}"/>
    <dgm:cxn modelId="{B55C3FD4-A774-4CC0-B669-2E8EAF28A353}" type="presParOf" srcId="{B60718E0-BC25-436C-A0CE-18160D58234F}" destId="{1C132C0F-5B38-4541-A74F-0DB39F0265E6}" srcOrd="0" destOrd="0" presId="urn:microsoft.com/office/officeart/2005/8/layout/chevron1"/>
    <dgm:cxn modelId="{19656F91-B136-4C49-8BE7-B9AD6CDF2DFD}" type="presParOf" srcId="{B60718E0-BC25-436C-A0CE-18160D58234F}" destId="{DAC27106-2F9D-4F25-910A-46F4B5C7EEAB}" srcOrd="1" destOrd="0" presId="urn:microsoft.com/office/officeart/2005/8/layout/chevron1"/>
    <dgm:cxn modelId="{0242B596-EEBF-45BC-81B3-7AB43BA8C90D}" type="presParOf" srcId="{B60718E0-BC25-436C-A0CE-18160D58234F}" destId="{CA379128-D33F-4453-BD1A-C1EFEACDCBA4}" srcOrd="2" destOrd="0" presId="urn:microsoft.com/office/officeart/2005/8/layout/chevron1"/>
    <dgm:cxn modelId="{D86900CA-D0DF-46F5-85C5-05428F137A78}" type="presParOf" srcId="{B60718E0-BC25-436C-A0CE-18160D58234F}" destId="{BB2BC143-0FD4-4C00-A4AC-8E49E777A12C}" srcOrd="3" destOrd="0" presId="urn:microsoft.com/office/officeart/2005/8/layout/chevron1"/>
    <dgm:cxn modelId="{6B54CE29-08EE-4C5F-96FA-4001AD7985E8}" type="presParOf" srcId="{B60718E0-BC25-436C-A0CE-18160D58234F}" destId="{923E9701-DF93-4476-B969-9C4B02D5222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8F74F-C841-4590-B2FA-C85463EAAB97}">
      <dsp:nvSpPr>
        <dsp:cNvPr id="0" name=""/>
        <dsp:cNvSpPr/>
      </dsp:nvSpPr>
      <dsp:spPr>
        <a:xfrm>
          <a:off x="2444" y="864856"/>
          <a:ext cx="2978218" cy="11912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RESEARCH</a:t>
          </a:r>
          <a:endParaRPr lang="en-US" sz="2500" kern="1200" dirty="0"/>
        </a:p>
      </dsp:txBody>
      <dsp:txXfrm>
        <a:off x="598088" y="864856"/>
        <a:ext cx="1786931" cy="1191287"/>
      </dsp:txXfrm>
    </dsp:sp>
    <dsp:sp modelId="{1C132C0F-5B38-4541-A74F-0DB39F0265E6}">
      <dsp:nvSpPr>
        <dsp:cNvPr id="0" name=""/>
        <dsp:cNvSpPr/>
      </dsp:nvSpPr>
      <dsp:spPr>
        <a:xfrm>
          <a:off x="2682840" y="864856"/>
          <a:ext cx="2978218" cy="11912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PRIORITIZE</a:t>
          </a:r>
        </a:p>
      </dsp:txBody>
      <dsp:txXfrm>
        <a:off x="3278484" y="864856"/>
        <a:ext cx="1786931" cy="1191287"/>
      </dsp:txXfrm>
    </dsp:sp>
    <dsp:sp modelId="{CA379128-D33F-4453-BD1A-C1EFEACDCBA4}">
      <dsp:nvSpPr>
        <dsp:cNvPr id="0" name=""/>
        <dsp:cNvSpPr/>
      </dsp:nvSpPr>
      <dsp:spPr>
        <a:xfrm>
          <a:off x="5363237" y="864856"/>
          <a:ext cx="2978218" cy="11912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IMPLEMENT</a:t>
          </a:r>
        </a:p>
      </dsp:txBody>
      <dsp:txXfrm>
        <a:off x="5958881" y="864856"/>
        <a:ext cx="1786931" cy="1191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2C0F-5B38-4541-A74F-0DB39F0265E6}">
      <dsp:nvSpPr>
        <dsp:cNvPr id="0" name=""/>
        <dsp:cNvSpPr/>
      </dsp:nvSpPr>
      <dsp:spPr>
        <a:xfrm>
          <a:off x="3341797" y="0"/>
          <a:ext cx="3821902" cy="11920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PRIORITIZE</a:t>
          </a:r>
        </a:p>
      </dsp:txBody>
      <dsp:txXfrm>
        <a:off x="3937827" y="0"/>
        <a:ext cx="2629843" cy="1192059"/>
      </dsp:txXfrm>
    </dsp:sp>
    <dsp:sp modelId="{CA379128-D33F-4453-BD1A-C1EFEACDCBA4}">
      <dsp:nvSpPr>
        <dsp:cNvPr id="0" name=""/>
        <dsp:cNvSpPr/>
      </dsp:nvSpPr>
      <dsp:spPr>
        <a:xfrm>
          <a:off x="6685427" y="0"/>
          <a:ext cx="3821902" cy="11920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IMPLEMENT</a:t>
          </a:r>
        </a:p>
      </dsp:txBody>
      <dsp:txXfrm>
        <a:off x="7281457" y="0"/>
        <a:ext cx="2629843" cy="1192059"/>
      </dsp:txXfrm>
    </dsp:sp>
    <dsp:sp modelId="{923E9701-DF93-4476-B969-9C4B02D52224}">
      <dsp:nvSpPr>
        <dsp:cNvPr id="0" name=""/>
        <dsp:cNvSpPr/>
      </dsp:nvSpPr>
      <dsp:spPr>
        <a:xfrm>
          <a:off x="194" y="0"/>
          <a:ext cx="3821902" cy="1192059"/>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RESEARCH</a:t>
          </a:r>
        </a:p>
      </dsp:txBody>
      <dsp:txXfrm>
        <a:off x="596224" y="0"/>
        <a:ext cx="2629843" cy="1192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2C0F-5B38-4541-A74F-0DB39F0265E6}">
      <dsp:nvSpPr>
        <dsp:cNvPr id="0" name=""/>
        <dsp:cNvSpPr/>
      </dsp:nvSpPr>
      <dsp:spPr>
        <a:xfrm>
          <a:off x="3485571" y="0"/>
          <a:ext cx="3986331" cy="110609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kern="1200" dirty="0"/>
            <a:t>PRIORITIZE</a:t>
          </a:r>
        </a:p>
      </dsp:txBody>
      <dsp:txXfrm>
        <a:off x="4038619" y="0"/>
        <a:ext cx="2880235" cy="1106096"/>
      </dsp:txXfrm>
    </dsp:sp>
    <dsp:sp modelId="{CA379128-D33F-4453-BD1A-C1EFEACDCBA4}">
      <dsp:nvSpPr>
        <dsp:cNvPr id="0" name=""/>
        <dsp:cNvSpPr/>
      </dsp:nvSpPr>
      <dsp:spPr>
        <a:xfrm>
          <a:off x="6973054" y="0"/>
          <a:ext cx="3986331" cy="11060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kern="1200" dirty="0"/>
            <a:t>IMPLEMENT</a:t>
          </a:r>
        </a:p>
      </dsp:txBody>
      <dsp:txXfrm>
        <a:off x="7526102" y="0"/>
        <a:ext cx="2880235" cy="1106096"/>
      </dsp:txXfrm>
    </dsp:sp>
    <dsp:sp modelId="{923E9701-DF93-4476-B969-9C4B02D52224}">
      <dsp:nvSpPr>
        <dsp:cNvPr id="0" name=""/>
        <dsp:cNvSpPr/>
      </dsp:nvSpPr>
      <dsp:spPr>
        <a:xfrm>
          <a:off x="202" y="0"/>
          <a:ext cx="3986331" cy="110609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US" sz="4000" kern="1200" dirty="0"/>
            <a:t>RESEARCH</a:t>
          </a:r>
        </a:p>
      </dsp:txBody>
      <dsp:txXfrm>
        <a:off x="553250" y="0"/>
        <a:ext cx="2880235" cy="1106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2C0F-5B38-4541-A74F-0DB39F0265E6}">
      <dsp:nvSpPr>
        <dsp:cNvPr id="0" name=""/>
        <dsp:cNvSpPr/>
      </dsp:nvSpPr>
      <dsp:spPr>
        <a:xfrm>
          <a:off x="3467599" y="0"/>
          <a:ext cx="3965776" cy="12186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PRIORITIZE</a:t>
          </a:r>
        </a:p>
      </dsp:txBody>
      <dsp:txXfrm>
        <a:off x="4076902" y="0"/>
        <a:ext cx="2747170" cy="1218606"/>
      </dsp:txXfrm>
    </dsp:sp>
    <dsp:sp modelId="{CA379128-D33F-4453-BD1A-C1EFEACDCBA4}">
      <dsp:nvSpPr>
        <dsp:cNvPr id="0" name=""/>
        <dsp:cNvSpPr/>
      </dsp:nvSpPr>
      <dsp:spPr>
        <a:xfrm>
          <a:off x="6937098" y="0"/>
          <a:ext cx="3965776" cy="121860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IMPLEMENT</a:t>
          </a:r>
        </a:p>
      </dsp:txBody>
      <dsp:txXfrm>
        <a:off x="7546401" y="0"/>
        <a:ext cx="2747170" cy="1218606"/>
      </dsp:txXfrm>
    </dsp:sp>
    <dsp:sp modelId="{923E9701-DF93-4476-B969-9C4B02D52224}">
      <dsp:nvSpPr>
        <dsp:cNvPr id="0" name=""/>
        <dsp:cNvSpPr/>
      </dsp:nvSpPr>
      <dsp:spPr>
        <a:xfrm>
          <a:off x="201" y="0"/>
          <a:ext cx="3965776" cy="121860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RESEARCH</a:t>
          </a:r>
        </a:p>
      </dsp:txBody>
      <dsp:txXfrm>
        <a:off x="609504" y="0"/>
        <a:ext cx="2747170" cy="12186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2DE18-C853-44CF-B85B-1AFC6E64AADC}"/>
              </a:ext>
            </a:extLst>
          </p:cNvPr>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a:extLst>
              <a:ext uri="{FF2B5EF4-FFF2-40B4-BE49-F238E27FC236}">
                <a16:creationId xmlns:a16="http://schemas.microsoft.com/office/drawing/2014/main" id="{ECBD8627-AF04-4B96-AE2F-EE4C3891D850}"/>
              </a:ext>
            </a:extLst>
          </p:cNvPr>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95A68CD4-ED41-4903-A086-3B0E16C7A0B9}" type="datetimeFigureOut">
              <a:rPr lang="en-US" smtClean="0"/>
              <a:t>1/31/2024</a:t>
            </a:fld>
            <a:endParaRPr lang="en-US"/>
          </a:p>
        </p:txBody>
      </p:sp>
      <p:sp>
        <p:nvSpPr>
          <p:cNvPr id="4" name="Footer Placeholder 3">
            <a:extLst>
              <a:ext uri="{FF2B5EF4-FFF2-40B4-BE49-F238E27FC236}">
                <a16:creationId xmlns:a16="http://schemas.microsoft.com/office/drawing/2014/main" id="{4B6F5514-AA56-4A8B-B181-AAF6D945A41B}"/>
              </a:ext>
            </a:extLst>
          </p:cNvPr>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F970A-ABFD-437A-A9F6-8AC65DC7D585}"/>
              </a:ext>
            </a:extLst>
          </p:cNvPr>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59A62CF-180C-4594-8E41-D7A7DFFFA510}" type="slidenum">
              <a:rPr lang="en-US" smtClean="0"/>
              <a:t>‹#›</a:t>
            </a:fld>
            <a:endParaRPr lang="en-US"/>
          </a:p>
        </p:txBody>
      </p:sp>
    </p:spTree>
    <p:extLst>
      <p:ext uri="{BB962C8B-B14F-4D97-AF65-F5344CB8AC3E}">
        <p14:creationId xmlns:p14="http://schemas.microsoft.com/office/powerpoint/2010/main" val="216840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FEC51B66-AC6A-47AE-9197-AA4E9A628604}" type="datetimeFigureOut">
              <a:rPr lang="en-US" smtClean="0"/>
              <a:t>1/31/2024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should be up when session participants join the workshop. Specific state or regional information can also be added, such as organizations or university logos. </a:t>
            </a:r>
          </a:p>
          <a:p>
            <a:endParaRPr lang="en-US" dirty="0"/>
          </a:p>
          <a:p>
            <a:r>
              <a:rPr lang="en-US" dirty="0"/>
              <a:t>Before you begin, welcome the participants and allow time for introductions from participants. Names, which community they live in, their role in their community, etc. are all good details for introductions. If participation numbers are very large, participants can introduce themselves at their respective tables or in small groups.   </a:t>
            </a:r>
          </a:p>
          <a:p>
            <a:endParaRPr lang="en-US" dirty="0"/>
          </a:p>
          <a:p>
            <a:r>
              <a:rPr lang="en-US" b="1" dirty="0"/>
              <a:t>Time: </a:t>
            </a:r>
            <a:r>
              <a:rPr lang="en-US" dirty="0"/>
              <a:t>1-5 minutes or as needed</a:t>
            </a:r>
          </a:p>
          <a:p>
            <a:endParaRPr lang="en-US" dirty="0"/>
          </a:p>
          <a:p>
            <a:r>
              <a:rPr lang="en-US" b="1" dirty="0"/>
              <a:t>Materials:</a:t>
            </a:r>
            <a:r>
              <a:rPr lang="en-US" dirty="0"/>
              <a:t> None</a:t>
            </a:r>
          </a:p>
          <a:p>
            <a:endParaRPr lang="en-US" dirty="0"/>
          </a:p>
          <a:p>
            <a:r>
              <a:rPr lang="en-US" b="1" dirty="0"/>
              <a:t>Handouts:</a:t>
            </a:r>
            <a:r>
              <a:rPr lang="en-US" dirty="0"/>
              <a:t> None</a:t>
            </a:r>
          </a:p>
        </p:txBody>
      </p:sp>
      <p:sp>
        <p:nvSpPr>
          <p:cNvPr id="4" name="Slide Number Placeholder 3"/>
          <p:cNvSpPr>
            <a:spLocks noGrp="1"/>
          </p:cNvSpPr>
          <p:nvPr>
            <p:ph type="sldNum" sz="quarter" idx="5"/>
          </p:nvPr>
        </p:nvSpPr>
        <p:spPr/>
        <p:txBody>
          <a:bodyPr/>
          <a:lstStyle/>
          <a:p>
            <a:fld id="{94FCD8C5-1069-4419-9727-FB829CB565BC}" type="slidenum">
              <a:rPr lang="en-US" smtClean="0"/>
              <a:t>1</a:t>
            </a:fld>
            <a:endParaRPr lang="en-US"/>
          </a:p>
        </p:txBody>
      </p:sp>
    </p:spTree>
    <p:extLst>
      <p:ext uri="{BB962C8B-B14F-4D97-AF65-F5344CB8AC3E}">
        <p14:creationId xmlns:p14="http://schemas.microsoft.com/office/powerpoint/2010/main" val="275883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In addition</a:t>
            </a:r>
            <a:r>
              <a:rPr lang="en-US" baseline="0" dirty="0"/>
              <a:t> to what was mentioned on the previous slide, what potential benefits does a business receive from participating in BR&amp;E? </a:t>
            </a:r>
            <a:endParaRPr lang="en-US" dirty="0"/>
          </a:p>
          <a:p>
            <a:endParaRPr lang="en-US" dirty="0"/>
          </a:p>
          <a:p>
            <a:r>
              <a:rPr lang="en-US" dirty="0"/>
              <a:t>Demonstrates to</a:t>
            </a:r>
            <a:r>
              <a:rPr lang="en-US" baseline="0" dirty="0"/>
              <a:t> local businesses that the community appreciates their contribution to the economy</a:t>
            </a:r>
          </a:p>
          <a:p>
            <a:endParaRPr lang="en-US" baseline="0" dirty="0"/>
          </a:p>
          <a:p>
            <a:r>
              <a:rPr lang="en-US" baseline="0" dirty="0"/>
              <a:t>Help existing businesses solve problems that they might be facing </a:t>
            </a:r>
          </a:p>
          <a:p>
            <a:endParaRPr lang="en-US" baseline="0" dirty="0"/>
          </a:p>
          <a:p>
            <a:r>
              <a:rPr lang="en-US" baseline="0" dirty="0"/>
              <a:t>It works to establish and implement a strategic plan for economic development</a:t>
            </a:r>
          </a:p>
          <a:p>
            <a:endParaRPr lang="en-US" dirty="0"/>
          </a:p>
          <a:p>
            <a:r>
              <a:rPr lang="en-US" b="1" dirty="0"/>
              <a:t>Time: </a:t>
            </a:r>
            <a:r>
              <a:rPr lang="en-US" b="0" dirty="0"/>
              <a:t>2</a:t>
            </a:r>
            <a:r>
              <a:rPr lang="en-US" dirty="0"/>
              <a:t>-3 minutes</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10</a:t>
            </a:fld>
            <a:endParaRPr lang="en-US"/>
          </a:p>
        </p:txBody>
      </p:sp>
    </p:spTree>
    <p:extLst>
      <p:ext uri="{BB962C8B-B14F-4D97-AF65-F5344CB8AC3E}">
        <p14:creationId xmlns:p14="http://schemas.microsoft.com/office/powerpoint/2010/main" val="371262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serves as a title slide for the following four slides.      </a:t>
            </a:r>
          </a:p>
          <a:p>
            <a:endParaRPr lang="en-US" dirty="0"/>
          </a:p>
          <a:p>
            <a:r>
              <a:rPr lang="en-US" b="1" dirty="0"/>
              <a:t>Time: </a:t>
            </a:r>
            <a:r>
              <a:rPr lang="en-US" b="0" dirty="0"/>
              <a:t>1</a:t>
            </a:r>
            <a:r>
              <a:rPr lang="en-US" dirty="0"/>
              <a:t> minute</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11</a:t>
            </a:fld>
            <a:endParaRPr lang="en-US"/>
          </a:p>
        </p:txBody>
      </p:sp>
    </p:spTree>
    <p:extLst>
      <p:ext uri="{BB962C8B-B14F-4D97-AF65-F5344CB8AC3E}">
        <p14:creationId xmlns:p14="http://schemas.microsoft.com/office/powerpoint/2010/main" val="415457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A traditional BR&amp;E process can be divided into three segments: Research, Prioritize, and Implement.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three slides will outline that process in more detail. </a:t>
            </a:r>
            <a:endParaRPr lang="en-US" dirty="0"/>
          </a:p>
          <a:p>
            <a:endParaRPr lang="en-US" dirty="0"/>
          </a:p>
          <a:p>
            <a:r>
              <a:rPr lang="en-US" b="1" dirty="0"/>
              <a:t>Time: </a:t>
            </a:r>
            <a:r>
              <a:rPr lang="en-US" b="0" dirty="0"/>
              <a:t>2</a:t>
            </a:r>
            <a:r>
              <a:rPr lang="en-US" dirty="0"/>
              <a:t> minutes</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12</a:t>
            </a:fld>
            <a:endParaRPr lang="en-US"/>
          </a:p>
        </p:txBody>
      </p:sp>
    </p:spTree>
    <p:extLst>
      <p:ext uri="{BB962C8B-B14F-4D97-AF65-F5344CB8AC3E}">
        <p14:creationId xmlns:p14="http://schemas.microsoft.com/office/powerpoint/2010/main" val="243989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and the following two slides, outline the BR&amp;E process as broken down by the three segments mentioned in the previous slide. </a:t>
            </a:r>
          </a:p>
          <a:p>
            <a:endParaRPr lang="en-US" dirty="0"/>
          </a:p>
          <a:p>
            <a:r>
              <a:rPr lang="en-US" dirty="0"/>
              <a:t>Step 1: Research phase</a:t>
            </a:r>
          </a:p>
          <a:p>
            <a:pPr marL="170181" indent="-170181">
              <a:buFont typeface="Arial" panose="020B0604020202020204" pitchFamily="34" charset="0"/>
              <a:buChar char="•"/>
            </a:pPr>
            <a:r>
              <a:rPr lang="en-US" dirty="0"/>
              <a:t>In this step, the program facilitators will inform the communities and businesses about BR&amp;E, its role in the CREATE BRIDGES process and how it aims benefit existing businesses. This very presentation is a great resource to introduce the concept to communities and can be used as a tool to begin organizing a leadership team. </a:t>
            </a:r>
          </a:p>
          <a:p>
            <a:pPr marL="170181" indent="-170181">
              <a:buFont typeface="Arial" panose="020B0604020202020204" pitchFamily="34" charset="0"/>
              <a:buChar char="•"/>
            </a:pPr>
            <a:r>
              <a:rPr lang="en-US" dirty="0"/>
              <a:t>A separate presentation is included in the Resources section, designed to recruit and train BR&amp;E volunteers. It is titled: </a:t>
            </a:r>
            <a:r>
              <a:rPr lang="en-US" b="1" dirty="0"/>
              <a:t>BRE Volunteer Visitor Training</a:t>
            </a:r>
            <a:r>
              <a:rPr lang="en-US" dirty="0"/>
              <a:t>. </a:t>
            </a:r>
          </a:p>
          <a:p>
            <a:pPr marL="170181" indent="-170181">
              <a:buFont typeface="Arial" panose="020B0604020202020204" pitchFamily="34" charset="0"/>
              <a:buChar char="•"/>
            </a:pPr>
            <a:r>
              <a:rPr lang="en-US" dirty="0"/>
              <a:t>The last two steps in the Research phase are to visit the businesses to conduct the actual interviews and then once all the businesses you intend to visit have been interviewed the data will be tabulated into a format that can be used to create the summary, which will be shared back with the communities. </a:t>
            </a:r>
          </a:p>
          <a:p>
            <a:pPr marL="170181" indent="-170181">
              <a:buFont typeface="Arial" panose="020B0604020202020204" pitchFamily="34" charset="0"/>
              <a:buChar char="•"/>
            </a:pPr>
            <a:endParaRPr lang="en-US" dirty="0"/>
          </a:p>
          <a:p>
            <a:r>
              <a:rPr lang="en-US" b="1" dirty="0"/>
              <a:t>Time: </a:t>
            </a:r>
            <a:r>
              <a:rPr lang="en-US" b="0" dirty="0"/>
              <a:t>3</a:t>
            </a:r>
            <a:r>
              <a:rPr lang="en-US" dirty="0"/>
              <a:t> minutes</a:t>
            </a:r>
          </a:p>
          <a:p>
            <a:endParaRPr lang="en-US" dirty="0"/>
          </a:p>
          <a:p>
            <a:r>
              <a:rPr lang="en-US" b="1" dirty="0"/>
              <a:t>Materials:</a:t>
            </a:r>
            <a:r>
              <a:rPr lang="en-US" dirty="0"/>
              <a:t> None</a:t>
            </a:r>
          </a:p>
          <a:p>
            <a:endParaRPr lang="en-US" dirty="0"/>
          </a:p>
          <a:p>
            <a:r>
              <a:rPr lang="en-US" b="1" dirty="0"/>
              <a:t>Handouts:</a:t>
            </a:r>
            <a:r>
              <a:rPr lang="en-US" dirty="0"/>
              <a:t> None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13</a:t>
            </a:fld>
            <a:endParaRPr lang="en-US"/>
          </a:p>
        </p:txBody>
      </p:sp>
    </p:spTree>
    <p:extLst>
      <p:ext uri="{BB962C8B-B14F-4D97-AF65-F5344CB8AC3E}">
        <p14:creationId xmlns:p14="http://schemas.microsoft.com/office/powerpoint/2010/main" val="35623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Step 2: Prioritize</a:t>
            </a:r>
          </a:p>
          <a:p>
            <a:pPr marL="170181" indent="-170181">
              <a:buFont typeface="Arial" panose="020B0604020202020204" pitchFamily="34" charset="0"/>
              <a:buChar char="•"/>
            </a:pPr>
            <a:r>
              <a:rPr lang="en-US" dirty="0"/>
              <a:t>Review warning flags- a BR&amp;E “immediate concern” is information shared during an interview that is cause for concern. Examples include an impending closure, move, or workforce concerns that will severely limit their ability to do business in the community. With the owner’s permission, you can offer to follow up on this specific concern with the specific business to address the issue. </a:t>
            </a:r>
          </a:p>
          <a:p>
            <a:pPr marL="170181" indent="-170181" defTabSz="907633">
              <a:buFont typeface="Arial" panose="020B0604020202020204" pitchFamily="34" charset="0"/>
              <a:buChar char="•"/>
              <a:defRPr/>
            </a:pPr>
            <a:r>
              <a:rPr lang="en-US" dirty="0"/>
              <a:t>During this phase, the BR&amp;E team will analyze the summarized data and look for emerging themes. This data will then be used to draft a summary to share results. An example of the summarized results is included in the Appendix titled, “</a:t>
            </a:r>
            <a:r>
              <a:rPr lang="en-US" b="1" dirty="0"/>
              <a:t>Key Findings rom CREATE BRIDGES Survey Responses in Oklahoma”</a:t>
            </a:r>
            <a:r>
              <a:rPr lang="en-US" b="0" dirty="0"/>
              <a:t>. </a:t>
            </a:r>
          </a:p>
          <a:p>
            <a:pPr marL="170181" indent="-170181" defTabSz="907633">
              <a:buFont typeface="Arial" panose="020B0604020202020204" pitchFamily="34" charset="0"/>
              <a:buChar char="•"/>
              <a:defRPr/>
            </a:pPr>
            <a:r>
              <a:rPr lang="en-US" b="0" dirty="0"/>
              <a:t>Once the results are summarized and priority projects are identified, the region will host an event to share the results and proposed projects. At this event, regional steering committee members, community leaders, and businesses will work together to plan project implementation. </a:t>
            </a:r>
          </a:p>
          <a:p>
            <a:pPr marL="0" indent="0" defTabSz="907633">
              <a:buFont typeface="Arial" panose="020B0604020202020204" pitchFamily="34" charset="0"/>
              <a:buNone/>
              <a:defRPr/>
            </a:pPr>
            <a:endParaRPr lang="en-US" dirty="0"/>
          </a:p>
          <a:p>
            <a:r>
              <a:rPr lang="en-US" b="1" dirty="0"/>
              <a:t>Time: </a:t>
            </a:r>
            <a:r>
              <a:rPr lang="en-US" b="0" dirty="0"/>
              <a:t>3</a:t>
            </a:r>
            <a:r>
              <a:rPr lang="en-US" dirty="0"/>
              <a:t> minutes</a:t>
            </a:r>
          </a:p>
          <a:p>
            <a:endParaRPr lang="en-US" dirty="0"/>
          </a:p>
          <a:p>
            <a:r>
              <a:rPr lang="en-US" b="1" dirty="0"/>
              <a:t>Materials:</a:t>
            </a:r>
            <a:r>
              <a:rPr lang="en-US" dirty="0"/>
              <a:t> None</a:t>
            </a:r>
          </a:p>
          <a:p>
            <a:endParaRPr lang="en-US" dirty="0"/>
          </a:p>
          <a:p>
            <a:r>
              <a:rPr lang="en-US" b="1" dirty="0"/>
              <a:t>Handouts:</a:t>
            </a:r>
            <a:r>
              <a:rPr lang="en-US" dirty="0"/>
              <a:t> None</a:t>
            </a:r>
          </a:p>
          <a:p>
            <a:pPr marL="0" indent="0" defTabSz="907633">
              <a:buFont typeface="Arial" panose="020B0604020202020204" pitchFamily="34" charset="0"/>
              <a:buNone/>
              <a:defRPr/>
            </a:pP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14</a:t>
            </a:fld>
            <a:endParaRPr lang="en-US"/>
          </a:p>
        </p:txBody>
      </p:sp>
    </p:spTree>
    <p:extLst>
      <p:ext uri="{BB962C8B-B14F-4D97-AF65-F5344CB8AC3E}">
        <p14:creationId xmlns:p14="http://schemas.microsoft.com/office/powerpoint/2010/main" val="397801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Step 3: Implement</a:t>
            </a:r>
          </a:p>
          <a:p>
            <a:pPr marL="170181" indent="-170181">
              <a:buFont typeface="Arial" panose="020B0604020202020204" pitchFamily="34" charset="0"/>
              <a:buChar char="•"/>
            </a:pPr>
            <a:r>
              <a:rPr lang="en-US" dirty="0"/>
              <a:t>Once priority projects are reviewed and decided upon, develop project teams to begin working on each project. Consider how “low hanging fruit”  or “easy win” projects can be accomplished quickly. Accomplishing low-effort, low-resource projects quickly will help to sustain momentum for longer term projects. </a:t>
            </a:r>
          </a:p>
          <a:p>
            <a:pPr marL="170181" indent="-170181">
              <a:buFont typeface="Arial" panose="020B0604020202020204" pitchFamily="34" charset="0"/>
              <a:buChar char="•"/>
            </a:pPr>
            <a:r>
              <a:rPr lang="en-US" dirty="0"/>
              <a:t>Continue to provide leadership and encouragement to the project teams throughout the process.</a:t>
            </a:r>
          </a:p>
          <a:p>
            <a:pPr marL="170181" indent="-170181">
              <a:buFont typeface="Arial" panose="020B0604020202020204" pitchFamily="34" charset="0"/>
              <a:buChar char="•"/>
            </a:pPr>
            <a:r>
              <a:rPr lang="en-US" dirty="0"/>
              <a:t>Provide regular updates to the region on the status of selected projects. </a:t>
            </a:r>
          </a:p>
          <a:p>
            <a:pPr marL="170181" indent="-170181">
              <a:buFont typeface="Arial" panose="020B0604020202020204" pitchFamily="34" charset="0"/>
              <a:buChar char="•"/>
            </a:pPr>
            <a:r>
              <a:rPr lang="en-US" dirty="0"/>
              <a:t>Develop a method (such as a survey) for evaluating the chosen projects.       </a:t>
            </a:r>
          </a:p>
          <a:p>
            <a:pPr marL="0" indent="0">
              <a:buFont typeface="Arial" panose="020B0604020202020204" pitchFamily="34" charset="0"/>
              <a:buNone/>
            </a:pPr>
            <a:endParaRPr lang="en-US" dirty="0"/>
          </a:p>
          <a:p>
            <a:r>
              <a:rPr lang="en-US" b="1" dirty="0"/>
              <a:t>Time: </a:t>
            </a:r>
            <a:r>
              <a:rPr lang="en-US" b="0" dirty="0"/>
              <a:t>3</a:t>
            </a:r>
            <a:r>
              <a:rPr lang="en-US" dirty="0"/>
              <a:t> minutes</a:t>
            </a:r>
          </a:p>
          <a:p>
            <a:endParaRPr lang="en-US" dirty="0"/>
          </a:p>
          <a:p>
            <a:r>
              <a:rPr lang="en-US" b="1" dirty="0"/>
              <a:t>Materials:</a:t>
            </a:r>
            <a:r>
              <a:rPr lang="en-US" dirty="0"/>
              <a:t> None</a:t>
            </a:r>
          </a:p>
          <a:p>
            <a:endParaRPr lang="en-US" dirty="0"/>
          </a:p>
          <a:p>
            <a:r>
              <a:rPr lang="en-US" b="1" dirty="0"/>
              <a:t>Handouts:</a:t>
            </a:r>
            <a:r>
              <a:rPr lang="en-US" dirty="0"/>
              <a:t> None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15</a:t>
            </a:fld>
            <a:endParaRPr lang="en-US"/>
          </a:p>
        </p:txBody>
      </p:sp>
    </p:spTree>
    <p:extLst>
      <p:ext uri="{BB962C8B-B14F-4D97-AF65-F5344CB8AC3E}">
        <p14:creationId xmlns:p14="http://schemas.microsoft.com/office/powerpoint/2010/main" val="129408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along with the next five slides will provide insight into the actual survey. Consider having full copies of the survey for participants to review as well. </a:t>
            </a:r>
          </a:p>
          <a:p>
            <a:endParaRPr lang="en-US" dirty="0"/>
          </a:p>
          <a:p>
            <a:r>
              <a:rPr lang="en-US" dirty="0"/>
              <a:t>The survey begins with a short explanation of what CREATE BRIDGES is, what it aims to accomplish and how the BR&amp;E process fits within the larger project. </a:t>
            </a:r>
          </a:p>
          <a:p>
            <a:endParaRPr lang="en-US" dirty="0"/>
          </a:p>
          <a:p>
            <a:r>
              <a:rPr lang="en-US" b="1" dirty="0"/>
              <a:t>Time: </a:t>
            </a:r>
            <a:r>
              <a:rPr lang="en-US" b="0" dirty="0"/>
              <a:t>1</a:t>
            </a:r>
            <a:r>
              <a:rPr lang="en-US" dirty="0"/>
              <a:t> minute</a:t>
            </a:r>
          </a:p>
          <a:p>
            <a:endParaRPr lang="en-US" dirty="0"/>
          </a:p>
          <a:p>
            <a:r>
              <a:rPr lang="en-US" b="1" dirty="0"/>
              <a:t>Materials:</a:t>
            </a:r>
            <a:r>
              <a:rPr lang="en-US" dirty="0"/>
              <a:t> None</a:t>
            </a:r>
          </a:p>
          <a:p>
            <a:endParaRPr lang="en-US" dirty="0"/>
          </a:p>
          <a:p>
            <a:r>
              <a:rPr lang="en-US" b="1" dirty="0"/>
              <a:t>Handouts:</a:t>
            </a:r>
            <a:r>
              <a:rPr lang="en-US" dirty="0"/>
              <a:t> Full BR&amp;E Survey for Participants to Review</a:t>
            </a:r>
          </a:p>
        </p:txBody>
      </p:sp>
      <p:sp>
        <p:nvSpPr>
          <p:cNvPr id="4" name="Slide Number Placeholder 3"/>
          <p:cNvSpPr>
            <a:spLocks noGrp="1"/>
          </p:cNvSpPr>
          <p:nvPr>
            <p:ph type="sldNum" sz="quarter" idx="5"/>
          </p:nvPr>
        </p:nvSpPr>
        <p:spPr/>
        <p:txBody>
          <a:bodyPr/>
          <a:lstStyle/>
          <a:p>
            <a:fld id="{94FCD8C5-1069-4419-9727-FB829CB565BC}" type="slidenum">
              <a:rPr lang="en-US" smtClean="0"/>
              <a:t>16</a:t>
            </a:fld>
            <a:endParaRPr lang="en-US"/>
          </a:p>
        </p:txBody>
      </p:sp>
    </p:spTree>
    <p:extLst>
      <p:ext uri="{BB962C8B-B14F-4D97-AF65-F5344CB8AC3E}">
        <p14:creationId xmlns:p14="http://schemas.microsoft.com/office/powerpoint/2010/main" val="7888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The BR&amp;E survey developed for CREATE BRIDGES covers topic areas that are most relevant to the CREATE sectors- Retail, Accommodations, Tourism, and Entertainment. The survey was adapted to gain insight into these specific areas while also serving to identify themes that can be addressed to support these sectors.     </a:t>
            </a:r>
          </a:p>
          <a:p>
            <a:endParaRPr lang="en-US" dirty="0"/>
          </a:p>
          <a:p>
            <a:r>
              <a:rPr lang="en-US" b="1" dirty="0"/>
              <a:t>Time: </a:t>
            </a:r>
            <a:r>
              <a:rPr lang="en-US" b="0" dirty="0"/>
              <a:t>1</a:t>
            </a:r>
            <a:r>
              <a:rPr lang="en-US" dirty="0"/>
              <a:t> minute</a:t>
            </a:r>
          </a:p>
          <a:p>
            <a:endParaRPr lang="en-US" dirty="0"/>
          </a:p>
          <a:p>
            <a:r>
              <a:rPr lang="en-US" b="1" dirty="0"/>
              <a:t>Materials:</a:t>
            </a:r>
            <a:r>
              <a:rPr lang="en-US" dirty="0"/>
              <a:t> None</a:t>
            </a:r>
          </a:p>
          <a:p>
            <a:endParaRPr lang="en-US" dirty="0"/>
          </a:p>
          <a:p>
            <a:r>
              <a:rPr lang="en-US" b="1" dirty="0"/>
              <a:t>Handouts: </a:t>
            </a:r>
            <a:r>
              <a:rPr lang="en-US" b="0" dirty="0"/>
              <a:t>None</a:t>
            </a:r>
          </a:p>
        </p:txBody>
      </p:sp>
      <p:sp>
        <p:nvSpPr>
          <p:cNvPr id="4" name="Slide Number Placeholder 3"/>
          <p:cNvSpPr>
            <a:spLocks noGrp="1"/>
          </p:cNvSpPr>
          <p:nvPr>
            <p:ph type="sldNum" sz="quarter" idx="5"/>
          </p:nvPr>
        </p:nvSpPr>
        <p:spPr/>
        <p:txBody>
          <a:bodyPr/>
          <a:lstStyle/>
          <a:p>
            <a:fld id="{94FCD8C5-1069-4419-9727-FB829CB565BC}" type="slidenum">
              <a:rPr lang="en-US" smtClean="0"/>
              <a:t>17</a:t>
            </a:fld>
            <a:endParaRPr lang="en-US"/>
          </a:p>
        </p:txBody>
      </p:sp>
    </p:spTree>
    <p:extLst>
      <p:ext uri="{BB962C8B-B14F-4D97-AF65-F5344CB8AC3E}">
        <p14:creationId xmlns:p14="http://schemas.microsoft.com/office/powerpoint/2010/main" val="240675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along with the next two slides pull questions directly from the survey to show as examples. The facilitator can add additional topic questions as needed.     </a:t>
            </a:r>
          </a:p>
          <a:p>
            <a:endParaRPr lang="en-US" dirty="0"/>
          </a:p>
          <a:p>
            <a:r>
              <a:rPr lang="en-US" b="1" dirty="0"/>
              <a:t>Time: </a:t>
            </a:r>
            <a:r>
              <a:rPr lang="en-US" b="0" dirty="0"/>
              <a:t>1-2</a:t>
            </a:r>
            <a:r>
              <a:rPr lang="en-US" dirty="0"/>
              <a:t> minutes</a:t>
            </a:r>
          </a:p>
          <a:p>
            <a:endParaRPr lang="en-US" dirty="0"/>
          </a:p>
          <a:p>
            <a:r>
              <a:rPr lang="en-US" b="1" dirty="0"/>
              <a:t>Materials:</a:t>
            </a:r>
            <a:r>
              <a:rPr lang="en-US" dirty="0"/>
              <a:t> None</a:t>
            </a:r>
          </a:p>
          <a:p>
            <a:endParaRPr lang="en-US" dirty="0"/>
          </a:p>
          <a:p>
            <a:r>
              <a:rPr lang="en-US" b="1" dirty="0"/>
              <a:t>Handouts: </a:t>
            </a:r>
            <a:r>
              <a:rPr lang="en-US" b="0" dirty="0"/>
              <a:t>None</a:t>
            </a:r>
          </a:p>
        </p:txBody>
      </p:sp>
      <p:sp>
        <p:nvSpPr>
          <p:cNvPr id="4" name="Slide Number Placeholder 3"/>
          <p:cNvSpPr>
            <a:spLocks noGrp="1"/>
          </p:cNvSpPr>
          <p:nvPr>
            <p:ph type="sldNum" sz="quarter" idx="5"/>
          </p:nvPr>
        </p:nvSpPr>
        <p:spPr/>
        <p:txBody>
          <a:bodyPr/>
          <a:lstStyle/>
          <a:p>
            <a:fld id="{94FCD8C5-1069-4419-9727-FB829CB565BC}" type="slidenum">
              <a:rPr lang="en-US" smtClean="0"/>
              <a:t>18</a:t>
            </a:fld>
            <a:endParaRPr lang="en-US"/>
          </a:p>
        </p:txBody>
      </p:sp>
    </p:spTree>
    <p:extLst>
      <p:ext uri="{BB962C8B-B14F-4D97-AF65-F5344CB8AC3E}">
        <p14:creationId xmlns:p14="http://schemas.microsoft.com/office/powerpoint/2010/main" val="754675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shows additional questions that are included in the Labor Force section of the survey. </a:t>
            </a:r>
          </a:p>
          <a:p>
            <a:endParaRPr lang="en-US" dirty="0"/>
          </a:p>
          <a:p>
            <a:pPr>
              <a:lnSpc>
                <a:spcPct val="115000"/>
              </a:lnSpc>
              <a:spcBef>
                <a:spcPts val="496"/>
              </a:spcBef>
              <a:spcAft>
                <a:spcPts val="993"/>
              </a:spcAft>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Review these questions with the participants. </a:t>
            </a:r>
          </a:p>
          <a:p>
            <a:pPr>
              <a:lnSpc>
                <a:spcPct val="115000"/>
              </a:lnSpc>
              <a:spcBef>
                <a:spcPts val="496"/>
              </a:spcBef>
              <a:spcAft>
                <a:spcPts val="993"/>
              </a:spcAft>
            </a:pPr>
            <a:endParaRPr lang="en-US" sz="1800" dirty="0">
              <a:latin typeface="Gill Sans MT" panose="020B0502020104020203" pitchFamily="34" charset="0"/>
              <a:ea typeface="Times New Roman" panose="02020603050405020304" pitchFamily="18" charset="0"/>
              <a:cs typeface="Times New Roman" panose="02020603050405020304" pitchFamily="18" charset="0"/>
            </a:endParaRPr>
          </a:p>
          <a:p>
            <a:pPr>
              <a:lnSpc>
                <a:spcPct val="115000"/>
              </a:lnSpc>
              <a:spcBef>
                <a:spcPts val="496"/>
              </a:spcBef>
              <a:spcAft>
                <a:spcPts val="993"/>
              </a:spcAft>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If needed, discuss how things like onboarding, transportation, housing, or one of the other factors listed here, affects an employee</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 ability to work. </a:t>
            </a:r>
            <a:endParaRPr lang="en-US" sz="1800" dirty="0">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a:p>
            <a:r>
              <a:rPr lang="en-US" b="1" dirty="0"/>
              <a:t>Time: </a:t>
            </a:r>
            <a:r>
              <a:rPr lang="en-US" b="0" dirty="0"/>
              <a:t>2-3</a:t>
            </a:r>
            <a:r>
              <a:rPr lang="en-US" dirty="0"/>
              <a:t> minutes</a:t>
            </a:r>
          </a:p>
          <a:p>
            <a:endParaRPr lang="en-US" dirty="0"/>
          </a:p>
          <a:p>
            <a:r>
              <a:rPr lang="en-US" b="1" dirty="0"/>
              <a:t>Materials:</a:t>
            </a:r>
            <a:r>
              <a:rPr lang="en-US" dirty="0"/>
              <a:t> None</a:t>
            </a:r>
          </a:p>
          <a:p>
            <a:endParaRPr lang="en-US" dirty="0"/>
          </a:p>
          <a:p>
            <a:r>
              <a:rPr lang="en-US" b="1" dirty="0"/>
              <a:t>Handouts: </a:t>
            </a:r>
            <a:r>
              <a:rPr lang="en-US" b="0" dirty="0"/>
              <a:t>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19</a:t>
            </a:fld>
            <a:endParaRPr lang="en-US"/>
          </a:p>
        </p:txBody>
      </p:sp>
    </p:spTree>
    <p:extLst>
      <p:ext uri="{BB962C8B-B14F-4D97-AF65-F5344CB8AC3E}">
        <p14:creationId xmlns:p14="http://schemas.microsoft.com/office/powerpoint/2010/main" val="184225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Instructions</a:t>
            </a:r>
            <a:r>
              <a:rPr lang="en-US" dirty="0">
                <a:effectLst/>
              </a:rPr>
              <a:t>:  Share this acknowledgment of the partnerships with CREATE BRIDGES.</a:t>
            </a:r>
          </a:p>
          <a:p>
            <a:pPr rtl="0"/>
            <a:r>
              <a:rPr lang="en-US" dirty="0">
                <a:effectLst/>
              </a:rPr>
              <a:t> </a:t>
            </a:r>
          </a:p>
          <a:p>
            <a:pPr rtl="0"/>
            <a:r>
              <a:rPr lang="en-US" b="1" dirty="0">
                <a:effectLst/>
              </a:rPr>
              <a:t>Materials</a:t>
            </a:r>
            <a:r>
              <a:rPr lang="en-US" dirty="0">
                <a:effectLst/>
              </a:rPr>
              <a:t>: None</a:t>
            </a:r>
          </a:p>
          <a:p>
            <a:pPr rtl="0"/>
            <a:r>
              <a:rPr lang="en-US" dirty="0">
                <a:effectLst/>
              </a:rPr>
              <a:t> </a:t>
            </a:r>
          </a:p>
          <a:p>
            <a:pPr rtl="0"/>
            <a:r>
              <a:rPr lang="en-US" b="1" dirty="0">
                <a:effectLst/>
              </a:rPr>
              <a:t>Handouts</a:t>
            </a:r>
            <a:r>
              <a:rPr lang="en-US" dirty="0">
                <a:effectLst/>
              </a:rPr>
              <a:t>: None</a:t>
            </a:r>
          </a:p>
          <a:p>
            <a:pPr rtl="0"/>
            <a:r>
              <a:rPr lang="en-US" dirty="0">
                <a:effectLst/>
              </a:rPr>
              <a:t> </a:t>
            </a:r>
          </a:p>
          <a:p>
            <a:pPr rtl="0"/>
            <a:r>
              <a:rPr lang="en-US" b="1" dirty="0">
                <a:effectLst/>
              </a:rPr>
              <a:t>Time</a:t>
            </a:r>
            <a:r>
              <a:rPr lang="en-US" dirty="0">
                <a:effectLst/>
              </a:rPr>
              <a:t>: 1 Minute</a:t>
            </a:r>
          </a:p>
        </p:txBody>
      </p:sp>
      <p:sp>
        <p:nvSpPr>
          <p:cNvPr id="4" name="Slide Number Placeholder 3"/>
          <p:cNvSpPr>
            <a:spLocks noGrp="1"/>
          </p:cNvSpPr>
          <p:nvPr>
            <p:ph type="sldNum" sz="quarter" idx="5"/>
          </p:nvPr>
        </p:nvSpPr>
        <p:spPr/>
        <p:txBody>
          <a:bodyPr/>
          <a:lstStyle/>
          <a:p>
            <a:fld id="{F0C638E5-15B6-4B9F-B003-9E21EDAAEA3F}" type="slidenum">
              <a:rPr lang="en-US" smtClean="0"/>
              <a:t>2</a:t>
            </a:fld>
            <a:endParaRPr lang="en-US"/>
          </a:p>
        </p:txBody>
      </p:sp>
    </p:spTree>
    <p:extLst>
      <p:ext uri="{BB962C8B-B14F-4D97-AF65-F5344CB8AC3E}">
        <p14:creationId xmlns:p14="http://schemas.microsoft.com/office/powerpoint/2010/main" val="457350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shows questions that are included in the Community Factors section of the survey. </a:t>
            </a:r>
          </a:p>
          <a:p>
            <a:endParaRPr lang="en-US" dirty="0"/>
          </a:p>
          <a:p>
            <a:pPr defTabSz="907633">
              <a:defRPr/>
            </a:pPr>
            <a:r>
              <a:rPr lang="en-US" sz="18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If needed, discuss how community factors can impact businesses in the region. If you do, help steer the conversation in a constructive way so that it does not just become a session where participants complain about local barriers to businesses. </a:t>
            </a:r>
            <a:endParaRPr lang="en-US" sz="1800" dirty="0">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a:p>
            <a:r>
              <a:rPr lang="en-US" b="1" dirty="0"/>
              <a:t>Time: </a:t>
            </a:r>
            <a:r>
              <a:rPr lang="en-US" b="0" dirty="0"/>
              <a:t>2-3 minutes</a:t>
            </a:r>
          </a:p>
          <a:p>
            <a:endParaRPr lang="en-US" b="1" dirty="0"/>
          </a:p>
          <a:p>
            <a:r>
              <a:rPr lang="en-US" b="1" dirty="0"/>
              <a:t>Materials: </a:t>
            </a:r>
            <a:r>
              <a:rPr lang="en-US" b="0" dirty="0"/>
              <a:t>None</a:t>
            </a:r>
          </a:p>
          <a:p>
            <a:endParaRPr lang="en-US" b="1" dirty="0"/>
          </a:p>
          <a:p>
            <a:r>
              <a:rPr lang="en-US" b="1" dirty="0"/>
              <a:t>Handouts: </a:t>
            </a:r>
            <a:r>
              <a:rPr lang="en-US" b="0" dirty="0"/>
              <a:t>None</a:t>
            </a:r>
          </a:p>
        </p:txBody>
      </p:sp>
      <p:sp>
        <p:nvSpPr>
          <p:cNvPr id="4" name="Slide Number Placeholder 3"/>
          <p:cNvSpPr>
            <a:spLocks noGrp="1"/>
          </p:cNvSpPr>
          <p:nvPr>
            <p:ph type="sldNum" sz="quarter" idx="5"/>
          </p:nvPr>
        </p:nvSpPr>
        <p:spPr/>
        <p:txBody>
          <a:bodyPr/>
          <a:lstStyle/>
          <a:p>
            <a:fld id="{94FCD8C5-1069-4419-9727-FB829CB565BC}" type="slidenum">
              <a:rPr lang="en-US" smtClean="0"/>
              <a:t>20</a:t>
            </a:fld>
            <a:endParaRPr lang="en-US"/>
          </a:p>
        </p:txBody>
      </p:sp>
    </p:spTree>
    <p:extLst>
      <p:ext uri="{BB962C8B-B14F-4D97-AF65-F5344CB8AC3E}">
        <p14:creationId xmlns:p14="http://schemas.microsoft.com/office/powerpoint/2010/main" val="110117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Facilitating a BR&amp;E program requires dedication from a variety of community leaders. But as the saying goes “many hands make light work”. Most of the resources needed for BR&amp;E will be in the form of personnel and their volunteer time. </a:t>
            </a:r>
          </a:p>
          <a:p>
            <a:r>
              <a:rPr lang="en-US" dirty="0"/>
              <a:t>This includes: </a:t>
            </a:r>
          </a:p>
          <a:p>
            <a:pPr marL="170181" indent="-170181">
              <a:buFont typeface="Arial" panose="020B0604020202020204" pitchFamily="34" charset="0"/>
              <a:buChar char="•"/>
            </a:pPr>
            <a:r>
              <a:rPr lang="en-US" dirty="0"/>
              <a:t>Local organizations such as Chambers of Commerce and Main Street organizations that can advertise the opportunity with local businesses and help connect the BR&amp;E team to owners and managers. </a:t>
            </a:r>
          </a:p>
          <a:p>
            <a:pPr marL="170181" indent="-170181">
              <a:buFont typeface="Arial" panose="020B0604020202020204" pitchFamily="34" charset="0"/>
              <a:buChar char="•"/>
            </a:pPr>
            <a:r>
              <a:rPr lang="en-US" dirty="0"/>
              <a:t>Presenting about CREATE BRIDGES and the BR&amp;E component at local civic organization meetings is a great way to network and promote the program. </a:t>
            </a:r>
          </a:p>
          <a:p>
            <a:pPr marL="170181" indent="-170181">
              <a:buFont typeface="Arial" panose="020B0604020202020204" pitchFamily="34" charset="0"/>
              <a:buChar char="•"/>
            </a:pPr>
            <a:r>
              <a:rPr lang="en-US" dirty="0"/>
              <a:t>Depending on which format(s) your region selects, volunteers will be needed to visit businesses to conduct interviews or serve as round table discussion moderators if your region. </a:t>
            </a:r>
          </a:p>
          <a:p>
            <a:pPr marL="170181" indent="-170181">
              <a:buFont typeface="Arial" panose="020B0604020202020204" pitchFamily="34" charset="0"/>
              <a:buChar char="•"/>
            </a:pPr>
            <a:r>
              <a:rPr lang="en-US" dirty="0"/>
              <a:t>Once all the survey data is collected, you will need someone (or a small group) with analytical capacity who can summarize the qualitative and quantitative data into a format that can be used to identify themes and draft the summary report. For this task, consider connecting with a local college or university to see if any students would like to take this on as a project. </a:t>
            </a:r>
          </a:p>
          <a:p>
            <a:pPr marL="170181" indent="-170181">
              <a:buFont typeface="Arial" panose="020B0604020202020204" pitchFamily="34" charset="0"/>
              <a:buChar char="•"/>
            </a:pPr>
            <a:r>
              <a:rPr lang="en-US" dirty="0"/>
              <a:t>A successful BR&amp;E program also requires support from local governments, community leadership and the businesses themselves.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Time:</a:t>
            </a:r>
            <a:r>
              <a:rPr lang="en-US" dirty="0"/>
              <a:t> 3-4 minutes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Materials: </a:t>
            </a:r>
            <a:r>
              <a:rPr lang="en-US" dirty="0"/>
              <a:t>None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Handouts:</a:t>
            </a:r>
            <a:r>
              <a:rPr lang="en-US" dirty="0"/>
              <a:t> None</a:t>
            </a:r>
          </a:p>
        </p:txBody>
      </p:sp>
      <p:sp>
        <p:nvSpPr>
          <p:cNvPr id="4" name="Slide Number Placeholder 3"/>
          <p:cNvSpPr>
            <a:spLocks noGrp="1"/>
          </p:cNvSpPr>
          <p:nvPr>
            <p:ph type="sldNum" sz="quarter" idx="5"/>
          </p:nvPr>
        </p:nvSpPr>
        <p:spPr/>
        <p:txBody>
          <a:bodyPr/>
          <a:lstStyle/>
          <a:p>
            <a:fld id="{94FCD8C5-1069-4419-9727-FB829CB565BC}" type="slidenum">
              <a:rPr lang="en-US" smtClean="0"/>
              <a:t>21</a:t>
            </a:fld>
            <a:endParaRPr lang="en-US"/>
          </a:p>
        </p:txBody>
      </p:sp>
    </p:spTree>
    <p:extLst>
      <p:ext uri="{BB962C8B-B14F-4D97-AF65-F5344CB8AC3E}">
        <p14:creationId xmlns:p14="http://schemas.microsoft.com/office/powerpoint/2010/main" val="331776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At the conclusion of the presentation, allow time for Q&amp;A and discussion.     </a:t>
            </a:r>
          </a:p>
          <a:p>
            <a:endParaRPr lang="en-US" dirty="0"/>
          </a:p>
          <a:p>
            <a:pPr marL="0" indent="0">
              <a:buFont typeface="Arial" panose="020B0604020202020204" pitchFamily="34" charset="0"/>
              <a:buNone/>
            </a:pPr>
            <a:r>
              <a:rPr lang="en-US" b="1" dirty="0"/>
              <a:t>Time: </a:t>
            </a:r>
            <a:r>
              <a:rPr lang="en-US" b="0" dirty="0"/>
              <a:t>Remaining</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Materials: </a:t>
            </a:r>
            <a:r>
              <a:rPr lang="en-US" dirty="0"/>
              <a:t>None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22</a:t>
            </a:fld>
            <a:endParaRPr lang="en-US"/>
          </a:p>
        </p:txBody>
      </p:sp>
    </p:spTree>
    <p:extLst>
      <p:ext uri="{BB962C8B-B14F-4D97-AF65-F5344CB8AC3E}">
        <p14:creationId xmlns:p14="http://schemas.microsoft.com/office/powerpoint/2010/main" val="58184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serves as an outline or agenda for the session’s topics.   </a:t>
            </a:r>
          </a:p>
          <a:p>
            <a:endParaRPr lang="en-US" dirty="0"/>
          </a:p>
          <a:p>
            <a:r>
              <a:rPr lang="en-US" b="1" dirty="0"/>
              <a:t>Time: </a:t>
            </a:r>
            <a:r>
              <a:rPr lang="en-US" dirty="0"/>
              <a:t>1 minute</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a:t>
            </a:fld>
            <a:endParaRPr lang="en-US"/>
          </a:p>
        </p:txBody>
      </p:sp>
    </p:spTree>
    <p:extLst>
      <p:ext uri="{BB962C8B-B14F-4D97-AF65-F5344CB8AC3E}">
        <p14:creationId xmlns:p14="http://schemas.microsoft.com/office/powerpoint/2010/main" val="87657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The method of BR&amp;E used in the CREATE BRIDGES program is based on the University of Minnesota’s curriculum and training. </a:t>
            </a:r>
          </a:p>
          <a:p>
            <a:r>
              <a:rPr lang="en-US" dirty="0"/>
              <a:t>https://extension.umn.edu/retaining-community-businesses/introduction-business-retention-and-expansion-bre</a:t>
            </a:r>
          </a:p>
          <a:p>
            <a:endParaRPr lang="en-US" dirty="0"/>
          </a:p>
          <a:p>
            <a:r>
              <a:rPr lang="en-US" b="1" dirty="0"/>
              <a:t>Time: </a:t>
            </a:r>
            <a:r>
              <a:rPr lang="en-US" dirty="0"/>
              <a:t>1 minute</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4</a:t>
            </a:fld>
            <a:endParaRPr lang="en-US"/>
          </a:p>
        </p:txBody>
      </p:sp>
    </p:spTree>
    <p:extLst>
      <p:ext uri="{BB962C8B-B14F-4D97-AF65-F5344CB8AC3E}">
        <p14:creationId xmlns:p14="http://schemas.microsoft.com/office/powerpoint/2010/main" val="182261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may have varying levels of knowledge about BR&amp;E, or they may know nothing about it. This section serves as an introduction to the concept and what it aims to accomplish. </a:t>
            </a:r>
            <a:endParaRPr lang="en-US" dirty="0"/>
          </a:p>
          <a:p>
            <a:endParaRPr lang="en-US" dirty="0"/>
          </a:p>
          <a:p>
            <a:r>
              <a:rPr lang="en-US" dirty="0"/>
              <a:t>BRE at its core, an intentional effort to understand your local or regional business climate and work to improve it. </a:t>
            </a:r>
          </a:p>
          <a:p>
            <a:pPr marL="170181" indent="-170181">
              <a:buFont typeface="Arial" panose="020B0604020202020204" pitchFamily="34" charset="0"/>
              <a:buChar char="•"/>
            </a:pPr>
            <a:r>
              <a:rPr lang="en-US" dirty="0"/>
              <a:t>It involves active listening</a:t>
            </a:r>
          </a:p>
          <a:p>
            <a:pPr marL="170181" indent="-170181">
              <a:buFont typeface="Arial" panose="020B0604020202020204" pitchFamily="34" charset="0"/>
              <a:buChar char="•"/>
            </a:pPr>
            <a:r>
              <a:rPr lang="en-US" dirty="0"/>
              <a:t>It provides businesses with knowledge or connection to resources</a:t>
            </a:r>
          </a:p>
          <a:p>
            <a:pPr marL="170181" indent="-170181">
              <a:buFont typeface="Arial" panose="020B0604020202020204" pitchFamily="34" charset="0"/>
              <a:buChar char="•"/>
            </a:pPr>
            <a:r>
              <a:rPr lang="en-US" dirty="0"/>
              <a:t>It can be an opportunity to identify and address policies that unnecessarily hinder business growth in the region</a:t>
            </a:r>
          </a:p>
          <a:p>
            <a:pPr marL="170181" indent="-170181">
              <a:buFont typeface="Arial" panose="020B0604020202020204" pitchFamily="34" charset="0"/>
              <a:buChar char="•"/>
            </a:pPr>
            <a:r>
              <a:rPr lang="en-US" dirty="0"/>
              <a:t>And it’s a tool to explore and identify business needs</a:t>
            </a:r>
          </a:p>
          <a:p>
            <a:endParaRPr lang="en-US" dirty="0"/>
          </a:p>
          <a:p>
            <a:r>
              <a:rPr lang="en-US" b="1" dirty="0"/>
              <a:t>Time: </a:t>
            </a:r>
            <a:r>
              <a:rPr lang="en-US" b="0" dirty="0"/>
              <a:t>2</a:t>
            </a:r>
            <a:r>
              <a:rPr lang="en-US" dirty="0"/>
              <a:t>-3 minutes</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5</a:t>
            </a:fld>
            <a:endParaRPr lang="en-US"/>
          </a:p>
        </p:txBody>
      </p:sp>
    </p:spTree>
    <p:extLst>
      <p:ext uri="{BB962C8B-B14F-4D97-AF65-F5344CB8AC3E}">
        <p14:creationId xmlns:p14="http://schemas.microsoft.com/office/powerpoint/2010/main" val="98088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slides outlines what the BR&amp;E program aims to accomplish for a community in general.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assists existing businesses in their survival and expansion. It is driven by feedback from business owners and managers. And it is proactive, maintaining a vibrant local economy and assisting existing businesses to grow. </a:t>
            </a:r>
            <a:endParaRPr lang="en-US" dirty="0"/>
          </a:p>
          <a:p>
            <a:endParaRPr lang="en-US" dirty="0"/>
          </a:p>
          <a:p>
            <a:r>
              <a:rPr lang="en-US" b="1" dirty="0"/>
              <a:t>Time: </a:t>
            </a:r>
            <a:r>
              <a:rPr lang="en-US" b="0" dirty="0"/>
              <a:t>2</a:t>
            </a:r>
            <a:r>
              <a:rPr lang="en-US" dirty="0"/>
              <a:t>-3 minutes</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6</a:t>
            </a:fld>
            <a:endParaRPr lang="en-US"/>
          </a:p>
        </p:txBody>
      </p:sp>
    </p:spTree>
    <p:extLst>
      <p:ext uri="{BB962C8B-B14F-4D97-AF65-F5344CB8AC3E}">
        <p14:creationId xmlns:p14="http://schemas.microsoft.com/office/powerpoint/2010/main" val="122669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The benefits of BR&amp;E for a community are numerous. This slides outlines a handful of ways the process can serve to improve a community’s relationship with existing businesses. </a:t>
            </a:r>
          </a:p>
          <a:p>
            <a:endParaRPr lang="en-US" dirty="0"/>
          </a:p>
          <a:p>
            <a:r>
              <a:rPr lang="en-US" b="1" dirty="0"/>
              <a:t>Time: </a:t>
            </a:r>
            <a:r>
              <a:rPr lang="en-US" b="0" dirty="0"/>
              <a:t>1</a:t>
            </a:r>
            <a:r>
              <a:rPr lang="en-US" b="1" dirty="0"/>
              <a:t>-</a:t>
            </a:r>
            <a:r>
              <a:rPr lang="en-US" b="0" dirty="0"/>
              <a:t>2</a:t>
            </a:r>
            <a:r>
              <a:rPr lang="en-US" dirty="0"/>
              <a:t> minutes</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7</a:t>
            </a:fld>
            <a:endParaRPr lang="en-US"/>
          </a:p>
        </p:txBody>
      </p:sp>
    </p:spTree>
    <p:extLst>
      <p:ext uri="{BB962C8B-B14F-4D97-AF65-F5344CB8AC3E}">
        <p14:creationId xmlns:p14="http://schemas.microsoft.com/office/powerpoint/2010/main" val="314840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p>
          <a:p>
            <a:r>
              <a:rPr lang="en-US" dirty="0"/>
              <a:t>This slide serves as a title slide for the following two slides.</a:t>
            </a:r>
          </a:p>
          <a:p>
            <a:endParaRPr lang="en-US" dirty="0"/>
          </a:p>
          <a:p>
            <a:r>
              <a:rPr lang="en-US" b="1" dirty="0"/>
              <a:t>Time: </a:t>
            </a:r>
            <a:r>
              <a:rPr lang="en-US" b="0" dirty="0"/>
              <a:t>1</a:t>
            </a:r>
            <a:r>
              <a:rPr lang="en-US" dirty="0"/>
              <a:t> minute</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8</a:t>
            </a:fld>
            <a:endParaRPr lang="en-US"/>
          </a:p>
        </p:txBody>
      </p:sp>
    </p:spTree>
    <p:extLst>
      <p:ext uri="{BB962C8B-B14F-4D97-AF65-F5344CB8AC3E}">
        <p14:creationId xmlns:p14="http://schemas.microsoft.com/office/powerpoint/2010/main" val="237144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a:t>
            </a:r>
            <a:r>
              <a:rPr lang="en-US" baseline="0" dirty="0"/>
              <a:t>:</a:t>
            </a:r>
          </a:p>
          <a:p>
            <a:r>
              <a:rPr lang="en-US" baseline="0" dirty="0"/>
              <a:t>BR&amp;E offers an opportunity to broaden the community involvement in the economic development process.</a:t>
            </a:r>
          </a:p>
          <a:p>
            <a:endParaRPr lang="en-US" baseline="0" dirty="0"/>
          </a:p>
          <a:p>
            <a:r>
              <a:rPr lang="en-US" baseline="0" dirty="0"/>
              <a:t>The visitation component of BR&amp;E is important, not only to capture important feedback to address problems and opportunities, but then also to turn around and demonstrate to the businesses that their contribution to the community is valued. </a:t>
            </a:r>
          </a:p>
          <a:p>
            <a:endParaRPr lang="en-US" dirty="0"/>
          </a:p>
          <a:p>
            <a:r>
              <a:rPr lang="en-US" b="1" dirty="0"/>
              <a:t>Time: </a:t>
            </a:r>
            <a:r>
              <a:rPr lang="en-US" b="0" dirty="0"/>
              <a:t>2</a:t>
            </a:r>
            <a:r>
              <a:rPr lang="en-US" dirty="0"/>
              <a:t>-3 minutes</a:t>
            </a:r>
          </a:p>
          <a:p>
            <a:endParaRPr lang="en-US" dirty="0"/>
          </a:p>
          <a:p>
            <a:r>
              <a:rPr lang="en-US" b="1" dirty="0"/>
              <a:t>Materials:</a:t>
            </a:r>
            <a:r>
              <a:rPr lang="en-US"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9</a:t>
            </a:fld>
            <a:endParaRPr lang="en-US"/>
          </a:p>
        </p:txBody>
      </p:sp>
    </p:spTree>
    <p:extLst>
      <p:ext uri="{BB962C8B-B14F-4D97-AF65-F5344CB8AC3E}">
        <p14:creationId xmlns:p14="http://schemas.microsoft.com/office/powerpoint/2010/main" val="475467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48640"/>
            <a:ext cx="9144000" cy="76447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563" y="417210"/>
            <a:ext cx="6678874" cy="3900790"/>
          </a:xfrm>
          <a:prstGeom prst="rect">
            <a:avLst/>
          </a:prstGeom>
        </p:spPr>
      </p:pic>
      <p:pic>
        <p:nvPicPr>
          <p:cNvPr id="6" name="Picture 5">
            <a:extLst>
              <a:ext uri="{FF2B5EF4-FFF2-40B4-BE49-F238E27FC236}">
                <a16:creationId xmlns:a16="http://schemas.microsoft.com/office/drawing/2014/main" id="{0D583250-0613-451E-85F8-6AD8EE448B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66" y="261053"/>
            <a:ext cx="1532230" cy="620650"/>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a:t>Click to edit Master title style</a:t>
            </a:r>
            <a:endParaRPr lang="en-US" dirty="0"/>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69A294-8252-483A-A6C2-11F0DCE8CAF7}"/>
              </a:ext>
            </a:extLst>
          </p:cNvPr>
          <p:cNvSpPr txBox="1"/>
          <p:nvPr userDrawn="1"/>
        </p:nvSpPr>
        <p:spPr>
          <a:xfrm>
            <a:off x="4950423" y="1758342"/>
            <a:ext cx="2291151" cy="523220"/>
          </a:xfrm>
          <a:prstGeom prst="rect">
            <a:avLst/>
          </a:prstGeom>
          <a:noFill/>
        </p:spPr>
        <p:txBody>
          <a:bodyPr wrap="square" rtlCol="0">
            <a:spAutoFit/>
          </a:bodyPr>
          <a:lstStyle/>
          <a:p>
            <a:r>
              <a:rPr lang="en-US" sz="2800" dirty="0">
                <a:solidFill>
                  <a:schemeClr val="accent1"/>
                </a:solidFill>
              </a:rPr>
              <a:t>Phase I States</a:t>
            </a:r>
          </a:p>
        </p:txBody>
      </p:sp>
      <p:pic>
        <p:nvPicPr>
          <p:cNvPr id="8" name="Picture 7">
            <a:extLst>
              <a:ext uri="{FF2B5EF4-FFF2-40B4-BE49-F238E27FC236}">
                <a16:creationId xmlns:a16="http://schemas.microsoft.com/office/drawing/2014/main" id="{EE2D45B4-E5EA-4527-81A1-E11514D62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476" y="585167"/>
            <a:ext cx="1799048" cy="728728"/>
          </a:xfrm>
          <a:prstGeom prst="rect">
            <a:avLst/>
          </a:prstGeom>
        </p:spPr>
      </p:pic>
      <p:pic>
        <p:nvPicPr>
          <p:cNvPr id="9" name="Picture 8">
            <a:extLst>
              <a:ext uri="{FF2B5EF4-FFF2-40B4-BE49-F238E27FC236}">
                <a16:creationId xmlns:a16="http://schemas.microsoft.com/office/drawing/2014/main" id="{DE3AD76F-340F-4AB6-AA54-FC8AF5441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6476" y="2547299"/>
            <a:ext cx="2113505" cy="818775"/>
          </a:xfrm>
          <a:prstGeom prst="rect">
            <a:avLst/>
          </a:prstGeom>
        </p:spPr>
      </p:pic>
      <p:pic>
        <p:nvPicPr>
          <p:cNvPr id="10" name="Picture 9" descr="A close up of a logo&#10;&#10;Description automatically generated">
            <a:extLst>
              <a:ext uri="{FF2B5EF4-FFF2-40B4-BE49-F238E27FC236}">
                <a16:creationId xmlns:a16="http://schemas.microsoft.com/office/drawing/2014/main" id="{6105C710-72A3-40D4-BC29-8E1DADBA27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692" y="2547299"/>
            <a:ext cx="3267463" cy="597409"/>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3125314-A754-4DA3-BE57-087E7E0B50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8706" y="2484373"/>
            <a:ext cx="2829620" cy="944627"/>
          </a:xfrm>
          <a:prstGeom prst="rect">
            <a:avLst/>
          </a:prstGeom>
        </p:spPr>
      </p:pic>
      <p:sp>
        <p:nvSpPr>
          <p:cNvPr id="12" name="TextBox 11">
            <a:extLst>
              <a:ext uri="{FF2B5EF4-FFF2-40B4-BE49-F238E27FC236}">
                <a16:creationId xmlns:a16="http://schemas.microsoft.com/office/drawing/2014/main" id="{8522209D-82CE-41D6-8E11-3D5251F0217F}"/>
              </a:ext>
            </a:extLst>
          </p:cNvPr>
          <p:cNvSpPr txBox="1"/>
          <p:nvPr userDrawn="1"/>
        </p:nvSpPr>
        <p:spPr>
          <a:xfrm>
            <a:off x="4950424" y="3631811"/>
            <a:ext cx="2291151" cy="523220"/>
          </a:xfrm>
          <a:prstGeom prst="rect">
            <a:avLst/>
          </a:prstGeom>
          <a:noFill/>
        </p:spPr>
        <p:txBody>
          <a:bodyPr wrap="square" rtlCol="0">
            <a:spAutoFit/>
          </a:bodyPr>
          <a:lstStyle/>
          <a:p>
            <a:r>
              <a:rPr lang="en-US" sz="2800" dirty="0">
                <a:solidFill>
                  <a:schemeClr val="accent1"/>
                </a:solidFill>
              </a:rPr>
              <a:t>Phase II States</a:t>
            </a:r>
          </a:p>
        </p:txBody>
      </p:sp>
      <p:pic>
        <p:nvPicPr>
          <p:cNvPr id="13" name="Picture 12">
            <a:extLst>
              <a:ext uri="{FF2B5EF4-FFF2-40B4-BE49-F238E27FC236}">
                <a16:creationId xmlns:a16="http://schemas.microsoft.com/office/drawing/2014/main" id="{7D775CB8-BE3A-43B7-9C3C-1FFA9A5D40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94625" y="4576439"/>
            <a:ext cx="1879599" cy="11747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77A4E58-239D-4867-A247-9EE091A23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8278" y="4684620"/>
            <a:ext cx="4190476" cy="1114286"/>
          </a:xfrm>
          <a:prstGeom prst="rect">
            <a:avLst/>
          </a:prstGeom>
        </p:spPr>
      </p:pic>
      <p:sp>
        <p:nvSpPr>
          <p:cNvPr id="17" name="TextBox 16">
            <a:extLst>
              <a:ext uri="{FF2B5EF4-FFF2-40B4-BE49-F238E27FC236}">
                <a16:creationId xmlns:a16="http://schemas.microsoft.com/office/drawing/2014/main" id="{1810CBDA-3F10-4E80-8261-13D282B9E7F5}"/>
              </a:ext>
            </a:extLst>
          </p:cNvPr>
          <p:cNvSpPr txBox="1"/>
          <p:nvPr userDrawn="1"/>
        </p:nvSpPr>
        <p:spPr>
          <a:xfrm>
            <a:off x="785339" y="527455"/>
            <a:ext cx="2291151" cy="769441"/>
          </a:xfrm>
          <a:prstGeom prst="rect">
            <a:avLst/>
          </a:prstGeom>
          <a:noFill/>
        </p:spPr>
        <p:txBody>
          <a:bodyPr wrap="square" rtlCol="0">
            <a:spAutoFit/>
          </a:bodyPr>
          <a:lstStyle/>
          <a:p>
            <a:r>
              <a:rPr lang="en-US" sz="4400" dirty="0">
                <a:solidFill>
                  <a:schemeClr val="tx1"/>
                </a:solidFill>
              </a:rPr>
              <a:t>Partners</a:t>
            </a:r>
          </a:p>
        </p:txBody>
      </p:sp>
      <p:pic>
        <p:nvPicPr>
          <p:cNvPr id="3" name="Picture 2">
            <a:extLst>
              <a:ext uri="{FF2B5EF4-FFF2-40B4-BE49-F238E27FC236}">
                <a16:creationId xmlns:a16="http://schemas.microsoft.com/office/drawing/2014/main" id="{F1232B6E-DF80-4D16-8730-62BE202B41A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92947" y="4553323"/>
            <a:ext cx="3276607" cy="1197866"/>
          </a:xfrm>
          <a:prstGeom prst="rect">
            <a:avLst/>
          </a:prstGeom>
        </p:spPr>
      </p:pic>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opensource.com/article/18/10/microsoft-open-source-old-versions-ms-do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7/02/4-ways-for-small-businesses-to-get-their-foot-in-the-doo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AA4B2-7DF8-4020-B670-B4519B065CD0}"/>
              </a:ext>
            </a:extLst>
          </p:cNvPr>
          <p:cNvSpPr>
            <a:spLocks noGrp="1"/>
          </p:cNvSpPr>
          <p:nvPr>
            <p:ph type="title" idx="4294967295"/>
          </p:nvPr>
        </p:nvSpPr>
        <p:spPr>
          <a:xfrm>
            <a:off x="1524000" y="3848100"/>
            <a:ext cx="9144000"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Introduction to Business Retention and Expansion</a:t>
            </a:r>
          </a:p>
        </p:txBody>
      </p:sp>
    </p:spTree>
    <p:extLst>
      <p:ext uri="{BB962C8B-B14F-4D97-AF65-F5344CB8AC3E}">
        <p14:creationId xmlns:p14="http://schemas.microsoft.com/office/powerpoint/2010/main" val="420352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D2FD-5DAA-14DC-9387-AA55FE342B99}"/>
              </a:ext>
            </a:extLst>
          </p:cNvPr>
          <p:cNvSpPr>
            <a:spLocks noGrp="1"/>
          </p:cNvSpPr>
          <p:nvPr>
            <p:ph type="title"/>
          </p:nvPr>
        </p:nvSpPr>
        <p:spPr/>
        <p:txBody>
          <a:bodyPr/>
          <a:lstStyle/>
          <a:p>
            <a:r>
              <a:rPr lang="en-US" dirty="0"/>
              <a:t>What benefits do businesses receive? </a:t>
            </a:r>
          </a:p>
        </p:txBody>
      </p:sp>
      <p:sp>
        <p:nvSpPr>
          <p:cNvPr id="3" name="Content Placeholder 2">
            <a:extLst>
              <a:ext uri="{FF2B5EF4-FFF2-40B4-BE49-F238E27FC236}">
                <a16:creationId xmlns:a16="http://schemas.microsoft.com/office/drawing/2014/main" id="{002EDF70-997C-07FE-A31D-DCB712BE057F}"/>
              </a:ext>
            </a:extLst>
          </p:cNvPr>
          <p:cNvSpPr>
            <a:spLocks noGrp="1"/>
          </p:cNvSpPr>
          <p:nvPr>
            <p:ph sz="half" idx="1"/>
          </p:nvPr>
        </p:nvSpPr>
        <p:spPr/>
        <p:txBody>
          <a:bodyPr>
            <a:normAutofit fontScale="92500" lnSpcReduction="10000"/>
          </a:bodyPr>
          <a:lstStyle/>
          <a:p>
            <a:r>
              <a:rPr lang="en-US" dirty="0"/>
              <a:t>Demonstrates appreciation</a:t>
            </a:r>
          </a:p>
          <a:p>
            <a:r>
              <a:rPr lang="en-US" dirty="0"/>
              <a:t>Helps solve immediate concerns</a:t>
            </a:r>
          </a:p>
          <a:p>
            <a:pPr lvl="1"/>
            <a:r>
              <a:rPr lang="en-US" sz="2800" dirty="0"/>
              <a:t>Is the business looking to move or close? Can the community remove any bottlenecks as it pertains to business growth? Who can assist with workforce concerns? Etc. </a:t>
            </a:r>
          </a:p>
          <a:p>
            <a:r>
              <a:rPr lang="en-US" dirty="0"/>
              <a:t>Establishes and implements a strategic plan for growth and retention</a:t>
            </a:r>
          </a:p>
        </p:txBody>
      </p:sp>
      <p:pic>
        <p:nvPicPr>
          <p:cNvPr id="5" name="Content Placeholder 4">
            <a:extLst>
              <a:ext uri="{FF2B5EF4-FFF2-40B4-BE49-F238E27FC236}">
                <a16:creationId xmlns:a16="http://schemas.microsoft.com/office/drawing/2014/main" id="{2780D51D-D37D-3F06-00A0-E8995643AF4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0771" y="2655568"/>
            <a:ext cx="3984457" cy="2237426"/>
          </a:xfrm>
          <a:prstGeom prst="rect">
            <a:avLst/>
          </a:prstGeom>
        </p:spPr>
      </p:pic>
      <p:sp>
        <p:nvSpPr>
          <p:cNvPr id="4" name="TextBox 3">
            <a:extLst>
              <a:ext uri="{FF2B5EF4-FFF2-40B4-BE49-F238E27FC236}">
                <a16:creationId xmlns:a16="http://schemas.microsoft.com/office/drawing/2014/main" id="{EE7E3A0E-4BDF-41E1-9ADC-70A310E56A0E}"/>
              </a:ext>
            </a:extLst>
          </p:cNvPr>
          <p:cNvSpPr txBox="1"/>
          <p:nvPr/>
        </p:nvSpPr>
        <p:spPr>
          <a:xfrm>
            <a:off x="6770771" y="4892994"/>
            <a:ext cx="3984457" cy="230832"/>
          </a:xfrm>
          <a:prstGeom prst="rect">
            <a:avLst/>
          </a:prstGeom>
          <a:noFill/>
        </p:spPr>
        <p:txBody>
          <a:bodyPr wrap="square" rtlCol="0">
            <a:spAutoFit/>
          </a:bodyPr>
          <a:lstStyle/>
          <a:p>
            <a:r>
              <a:rPr lang="en-US" sz="900">
                <a:hlinkClick r:id="rId4" tooltip="https://opensource.com/article/18/10/microsoft-open-source-old-versions-ms-do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20607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0662-0F80-E21B-7F59-A4BF56185D17}"/>
              </a:ext>
            </a:extLst>
          </p:cNvPr>
          <p:cNvSpPr>
            <a:spLocks noGrp="1"/>
          </p:cNvSpPr>
          <p:nvPr>
            <p:ph type="title"/>
          </p:nvPr>
        </p:nvSpPr>
        <p:spPr/>
        <p:txBody>
          <a:bodyPr>
            <a:normAutofit/>
          </a:bodyPr>
          <a:lstStyle/>
          <a:p>
            <a:r>
              <a:rPr lang="en-US" dirty="0"/>
              <a:t>How does the process work? </a:t>
            </a:r>
          </a:p>
        </p:txBody>
      </p:sp>
    </p:spTree>
    <p:extLst>
      <p:ext uri="{BB962C8B-B14F-4D97-AF65-F5344CB8AC3E}">
        <p14:creationId xmlns:p14="http://schemas.microsoft.com/office/powerpoint/2010/main" val="105672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4D35-31A9-0ED0-8835-1A81FB3EEC23}"/>
              </a:ext>
            </a:extLst>
          </p:cNvPr>
          <p:cNvSpPr>
            <a:spLocks noGrp="1"/>
          </p:cNvSpPr>
          <p:nvPr>
            <p:ph type="title"/>
          </p:nvPr>
        </p:nvSpPr>
        <p:spPr/>
        <p:txBody>
          <a:bodyPr/>
          <a:lstStyle/>
          <a:p>
            <a:r>
              <a:rPr lang="en-US" dirty="0"/>
              <a:t>Business Retention &amp; Expansion</a:t>
            </a:r>
          </a:p>
        </p:txBody>
      </p:sp>
      <p:sp>
        <p:nvSpPr>
          <p:cNvPr id="3" name="Content Placeholder 2">
            <a:extLst>
              <a:ext uri="{FF2B5EF4-FFF2-40B4-BE49-F238E27FC236}">
                <a16:creationId xmlns:a16="http://schemas.microsoft.com/office/drawing/2014/main" id="{F7FE27A2-6413-A4E8-F534-8BB77B1A4E6A}"/>
              </a:ext>
            </a:extLst>
          </p:cNvPr>
          <p:cNvSpPr>
            <a:spLocks noGrp="1"/>
          </p:cNvSpPr>
          <p:nvPr>
            <p:ph idx="1"/>
          </p:nvPr>
        </p:nvSpPr>
        <p:spPr>
          <a:xfrm>
            <a:off x="728866" y="1463596"/>
            <a:ext cx="11168273" cy="3561029"/>
          </a:xfrm>
        </p:spPr>
        <p:txBody>
          <a:bodyPr/>
          <a:lstStyle/>
          <a:p>
            <a:pPr marL="0" indent="0">
              <a:buNone/>
            </a:pPr>
            <a:endParaRPr lang="en-US" b="1" dirty="0"/>
          </a:p>
          <a:p>
            <a:r>
              <a:rPr lang="en-US" b="1" dirty="0"/>
              <a:t>BR&amp;E process: How does it work? </a:t>
            </a:r>
          </a:p>
          <a:p>
            <a:pPr lvl="1"/>
            <a:r>
              <a:rPr lang="en-US" dirty="0"/>
              <a:t>Research, Prioritize, Implement </a:t>
            </a:r>
          </a:p>
          <a:p>
            <a:r>
              <a:rPr lang="en-US" b="1" dirty="0"/>
              <a:t>Resources required: </a:t>
            </a:r>
          </a:p>
          <a:p>
            <a:pPr lvl="1"/>
            <a:r>
              <a:rPr lang="en-US" b="1" dirty="0"/>
              <a:t>PEOPLE! </a:t>
            </a:r>
            <a:r>
              <a:rPr lang="en-US" dirty="0"/>
              <a:t>leadership, volunteers, analytical capacity, community/business buy-in</a:t>
            </a:r>
          </a:p>
          <a:p>
            <a:endParaRPr lang="en-US" dirty="0"/>
          </a:p>
          <a:p>
            <a:endParaRPr lang="en-US" dirty="0"/>
          </a:p>
        </p:txBody>
      </p:sp>
      <p:graphicFrame>
        <p:nvGraphicFramePr>
          <p:cNvPr id="4" name="Diagram 3" descr="research, prioritize, implement">
            <a:extLst>
              <a:ext uri="{FF2B5EF4-FFF2-40B4-BE49-F238E27FC236}">
                <a16:creationId xmlns:a16="http://schemas.microsoft.com/office/drawing/2014/main" id="{B10B5120-4411-FBB0-A8A4-786A5EF962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2982929"/>
              </p:ext>
            </p:extLst>
          </p:nvPr>
        </p:nvGraphicFramePr>
        <p:xfrm>
          <a:off x="1924050" y="3470442"/>
          <a:ext cx="8343900" cy="292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11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64EE-616F-89AE-63A3-CEB4664820AE}"/>
              </a:ext>
            </a:extLst>
          </p:cNvPr>
          <p:cNvSpPr>
            <a:spLocks noGrp="1"/>
          </p:cNvSpPr>
          <p:nvPr>
            <p:ph type="title"/>
          </p:nvPr>
        </p:nvSpPr>
        <p:spPr/>
        <p:txBody>
          <a:bodyPr/>
          <a:lstStyle/>
          <a:p>
            <a:r>
              <a:rPr lang="en-US" dirty="0"/>
              <a:t>BR&amp;E Process</a:t>
            </a:r>
          </a:p>
        </p:txBody>
      </p:sp>
      <p:graphicFrame>
        <p:nvGraphicFramePr>
          <p:cNvPr id="4" name="Content Placeholder 3" descr="research, prioritize, implement">
            <a:extLst>
              <a:ext uri="{FF2B5EF4-FFF2-40B4-BE49-F238E27FC236}">
                <a16:creationId xmlns:a16="http://schemas.microsoft.com/office/drawing/2014/main" id="{D606748C-DBCC-C5CB-5470-6758B2E1D90F}"/>
              </a:ext>
            </a:extLst>
          </p:cNvPr>
          <p:cNvGraphicFramePr>
            <a:graphicFrameLocks noGrp="1"/>
          </p:cNvGraphicFramePr>
          <p:nvPr>
            <p:ph idx="1"/>
            <p:extLst>
              <p:ext uri="{D42A27DB-BD31-4B8C-83A1-F6EECF244321}">
                <p14:modId xmlns:p14="http://schemas.microsoft.com/office/powerpoint/2010/main" val="1747741112"/>
              </p:ext>
            </p:extLst>
          </p:nvPr>
        </p:nvGraphicFramePr>
        <p:xfrm>
          <a:off x="728663" y="1475985"/>
          <a:ext cx="10707600" cy="1192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395C922-32D6-49E6-8880-9AE70A8EDED3}"/>
              </a:ext>
            </a:extLst>
          </p:cNvPr>
          <p:cNvSpPr txBox="1"/>
          <p:nvPr/>
        </p:nvSpPr>
        <p:spPr>
          <a:xfrm>
            <a:off x="728663" y="2668044"/>
            <a:ext cx="4407008" cy="3277820"/>
          </a:xfrm>
          <a:prstGeom prst="rect">
            <a:avLst/>
          </a:prstGeom>
          <a:noFill/>
        </p:spPr>
        <p:txBody>
          <a:bodyPr wrap="square" rtlCol="0">
            <a:spAutoFit/>
          </a:bodyPr>
          <a:lstStyle/>
          <a:p>
            <a:r>
              <a:rPr lang="en-US" sz="2300" b="1" dirty="0"/>
              <a:t>Step 1: Research</a:t>
            </a:r>
          </a:p>
          <a:p>
            <a:pPr marL="285750" indent="-285750">
              <a:buFont typeface="Arial" panose="020B0604020202020204" pitchFamily="34" charset="0"/>
              <a:buChar char="•"/>
            </a:pPr>
            <a:r>
              <a:rPr lang="en-US" sz="2300" dirty="0"/>
              <a:t>Inform community and businesses </a:t>
            </a:r>
          </a:p>
          <a:p>
            <a:r>
              <a:rPr lang="en-US" sz="2300" dirty="0"/>
              <a:t>     about BR&amp;E</a:t>
            </a:r>
          </a:p>
          <a:p>
            <a:pPr marL="285750" indent="-285750">
              <a:buFont typeface="Arial" panose="020B0604020202020204" pitchFamily="34" charset="0"/>
              <a:buChar char="•"/>
            </a:pPr>
            <a:r>
              <a:rPr lang="en-US" sz="2300" dirty="0"/>
              <a:t>Organize the leadership team*</a:t>
            </a:r>
          </a:p>
          <a:p>
            <a:pPr marL="285750" indent="-285750">
              <a:buFont typeface="Arial" panose="020B0604020202020204" pitchFamily="34" charset="0"/>
              <a:buChar char="•"/>
            </a:pPr>
            <a:r>
              <a:rPr lang="en-US" sz="2300" dirty="0"/>
              <a:t>Recruit and train volunteers*</a:t>
            </a:r>
          </a:p>
          <a:p>
            <a:pPr marL="285750" indent="-285750">
              <a:buFont typeface="Arial" panose="020B0604020202020204" pitchFamily="34" charset="0"/>
              <a:buChar char="•"/>
            </a:pPr>
            <a:r>
              <a:rPr lang="en-US" sz="2300" dirty="0"/>
              <a:t>Visit businesses to conduct interview (~1 hour)</a:t>
            </a:r>
          </a:p>
          <a:p>
            <a:pPr marL="285750" indent="-285750">
              <a:buFont typeface="Arial" panose="020B0604020202020204" pitchFamily="34" charset="0"/>
              <a:buChar char="•"/>
            </a:pPr>
            <a:r>
              <a:rPr lang="en-US" sz="2300" dirty="0"/>
              <a:t>Tabulate interview data</a:t>
            </a:r>
          </a:p>
        </p:txBody>
      </p:sp>
    </p:spTree>
    <p:extLst>
      <p:ext uri="{BB962C8B-B14F-4D97-AF65-F5344CB8AC3E}">
        <p14:creationId xmlns:p14="http://schemas.microsoft.com/office/powerpoint/2010/main" val="258538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64EE-616F-89AE-63A3-CEB4664820AE}"/>
              </a:ext>
            </a:extLst>
          </p:cNvPr>
          <p:cNvSpPr>
            <a:spLocks noGrp="1"/>
          </p:cNvSpPr>
          <p:nvPr>
            <p:ph type="title"/>
          </p:nvPr>
        </p:nvSpPr>
        <p:spPr/>
        <p:txBody>
          <a:bodyPr/>
          <a:lstStyle/>
          <a:p>
            <a:r>
              <a:rPr lang="en-US" dirty="0"/>
              <a:t>BR&amp;E Process</a:t>
            </a:r>
          </a:p>
        </p:txBody>
      </p:sp>
      <p:graphicFrame>
        <p:nvGraphicFramePr>
          <p:cNvPr id="4" name="Content Placeholder 3" descr="research, prioritize, implement">
            <a:extLst>
              <a:ext uri="{FF2B5EF4-FFF2-40B4-BE49-F238E27FC236}">
                <a16:creationId xmlns:a16="http://schemas.microsoft.com/office/drawing/2014/main" id="{D606748C-DBCC-C5CB-5470-6758B2E1D90F}"/>
              </a:ext>
            </a:extLst>
          </p:cNvPr>
          <p:cNvGraphicFramePr>
            <a:graphicFrameLocks noGrp="1"/>
          </p:cNvGraphicFramePr>
          <p:nvPr>
            <p:ph idx="1"/>
            <p:extLst>
              <p:ext uri="{D42A27DB-BD31-4B8C-83A1-F6EECF244321}">
                <p14:modId xmlns:p14="http://schemas.microsoft.com/office/powerpoint/2010/main" val="3859217284"/>
              </p:ext>
            </p:extLst>
          </p:nvPr>
        </p:nvGraphicFramePr>
        <p:xfrm>
          <a:off x="728663" y="1325673"/>
          <a:ext cx="11168273" cy="110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395C922-32D6-49E6-8880-9AE70A8EDED3}"/>
              </a:ext>
            </a:extLst>
          </p:cNvPr>
          <p:cNvSpPr txBox="1"/>
          <p:nvPr/>
        </p:nvSpPr>
        <p:spPr>
          <a:xfrm>
            <a:off x="728663" y="2431769"/>
            <a:ext cx="4218915" cy="3631763"/>
          </a:xfrm>
          <a:prstGeom prst="rect">
            <a:avLst/>
          </a:prstGeom>
          <a:noFill/>
        </p:spPr>
        <p:txBody>
          <a:bodyPr wrap="square" rtlCol="0">
            <a:spAutoFit/>
          </a:bodyPr>
          <a:lstStyle/>
          <a:p>
            <a:r>
              <a:rPr lang="en-US" sz="2300" b="1" dirty="0"/>
              <a:t>Step 1: Research</a:t>
            </a:r>
          </a:p>
          <a:p>
            <a:pPr marL="285750" indent="-285750">
              <a:buFont typeface="Arial" panose="020B0604020202020204" pitchFamily="34" charset="0"/>
              <a:buChar char="•"/>
            </a:pPr>
            <a:r>
              <a:rPr lang="en-US" sz="2300" b="1" dirty="0"/>
              <a:t>Inform</a:t>
            </a:r>
            <a:r>
              <a:rPr lang="en-US" sz="2300" dirty="0"/>
              <a:t> community and businesses </a:t>
            </a:r>
          </a:p>
          <a:p>
            <a:r>
              <a:rPr lang="en-US" sz="2300" dirty="0"/>
              <a:t>     about BR&amp;E</a:t>
            </a:r>
          </a:p>
          <a:p>
            <a:pPr marL="285750" indent="-285750">
              <a:buFont typeface="Arial" panose="020B0604020202020204" pitchFamily="34" charset="0"/>
              <a:buChar char="•"/>
            </a:pPr>
            <a:r>
              <a:rPr lang="en-US" sz="2300" b="1" dirty="0"/>
              <a:t>Organize</a:t>
            </a:r>
            <a:r>
              <a:rPr lang="en-US" sz="2300" dirty="0"/>
              <a:t> the leadership team*</a:t>
            </a:r>
          </a:p>
          <a:p>
            <a:pPr marL="285750" indent="-285750">
              <a:buFont typeface="Arial" panose="020B0604020202020204" pitchFamily="34" charset="0"/>
              <a:buChar char="•"/>
            </a:pPr>
            <a:r>
              <a:rPr lang="en-US" sz="2300" b="1" dirty="0"/>
              <a:t>Recruit</a:t>
            </a:r>
            <a:r>
              <a:rPr lang="en-US" sz="2300" dirty="0"/>
              <a:t> and train volunteers*</a:t>
            </a:r>
          </a:p>
          <a:p>
            <a:pPr marL="285750" indent="-285750">
              <a:buFont typeface="Arial" panose="020B0604020202020204" pitchFamily="34" charset="0"/>
              <a:buChar char="•"/>
            </a:pPr>
            <a:r>
              <a:rPr lang="en-US" sz="2300" b="1" dirty="0"/>
              <a:t>Visit</a:t>
            </a:r>
            <a:r>
              <a:rPr lang="en-US" sz="2300" dirty="0"/>
              <a:t> businesses to conduct interview (~1 hour)</a:t>
            </a:r>
          </a:p>
          <a:p>
            <a:pPr marL="285750" indent="-285750">
              <a:buFont typeface="Arial" panose="020B0604020202020204" pitchFamily="34" charset="0"/>
              <a:buChar char="•"/>
            </a:pPr>
            <a:r>
              <a:rPr lang="en-US" sz="2300" b="1" dirty="0"/>
              <a:t>Tabulate</a:t>
            </a:r>
            <a:r>
              <a:rPr lang="en-US" sz="2300" dirty="0"/>
              <a:t> interview data</a:t>
            </a:r>
          </a:p>
        </p:txBody>
      </p:sp>
      <p:sp>
        <p:nvSpPr>
          <p:cNvPr id="3" name="TextBox 2">
            <a:extLst>
              <a:ext uri="{FF2B5EF4-FFF2-40B4-BE49-F238E27FC236}">
                <a16:creationId xmlns:a16="http://schemas.microsoft.com/office/drawing/2014/main" id="{C12EB6E1-E4E6-68AF-9771-3EBD9EB0C743}"/>
              </a:ext>
            </a:extLst>
          </p:cNvPr>
          <p:cNvSpPr txBox="1"/>
          <p:nvPr/>
        </p:nvSpPr>
        <p:spPr>
          <a:xfrm>
            <a:off x="4659683" y="2431769"/>
            <a:ext cx="4121063" cy="4001095"/>
          </a:xfrm>
          <a:prstGeom prst="rect">
            <a:avLst/>
          </a:prstGeom>
          <a:noFill/>
        </p:spPr>
        <p:txBody>
          <a:bodyPr wrap="square" rtlCol="0">
            <a:spAutoFit/>
          </a:bodyPr>
          <a:lstStyle/>
          <a:p>
            <a:r>
              <a:rPr lang="en-US" sz="2300" b="1" dirty="0"/>
              <a:t>Step 2: Prioritize* </a:t>
            </a:r>
          </a:p>
          <a:p>
            <a:pPr marL="285750" indent="-285750">
              <a:buFont typeface="Arial" panose="020B0604020202020204" pitchFamily="34" charset="0"/>
              <a:buChar char="•"/>
            </a:pPr>
            <a:r>
              <a:rPr lang="en-US" sz="2300" b="1" dirty="0"/>
              <a:t>Review</a:t>
            </a:r>
            <a:r>
              <a:rPr lang="en-US" sz="2300" dirty="0"/>
              <a:t> immediate concerns</a:t>
            </a:r>
          </a:p>
          <a:p>
            <a:pPr marL="285750" indent="-285750">
              <a:buFont typeface="Arial" panose="020B0604020202020204" pitchFamily="34" charset="0"/>
              <a:buChar char="•"/>
            </a:pPr>
            <a:r>
              <a:rPr lang="en-US" sz="2300" b="1" dirty="0"/>
              <a:t>Analyze</a:t>
            </a:r>
            <a:r>
              <a:rPr lang="en-US" sz="2300" dirty="0"/>
              <a:t> interview data</a:t>
            </a:r>
          </a:p>
          <a:p>
            <a:pPr marL="285750" indent="-285750">
              <a:buFont typeface="Arial" panose="020B0604020202020204" pitchFamily="34" charset="0"/>
              <a:buChar char="•"/>
            </a:pPr>
            <a:r>
              <a:rPr lang="en-US" sz="2300" b="1" dirty="0"/>
              <a:t>Prioritize</a:t>
            </a:r>
            <a:r>
              <a:rPr lang="en-US" sz="2300" dirty="0"/>
              <a:t> potential projects</a:t>
            </a:r>
          </a:p>
          <a:p>
            <a:pPr marL="285750" indent="-285750">
              <a:buFont typeface="Arial" panose="020B0604020202020204" pitchFamily="34" charset="0"/>
              <a:buChar char="•"/>
            </a:pPr>
            <a:r>
              <a:rPr lang="en-US" sz="2300" b="1" dirty="0"/>
              <a:t>Draft</a:t>
            </a:r>
            <a:r>
              <a:rPr lang="en-US" sz="2300" dirty="0"/>
              <a:t> a summary to share survey results and priority projects</a:t>
            </a:r>
          </a:p>
          <a:p>
            <a:pPr marL="285750" indent="-285750">
              <a:buFont typeface="Arial" panose="020B0604020202020204" pitchFamily="34" charset="0"/>
              <a:buChar char="•"/>
            </a:pPr>
            <a:r>
              <a:rPr lang="en-US" sz="2300" b="1" dirty="0"/>
              <a:t>Host</a:t>
            </a:r>
            <a:r>
              <a:rPr lang="en-US" sz="2300" dirty="0"/>
              <a:t> a regional event to announce projects and plans to implement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32170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64EE-616F-89AE-63A3-CEB4664820AE}"/>
              </a:ext>
            </a:extLst>
          </p:cNvPr>
          <p:cNvSpPr>
            <a:spLocks noGrp="1"/>
          </p:cNvSpPr>
          <p:nvPr>
            <p:ph type="title"/>
          </p:nvPr>
        </p:nvSpPr>
        <p:spPr>
          <a:xfrm>
            <a:off x="728452" y="-2176"/>
            <a:ext cx="11168273" cy="1325563"/>
          </a:xfrm>
        </p:spPr>
        <p:txBody>
          <a:bodyPr/>
          <a:lstStyle/>
          <a:p>
            <a:r>
              <a:rPr lang="en-US" dirty="0"/>
              <a:t>BR&amp;E Process</a:t>
            </a:r>
          </a:p>
        </p:txBody>
      </p:sp>
      <p:graphicFrame>
        <p:nvGraphicFramePr>
          <p:cNvPr id="4" name="Content Placeholder 3" descr="research, prioritize, implement">
            <a:extLst>
              <a:ext uri="{FF2B5EF4-FFF2-40B4-BE49-F238E27FC236}">
                <a16:creationId xmlns:a16="http://schemas.microsoft.com/office/drawing/2014/main" id="{D606748C-DBCC-C5CB-5470-6758B2E1D90F}"/>
              </a:ext>
            </a:extLst>
          </p:cNvPr>
          <p:cNvGraphicFramePr>
            <a:graphicFrameLocks noGrp="1"/>
          </p:cNvGraphicFramePr>
          <p:nvPr>
            <p:ph idx="1"/>
            <p:extLst>
              <p:ext uri="{D42A27DB-BD31-4B8C-83A1-F6EECF244321}">
                <p14:modId xmlns:p14="http://schemas.microsoft.com/office/powerpoint/2010/main" val="1815573057"/>
              </p:ext>
            </p:extLst>
          </p:nvPr>
        </p:nvGraphicFramePr>
        <p:xfrm>
          <a:off x="786039" y="1290181"/>
          <a:ext cx="11110685" cy="1218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395C922-32D6-49E6-8880-9AE70A8EDED3}"/>
              </a:ext>
            </a:extLst>
          </p:cNvPr>
          <p:cNvSpPr txBox="1"/>
          <p:nvPr/>
        </p:nvSpPr>
        <p:spPr>
          <a:xfrm>
            <a:off x="615929" y="2529557"/>
            <a:ext cx="3975740" cy="3631763"/>
          </a:xfrm>
          <a:prstGeom prst="rect">
            <a:avLst/>
          </a:prstGeom>
          <a:noFill/>
        </p:spPr>
        <p:txBody>
          <a:bodyPr wrap="square" rtlCol="0">
            <a:spAutoFit/>
          </a:bodyPr>
          <a:lstStyle/>
          <a:p>
            <a:pPr marL="174625" indent="-174625"/>
            <a:r>
              <a:rPr lang="en-US" sz="2300" b="1" dirty="0"/>
              <a:t>Step 1: Research</a:t>
            </a:r>
          </a:p>
          <a:p>
            <a:pPr marL="174625" indent="-174625">
              <a:buFont typeface="Arial" panose="020B0604020202020204" pitchFamily="34" charset="0"/>
              <a:buChar char="•"/>
            </a:pPr>
            <a:r>
              <a:rPr lang="en-US" sz="2300" b="1" dirty="0"/>
              <a:t>Inform</a:t>
            </a:r>
            <a:r>
              <a:rPr lang="en-US" sz="2300" dirty="0"/>
              <a:t> community and businesses </a:t>
            </a:r>
          </a:p>
          <a:p>
            <a:pPr marL="174625" indent="-174625"/>
            <a:r>
              <a:rPr lang="en-US" sz="2300" dirty="0"/>
              <a:t>     about BR&amp;E</a:t>
            </a:r>
          </a:p>
          <a:p>
            <a:pPr marL="174625" indent="-174625">
              <a:buFont typeface="Arial" panose="020B0604020202020204" pitchFamily="34" charset="0"/>
              <a:buChar char="•"/>
            </a:pPr>
            <a:r>
              <a:rPr lang="en-US" sz="2300" b="1" dirty="0"/>
              <a:t>Organize</a:t>
            </a:r>
            <a:r>
              <a:rPr lang="en-US" sz="2300" dirty="0"/>
              <a:t> the leadership team*</a:t>
            </a:r>
          </a:p>
          <a:p>
            <a:pPr marL="174625" indent="-174625">
              <a:buFont typeface="Arial" panose="020B0604020202020204" pitchFamily="34" charset="0"/>
              <a:buChar char="•"/>
            </a:pPr>
            <a:r>
              <a:rPr lang="en-US" sz="2300" b="1" dirty="0"/>
              <a:t>Recruit</a:t>
            </a:r>
            <a:r>
              <a:rPr lang="en-US" sz="2300" dirty="0"/>
              <a:t> and train volunteers*</a:t>
            </a:r>
          </a:p>
          <a:p>
            <a:pPr marL="174625" indent="-174625">
              <a:buFont typeface="Arial" panose="020B0604020202020204" pitchFamily="34" charset="0"/>
              <a:buChar char="•"/>
            </a:pPr>
            <a:r>
              <a:rPr lang="en-US" sz="2300" b="1" dirty="0"/>
              <a:t>Visit </a:t>
            </a:r>
            <a:r>
              <a:rPr lang="en-US" sz="2300" dirty="0"/>
              <a:t>businesses to conduct interview (~1 hour)</a:t>
            </a:r>
          </a:p>
          <a:p>
            <a:pPr marL="174625" indent="-174625">
              <a:buFont typeface="Arial" panose="020B0604020202020204" pitchFamily="34" charset="0"/>
              <a:buChar char="•"/>
            </a:pPr>
            <a:r>
              <a:rPr lang="en-US" sz="2300" b="1" dirty="0"/>
              <a:t>Tabulate</a:t>
            </a:r>
            <a:r>
              <a:rPr lang="en-US" sz="2300" dirty="0"/>
              <a:t> interview data</a:t>
            </a:r>
          </a:p>
        </p:txBody>
      </p:sp>
      <p:sp>
        <p:nvSpPr>
          <p:cNvPr id="3" name="TextBox 2">
            <a:extLst>
              <a:ext uri="{FF2B5EF4-FFF2-40B4-BE49-F238E27FC236}">
                <a16:creationId xmlns:a16="http://schemas.microsoft.com/office/drawing/2014/main" id="{C12EB6E1-E4E6-68AF-9771-3EBD9EB0C743}"/>
              </a:ext>
            </a:extLst>
          </p:cNvPr>
          <p:cNvSpPr txBox="1"/>
          <p:nvPr/>
        </p:nvSpPr>
        <p:spPr>
          <a:xfrm>
            <a:off x="4447017" y="2529556"/>
            <a:ext cx="4189076" cy="3631763"/>
          </a:xfrm>
          <a:prstGeom prst="rect">
            <a:avLst/>
          </a:prstGeom>
          <a:noFill/>
        </p:spPr>
        <p:txBody>
          <a:bodyPr wrap="square" rtlCol="0">
            <a:spAutoFit/>
          </a:bodyPr>
          <a:lstStyle/>
          <a:p>
            <a:pPr marL="174625" indent="-174625"/>
            <a:r>
              <a:rPr lang="en-US" sz="2300" b="1" dirty="0"/>
              <a:t>Step 2: Prioritize* </a:t>
            </a:r>
          </a:p>
          <a:p>
            <a:pPr marL="174625" indent="-174625">
              <a:buFont typeface="Arial" panose="020B0604020202020204" pitchFamily="34" charset="0"/>
              <a:buChar char="•"/>
            </a:pPr>
            <a:r>
              <a:rPr lang="en-US" sz="2300" b="1" dirty="0"/>
              <a:t>Review</a:t>
            </a:r>
            <a:r>
              <a:rPr lang="en-US" sz="2300" dirty="0"/>
              <a:t> warning flags</a:t>
            </a:r>
          </a:p>
          <a:p>
            <a:pPr marL="174625" indent="-174625">
              <a:buFont typeface="Arial" panose="020B0604020202020204" pitchFamily="34" charset="0"/>
              <a:buChar char="•"/>
            </a:pPr>
            <a:r>
              <a:rPr lang="en-US" sz="2300" b="1" dirty="0"/>
              <a:t>Analyze</a:t>
            </a:r>
            <a:r>
              <a:rPr lang="en-US" sz="2300" dirty="0"/>
              <a:t> interview data</a:t>
            </a:r>
          </a:p>
          <a:p>
            <a:pPr marL="174625" indent="-174625">
              <a:buFont typeface="Arial" panose="020B0604020202020204" pitchFamily="34" charset="0"/>
              <a:buChar char="•"/>
            </a:pPr>
            <a:r>
              <a:rPr lang="en-US" sz="2300" b="1" dirty="0"/>
              <a:t>Prioritize</a:t>
            </a:r>
            <a:r>
              <a:rPr lang="en-US" sz="2300" dirty="0"/>
              <a:t> projects</a:t>
            </a:r>
          </a:p>
          <a:p>
            <a:pPr marL="174625" indent="-174625">
              <a:buFont typeface="Arial" panose="020B0604020202020204" pitchFamily="34" charset="0"/>
              <a:buChar char="•"/>
            </a:pPr>
            <a:r>
              <a:rPr lang="en-US" sz="2300" b="1" dirty="0"/>
              <a:t>Draft </a:t>
            </a:r>
            <a:r>
              <a:rPr lang="en-US" sz="2300" dirty="0"/>
              <a:t>a summary to share survey results and priority projects</a:t>
            </a:r>
          </a:p>
          <a:p>
            <a:pPr marL="174625" indent="-174625">
              <a:buFont typeface="Arial" panose="020B0604020202020204" pitchFamily="34" charset="0"/>
              <a:buChar char="•"/>
            </a:pPr>
            <a:r>
              <a:rPr lang="en-US" sz="2300" b="1" dirty="0"/>
              <a:t>Host</a:t>
            </a:r>
            <a:r>
              <a:rPr lang="en-US" sz="2300" dirty="0"/>
              <a:t> a regional event to announce projects and plans to implement </a:t>
            </a:r>
          </a:p>
        </p:txBody>
      </p:sp>
      <p:sp>
        <p:nvSpPr>
          <p:cNvPr id="5" name="Content Placeholder 2">
            <a:extLst>
              <a:ext uri="{FF2B5EF4-FFF2-40B4-BE49-F238E27FC236}">
                <a16:creationId xmlns:a16="http://schemas.microsoft.com/office/drawing/2014/main" id="{AB2B98BC-8F9E-E760-7716-519D3EBA2B42}"/>
              </a:ext>
            </a:extLst>
          </p:cNvPr>
          <p:cNvSpPr txBox="1">
            <a:spLocks/>
          </p:cNvSpPr>
          <p:nvPr/>
        </p:nvSpPr>
        <p:spPr>
          <a:xfrm>
            <a:off x="8276345" y="2530744"/>
            <a:ext cx="3299726" cy="2862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lvl="1" indent="-287338">
              <a:buNone/>
            </a:pPr>
            <a:r>
              <a:rPr lang="en-US" sz="2300" b="1" dirty="0"/>
              <a:t>Step 3: Implement </a:t>
            </a:r>
          </a:p>
          <a:p>
            <a:pPr marL="174625" lvl="1" indent="-174625">
              <a:spcBef>
                <a:spcPts val="0"/>
              </a:spcBef>
            </a:pPr>
            <a:r>
              <a:rPr lang="en-US" sz="2300" b="1" dirty="0"/>
              <a:t>Develop</a:t>
            </a:r>
            <a:r>
              <a:rPr lang="en-US" sz="2300" dirty="0"/>
              <a:t> project teams and commence work on projects</a:t>
            </a:r>
          </a:p>
          <a:p>
            <a:pPr marL="174625" lvl="1" indent="-174625">
              <a:spcBef>
                <a:spcPts val="0"/>
              </a:spcBef>
            </a:pPr>
            <a:r>
              <a:rPr lang="en-US" sz="2300" b="1" dirty="0"/>
              <a:t>Sustain</a:t>
            </a:r>
            <a:r>
              <a:rPr lang="en-US" sz="2300" dirty="0"/>
              <a:t> leadership</a:t>
            </a:r>
          </a:p>
          <a:p>
            <a:pPr marL="174625" lvl="1" indent="-174625">
              <a:spcBef>
                <a:spcPts val="0"/>
              </a:spcBef>
            </a:pPr>
            <a:r>
              <a:rPr lang="en-US" sz="2300" b="1" dirty="0"/>
              <a:t>Provide</a:t>
            </a:r>
            <a:r>
              <a:rPr lang="en-US" sz="2300" dirty="0"/>
              <a:t> updates on projects to the region</a:t>
            </a:r>
          </a:p>
          <a:p>
            <a:pPr marL="174625" lvl="1" indent="-174625">
              <a:spcBef>
                <a:spcPts val="0"/>
              </a:spcBef>
            </a:pPr>
            <a:r>
              <a:rPr lang="en-US" sz="2300" b="1" dirty="0"/>
              <a:t>Evaluate</a:t>
            </a:r>
            <a:r>
              <a:rPr lang="en-US" sz="2300" dirty="0"/>
              <a:t> projects</a:t>
            </a:r>
          </a:p>
        </p:txBody>
      </p:sp>
    </p:spTree>
    <p:extLst>
      <p:ext uri="{BB962C8B-B14F-4D97-AF65-F5344CB8AC3E}">
        <p14:creationId xmlns:p14="http://schemas.microsoft.com/office/powerpoint/2010/main" val="262931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508A-9840-CF24-9CDD-C6D2E02B6E63}"/>
              </a:ext>
            </a:extLst>
          </p:cNvPr>
          <p:cNvSpPr>
            <a:spLocks noGrp="1"/>
          </p:cNvSpPr>
          <p:nvPr>
            <p:ph type="title"/>
          </p:nvPr>
        </p:nvSpPr>
        <p:spPr/>
        <p:txBody>
          <a:bodyPr/>
          <a:lstStyle/>
          <a:p>
            <a:r>
              <a:rPr lang="en-US" dirty="0"/>
              <a:t>Interview Guide</a:t>
            </a:r>
          </a:p>
        </p:txBody>
      </p:sp>
      <p:sp>
        <p:nvSpPr>
          <p:cNvPr id="4" name="Content Placeholder 2">
            <a:extLst>
              <a:ext uri="{FF2B5EF4-FFF2-40B4-BE49-F238E27FC236}">
                <a16:creationId xmlns:a16="http://schemas.microsoft.com/office/drawing/2014/main" id="{E2992436-1336-288D-4A23-1CD4D617724E}"/>
              </a:ext>
            </a:extLst>
          </p:cNvPr>
          <p:cNvSpPr txBox="1">
            <a:spLocks noGrp="1"/>
          </p:cNvSpPr>
          <p:nvPr>
            <p:ph idx="1"/>
          </p:nvPr>
        </p:nvSpPr>
        <p:spPr>
          <a:xfrm>
            <a:off x="728663" y="1676400"/>
            <a:ext cx="11168062" cy="40612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Opening statement: </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sz="2600" dirty="0"/>
              <a:t>CREATE BRIDGES (Celebrating </a:t>
            </a:r>
            <a:r>
              <a:rPr lang="en-US" sz="2600" dirty="0" err="1"/>
              <a:t>REtail</a:t>
            </a:r>
            <a:r>
              <a:rPr lang="en-US" sz="2600" dirty="0"/>
              <a:t>, Accommodations, Tourism, and Entertainment by Building Rural Innovations and Developing Growth Economies) is an economic development initiative that raises awareness of the role retail, accommodations, tourism, and entertainment industries play in the local economy; examines current support and issues for these businesses and their workforce; and develops and implements strategies to strengthen these sectors within a multi-county region. </a:t>
            </a:r>
          </a:p>
          <a:p>
            <a:pPr marL="0" indent="0">
              <a:buFont typeface="Arial" panose="020B0604020202020204" pitchFamily="34" charset="0"/>
              <a:buNone/>
            </a:pPr>
            <a:r>
              <a:rPr lang="en-US" sz="2600" dirty="0"/>
              <a:t> </a:t>
            </a:r>
          </a:p>
          <a:p>
            <a:pPr marL="457200" lvl="1" indent="0">
              <a:buFont typeface="Arial" panose="020B0604020202020204" pitchFamily="34" charset="0"/>
              <a:buNone/>
            </a:pPr>
            <a:r>
              <a:rPr lang="en-US" sz="2600" dirty="0"/>
              <a:t>Retaining and expanding local businesses is a central component of CREATE BRIDGES. The Business Retention &amp; Expansion process engages local businesses to assess the strengths and challenges of running a business, and inform strategies to address issues that may affect critical business activities. </a:t>
            </a:r>
          </a:p>
          <a:p>
            <a:endParaRPr lang="en-US" dirty="0"/>
          </a:p>
        </p:txBody>
      </p:sp>
    </p:spTree>
    <p:extLst>
      <p:ext uri="{BB962C8B-B14F-4D97-AF65-F5344CB8AC3E}">
        <p14:creationId xmlns:p14="http://schemas.microsoft.com/office/powerpoint/2010/main" val="395280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3866-E15B-46BB-7C02-B481AF123B13}"/>
              </a:ext>
            </a:extLst>
          </p:cNvPr>
          <p:cNvSpPr>
            <a:spLocks noGrp="1"/>
          </p:cNvSpPr>
          <p:nvPr>
            <p:ph type="title"/>
          </p:nvPr>
        </p:nvSpPr>
        <p:spPr/>
        <p:txBody>
          <a:bodyPr/>
          <a:lstStyle/>
          <a:p>
            <a:r>
              <a:rPr lang="en-US" dirty="0"/>
              <a:t>Interview Guide Topic Areas</a:t>
            </a:r>
          </a:p>
        </p:txBody>
      </p:sp>
      <p:sp>
        <p:nvSpPr>
          <p:cNvPr id="3" name="Content Placeholder 2">
            <a:extLst>
              <a:ext uri="{FF2B5EF4-FFF2-40B4-BE49-F238E27FC236}">
                <a16:creationId xmlns:a16="http://schemas.microsoft.com/office/drawing/2014/main" id="{ED2BAA5A-F8DF-F79F-1879-4A3E9E52BDA2}"/>
              </a:ext>
            </a:extLst>
          </p:cNvPr>
          <p:cNvSpPr>
            <a:spLocks noGrp="1"/>
          </p:cNvSpPr>
          <p:nvPr>
            <p:ph idx="1"/>
          </p:nvPr>
        </p:nvSpPr>
        <p:spPr/>
        <p:txBody>
          <a:bodyPr/>
          <a:lstStyle/>
          <a:p>
            <a:r>
              <a:rPr lang="en-US" dirty="0"/>
              <a:t>Labor Force</a:t>
            </a:r>
          </a:p>
          <a:p>
            <a:r>
              <a:rPr lang="en-US" dirty="0"/>
              <a:t>Customers</a:t>
            </a:r>
          </a:p>
          <a:p>
            <a:r>
              <a:rPr lang="en-US" dirty="0"/>
              <a:t>Changes (renovation, moving, business transition, closing?)</a:t>
            </a:r>
          </a:p>
          <a:p>
            <a:r>
              <a:rPr lang="en-US" dirty="0"/>
              <a:t>Community Factors</a:t>
            </a:r>
          </a:p>
          <a:p>
            <a:r>
              <a:rPr lang="en-US" dirty="0"/>
              <a:t>Travel and Tourism Outlook</a:t>
            </a:r>
          </a:p>
          <a:p>
            <a:pPr marL="0" indent="0">
              <a:buNone/>
            </a:pPr>
            <a:endParaRPr lang="en-US" dirty="0"/>
          </a:p>
        </p:txBody>
      </p:sp>
    </p:spTree>
    <p:extLst>
      <p:ext uri="{BB962C8B-B14F-4D97-AF65-F5344CB8AC3E}">
        <p14:creationId xmlns:p14="http://schemas.microsoft.com/office/powerpoint/2010/main" val="121661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6276-D251-11F1-AD65-529E033DCBE8}"/>
              </a:ext>
            </a:extLst>
          </p:cNvPr>
          <p:cNvSpPr>
            <a:spLocks noGrp="1"/>
          </p:cNvSpPr>
          <p:nvPr>
            <p:ph type="title"/>
          </p:nvPr>
        </p:nvSpPr>
        <p:spPr>
          <a:xfrm>
            <a:off x="728865" y="-81104"/>
            <a:ext cx="11168273" cy="1325563"/>
          </a:xfrm>
        </p:spPr>
        <p:txBody>
          <a:bodyPr/>
          <a:lstStyle/>
          <a:p>
            <a:r>
              <a:rPr lang="en-US" dirty="0"/>
              <a:t>Labor Force: Sample Questions</a:t>
            </a:r>
          </a:p>
        </p:txBody>
      </p:sp>
      <p:sp>
        <p:nvSpPr>
          <p:cNvPr id="3" name="Content Placeholder 2">
            <a:extLst>
              <a:ext uri="{FF2B5EF4-FFF2-40B4-BE49-F238E27FC236}">
                <a16:creationId xmlns:a16="http://schemas.microsoft.com/office/drawing/2014/main" id="{10BB23AF-929C-F984-2CBB-31851A359877}"/>
              </a:ext>
            </a:extLst>
          </p:cNvPr>
          <p:cNvSpPr>
            <a:spLocks noGrp="1"/>
          </p:cNvSpPr>
          <p:nvPr>
            <p:ph idx="1"/>
          </p:nvPr>
        </p:nvSpPr>
        <p:spPr>
          <a:xfrm>
            <a:off x="728865" y="1244459"/>
            <a:ext cx="11168273" cy="3561029"/>
          </a:xfrm>
        </p:spPr>
        <p:txBody>
          <a:bodyPr>
            <a:noAutofit/>
          </a:bodyPr>
          <a:lstStyle/>
          <a:p>
            <a:pPr lvl="0"/>
            <a:r>
              <a:rPr lang="en-US" sz="2400" dirty="0"/>
              <a:t>How many workers (including yourself) are employed….</a:t>
            </a:r>
          </a:p>
          <a:p>
            <a:pPr lvl="1"/>
            <a:r>
              <a:rPr lang="en-US" dirty="0"/>
              <a:t>Full time</a:t>
            </a:r>
          </a:p>
          <a:p>
            <a:pPr lvl="1"/>
            <a:r>
              <a:rPr lang="en-US" dirty="0"/>
              <a:t>Part time</a:t>
            </a:r>
          </a:p>
          <a:p>
            <a:pPr lvl="1"/>
            <a:r>
              <a:rPr lang="en-US" dirty="0"/>
              <a:t>Seasonal</a:t>
            </a:r>
          </a:p>
          <a:p>
            <a:pPr lvl="1"/>
            <a:r>
              <a:rPr lang="en-US" dirty="0"/>
              <a:t>Temp</a:t>
            </a:r>
          </a:p>
          <a:p>
            <a:pPr lvl="0"/>
            <a:r>
              <a:rPr lang="en-US" sz="2400" dirty="0"/>
              <a:t>What are your hours of operation? Do these change seasonally? </a:t>
            </a:r>
          </a:p>
          <a:p>
            <a:pPr lvl="0"/>
            <a:r>
              <a:rPr lang="en-US" sz="2400" dirty="0"/>
              <a:t>Has the number of employees changed from three years ago? If so, how?</a:t>
            </a:r>
          </a:p>
          <a:p>
            <a:pPr lvl="0"/>
            <a:r>
              <a:rPr lang="en-US" sz="2400" dirty="0"/>
              <a:t>Does your rate of employee turnover create a barrier for your business?   </a:t>
            </a:r>
          </a:p>
          <a:p>
            <a:pPr lvl="1"/>
            <a:r>
              <a:rPr lang="en-US" dirty="0"/>
              <a:t>If yes, what do you see as reasons for turnover? </a:t>
            </a:r>
          </a:p>
          <a:p>
            <a:pPr lvl="0"/>
            <a:r>
              <a:rPr lang="en-US" sz="2400" dirty="0"/>
              <a:t>What are some barriers you face when recruiting quality employees?</a:t>
            </a:r>
          </a:p>
        </p:txBody>
      </p:sp>
    </p:spTree>
    <p:extLst>
      <p:ext uri="{BB962C8B-B14F-4D97-AF65-F5344CB8AC3E}">
        <p14:creationId xmlns:p14="http://schemas.microsoft.com/office/powerpoint/2010/main" val="301482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9D69-7BC7-9EA0-144E-3067EB95C39A}"/>
              </a:ext>
            </a:extLst>
          </p:cNvPr>
          <p:cNvSpPr>
            <a:spLocks noGrp="1"/>
          </p:cNvSpPr>
          <p:nvPr>
            <p:ph type="title"/>
          </p:nvPr>
        </p:nvSpPr>
        <p:spPr>
          <a:xfrm>
            <a:off x="728866" y="-159954"/>
            <a:ext cx="11168273" cy="1325563"/>
          </a:xfrm>
        </p:spPr>
        <p:txBody>
          <a:bodyPr/>
          <a:lstStyle/>
          <a:p>
            <a:r>
              <a:rPr lang="en-US" dirty="0"/>
              <a:t>Labor Force: Sample Questions Cont. </a:t>
            </a:r>
          </a:p>
        </p:txBody>
      </p:sp>
      <p:sp>
        <p:nvSpPr>
          <p:cNvPr id="3" name="Content Placeholder 2">
            <a:extLst>
              <a:ext uri="{FF2B5EF4-FFF2-40B4-BE49-F238E27FC236}">
                <a16:creationId xmlns:a16="http://schemas.microsoft.com/office/drawing/2014/main" id="{504D16A7-29E4-8B3F-1562-C770DE994EEC}"/>
              </a:ext>
            </a:extLst>
          </p:cNvPr>
          <p:cNvSpPr>
            <a:spLocks noGrp="1"/>
          </p:cNvSpPr>
          <p:nvPr>
            <p:ph sz="half" idx="1"/>
          </p:nvPr>
        </p:nvSpPr>
        <p:spPr>
          <a:xfrm>
            <a:off x="838200" y="1446963"/>
            <a:ext cx="5181600" cy="5496447"/>
          </a:xfrm>
        </p:spPr>
        <p:txBody>
          <a:bodyPr>
            <a:normAutofit fontScale="32500" lnSpcReduction="20000"/>
          </a:bodyPr>
          <a:lstStyle/>
          <a:p>
            <a:r>
              <a:rPr lang="en-US" sz="7400" dirty="0"/>
              <a:t>Do you provide a formal employee orientation or onboarding process? If so, what does it entail?</a:t>
            </a:r>
          </a:p>
          <a:p>
            <a:pPr lvl="0"/>
            <a:r>
              <a:rPr lang="en-US" sz="7400" dirty="0"/>
              <a:t>Do you provide training beyond orientation?</a:t>
            </a:r>
          </a:p>
          <a:p>
            <a:pPr lvl="1"/>
            <a:r>
              <a:rPr lang="en-US" sz="7400" dirty="0"/>
              <a:t>To address changes in technology, policy, trends? </a:t>
            </a:r>
          </a:p>
          <a:p>
            <a:pPr lvl="1"/>
            <a:r>
              <a:rPr lang="en-US" sz="7400" dirty="0"/>
              <a:t>To provide opportunities for cross training, leadership, or career advancement? </a:t>
            </a:r>
          </a:p>
          <a:p>
            <a:pPr lvl="1"/>
            <a:r>
              <a:rPr lang="en-US" sz="7400" dirty="0"/>
              <a:t>How is the training delivered? </a:t>
            </a:r>
          </a:p>
          <a:p>
            <a:pPr lvl="1"/>
            <a:r>
              <a:rPr lang="en-US" sz="7400" dirty="0"/>
              <a:t>Is it optional or mandatory? </a:t>
            </a:r>
          </a:p>
          <a:p>
            <a:pPr lvl="1"/>
            <a:r>
              <a:rPr lang="en-US" sz="7400" dirty="0"/>
              <a:t>Do you pay for your employees to participate in training?</a:t>
            </a:r>
          </a:p>
          <a:p>
            <a:endParaRPr lang="en-US" dirty="0"/>
          </a:p>
        </p:txBody>
      </p:sp>
      <p:sp>
        <p:nvSpPr>
          <p:cNvPr id="4" name="Content Placeholder 3">
            <a:extLst>
              <a:ext uri="{FF2B5EF4-FFF2-40B4-BE49-F238E27FC236}">
                <a16:creationId xmlns:a16="http://schemas.microsoft.com/office/drawing/2014/main" id="{5C170D80-7DEE-4F80-8A93-0A002DD80984}"/>
              </a:ext>
            </a:extLst>
          </p:cNvPr>
          <p:cNvSpPr>
            <a:spLocks noGrp="1"/>
          </p:cNvSpPr>
          <p:nvPr>
            <p:ph sz="half" idx="2"/>
          </p:nvPr>
        </p:nvSpPr>
        <p:spPr>
          <a:xfrm>
            <a:off x="6172202" y="1698171"/>
            <a:ext cx="5181600" cy="4195357"/>
          </a:xfrm>
        </p:spPr>
        <p:txBody>
          <a:bodyPr>
            <a:normAutofit fontScale="32500" lnSpcReduction="20000"/>
          </a:bodyPr>
          <a:lstStyle/>
          <a:p>
            <a:pPr lvl="0"/>
            <a:r>
              <a:rPr lang="en-US" sz="7400" dirty="0"/>
              <a:t>How do the following factors impact your employees’ ability to work?</a:t>
            </a:r>
          </a:p>
          <a:p>
            <a:pPr lvl="1"/>
            <a:r>
              <a:rPr lang="en-US" sz="7400" dirty="0"/>
              <a:t>Transportation availability</a:t>
            </a:r>
          </a:p>
          <a:p>
            <a:pPr lvl="1"/>
            <a:r>
              <a:rPr lang="en-US" sz="7400" dirty="0"/>
              <a:t>Housing availability</a:t>
            </a:r>
          </a:p>
          <a:p>
            <a:pPr lvl="1"/>
            <a:r>
              <a:rPr lang="en-US" sz="7400" dirty="0"/>
              <a:t>Broadband access </a:t>
            </a:r>
          </a:p>
          <a:p>
            <a:pPr lvl="1"/>
            <a:r>
              <a:rPr lang="en-US" sz="7400" dirty="0"/>
              <a:t>Healthcare access </a:t>
            </a:r>
          </a:p>
          <a:p>
            <a:pPr lvl="1"/>
            <a:r>
              <a:rPr lang="en-US" sz="7400" dirty="0"/>
              <a:t>Child or elder care</a:t>
            </a:r>
          </a:p>
          <a:p>
            <a:r>
              <a:rPr lang="en-US" sz="7400" dirty="0"/>
              <a:t>Other:</a:t>
            </a:r>
          </a:p>
          <a:p>
            <a:endParaRPr lang="en-US" dirty="0"/>
          </a:p>
        </p:txBody>
      </p:sp>
    </p:spTree>
    <p:extLst>
      <p:ext uri="{BB962C8B-B14F-4D97-AF65-F5344CB8AC3E}">
        <p14:creationId xmlns:p14="http://schemas.microsoft.com/office/powerpoint/2010/main" val="13860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FF9-997F-DBFD-C836-838E2F277F74}"/>
              </a:ext>
            </a:extLst>
          </p:cNvPr>
          <p:cNvSpPr>
            <a:spLocks noGrp="1"/>
          </p:cNvSpPr>
          <p:nvPr>
            <p:ph type="title"/>
          </p:nvPr>
        </p:nvSpPr>
        <p:spPr/>
        <p:txBody>
          <a:bodyPr/>
          <a:lstStyle/>
          <a:p>
            <a:r>
              <a:rPr lang="en-US" dirty="0"/>
              <a:t>Acknowledgements</a:t>
            </a:r>
          </a:p>
        </p:txBody>
      </p:sp>
      <p:sp>
        <p:nvSpPr>
          <p:cNvPr id="15" name="TextBox 14">
            <a:extLst>
              <a:ext uri="{FF2B5EF4-FFF2-40B4-BE49-F238E27FC236}">
                <a16:creationId xmlns:a16="http://schemas.microsoft.com/office/drawing/2014/main" id="{036018DF-E5BA-7953-6889-597F471AFFF7}"/>
              </a:ext>
            </a:extLst>
          </p:cNvPr>
          <p:cNvSpPr txBox="1"/>
          <p:nvPr/>
        </p:nvSpPr>
        <p:spPr>
          <a:xfrm>
            <a:off x="511864" y="4951782"/>
            <a:ext cx="11168273" cy="1323439"/>
          </a:xfrm>
          <a:prstGeom prst="rect">
            <a:avLst/>
          </a:prstGeom>
          <a:noFill/>
        </p:spPr>
        <p:txBody>
          <a:bodyPr wrap="square" rtlCol="0">
            <a:spAutoFit/>
          </a:bodyPr>
          <a:lstStyle/>
          <a:p>
            <a:pPr marL="0" marR="0" algn="ctr">
              <a:spcAft>
                <a:spcPts val="600"/>
              </a:spcAft>
            </a:pPr>
            <a:r>
              <a:rPr lang="en-US" sz="1400" dirty="0"/>
              <a:t>This curriculum was made possible through funding by Walmart.  The findings, conclusions, and recommendations presented in this curriculum are those of the Southern Rural Development Center and its project partners alone, and do not necessarily reflect the opinions of  Walmart.</a:t>
            </a:r>
          </a:p>
          <a:p>
            <a:pPr marL="0" marR="0" algn="ctr">
              <a:spcAft>
                <a:spcPts val="600"/>
              </a:spcAft>
            </a:pPr>
            <a:r>
              <a:rPr lang="en-US" sz="1400" dirty="0"/>
              <a:t>This work is supported by 2022-51150-327212 from the U.S. Department of Agriculture, National Institute of Food and Agriculture.</a:t>
            </a:r>
          </a:p>
          <a:p>
            <a:pPr marL="0" marR="0" algn="ctr">
              <a:spcAft>
                <a:spcPts val="600"/>
              </a:spcAft>
            </a:pPr>
            <a:r>
              <a:rPr lang="en-US" sz="1400" dirty="0"/>
              <a:t>Any opinions, findings, conclusions, or recommendations expressed in this publication are those of the author(s) and should not be construed to represent any official USDA or U.S. Government determination or policy.</a:t>
            </a:r>
          </a:p>
        </p:txBody>
      </p:sp>
      <p:pic>
        <p:nvPicPr>
          <p:cNvPr id="12" name="Picture 11" descr="new mexico state university extension logo">
            <a:extLst>
              <a:ext uri="{FF2B5EF4-FFF2-40B4-BE49-F238E27FC236}">
                <a16:creationId xmlns:a16="http://schemas.microsoft.com/office/drawing/2014/main" id="{472A0A60-785F-8F94-AB22-EF85FD02BBEA}"/>
              </a:ext>
            </a:extLst>
          </p:cNvPr>
          <p:cNvPicPr/>
          <p:nvPr/>
        </p:nvPicPr>
        <p:blipFill rotWithShape="1">
          <a:blip r:embed="rId3">
            <a:extLst>
              <a:ext uri="{28A0092B-C50C-407E-A947-70E740481C1C}">
                <a14:useLocalDpi xmlns:a14="http://schemas.microsoft.com/office/drawing/2010/main" val="0"/>
              </a:ext>
            </a:extLst>
          </a:blip>
          <a:srcRect r="5412"/>
          <a:stretch/>
        </p:blipFill>
        <p:spPr bwMode="auto">
          <a:xfrm>
            <a:off x="2202289" y="2015138"/>
            <a:ext cx="2365297" cy="749934"/>
          </a:xfrm>
          <a:prstGeom prst="rect">
            <a:avLst/>
          </a:prstGeom>
          <a:noFill/>
          <a:ln>
            <a:noFill/>
          </a:ln>
          <a:extLst>
            <a:ext uri="{53640926-AAD7-44D8-BBD7-CCE9431645EC}">
              <a14:shadowObscured xmlns:a14="http://schemas.microsoft.com/office/drawing/2010/main"/>
            </a:ext>
          </a:extLst>
        </p:spPr>
      </p:pic>
      <p:pic>
        <p:nvPicPr>
          <p:cNvPr id="13" name="Picture 12" descr="north carolina state extension logo">
            <a:extLst>
              <a:ext uri="{FF2B5EF4-FFF2-40B4-BE49-F238E27FC236}">
                <a16:creationId xmlns:a16="http://schemas.microsoft.com/office/drawing/2014/main" id="{143E0B3A-BB49-1257-5E99-DD59054FB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2015137"/>
            <a:ext cx="1200150" cy="749935"/>
          </a:xfrm>
          <a:prstGeom prst="rect">
            <a:avLst/>
          </a:prstGeom>
        </p:spPr>
      </p:pic>
      <p:pic>
        <p:nvPicPr>
          <p:cNvPr id="14" name="Picture 13" descr="Oklahoma state university extension logo">
            <a:extLst>
              <a:ext uri="{FF2B5EF4-FFF2-40B4-BE49-F238E27FC236}">
                <a16:creationId xmlns:a16="http://schemas.microsoft.com/office/drawing/2014/main" id="{CFFB668C-33F4-2089-8CE0-857410A73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414" y="2134275"/>
            <a:ext cx="3042932" cy="450805"/>
          </a:xfrm>
          <a:prstGeom prst="rect">
            <a:avLst/>
          </a:prstGeom>
        </p:spPr>
      </p:pic>
      <p:pic>
        <p:nvPicPr>
          <p:cNvPr id="3" name="Picture 2" descr="university of Illinois extension logo">
            <a:extLst>
              <a:ext uri="{FF2B5EF4-FFF2-40B4-BE49-F238E27FC236}">
                <a16:creationId xmlns:a16="http://schemas.microsoft.com/office/drawing/2014/main" id="{0B46C1A5-25CE-E699-6A82-D0E8A4884F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4" t="18362" r="5747" b="18288"/>
          <a:stretch/>
        </p:blipFill>
        <p:spPr bwMode="auto">
          <a:xfrm>
            <a:off x="4657201" y="3467686"/>
            <a:ext cx="2877598" cy="749935"/>
          </a:xfrm>
          <a:prstGeom prst="rect">
            <a:avLst/>
          </a:prstGeom>
          <a:ln>
            <a:noFill/>
          </a:ln>
          <a:extLst>
            <a:ext uri="{53640926-AAD7-44D8-BBD7-CCE9431645EC}">
              <a14:shadowObscured xmlns:a14="http://schemas.microsoft.com/office/drawing/2010/main"/>
            </a:ext>
          </a:extLst>
        </p:spPr>
      </p:pic>
      <p:pic>
        <p:nvPicPr>
          <p:cNvPr id="10" name="Picture 9" descr="university of Arkansas extension logo">
            <a:extLst>
              <a:ext uri="{FF2B5EF4-FFF2-40B4-BE49-F238E27FC236}">
                <a16:creationId xmlns:a16="http://schemas.microsoft.com/office/drawing/2014/main" id="{9ED5C93C-378E-8343-1199-7AFD1284D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352284" y="3483459"/>
            <a:ext cx="2365297" cy="789106"/>
          </a:xfrm>
          <a:prstGeom prst="rect">
            <a:avLst/>
          </a:prstGeom>
          <a:extLst>
            <a:ext uri="{53640926-AAD7-44D8-BBD7-CCE9431645EC}">
              <a14:shadowObscured xmlns:a14="http://schemas.microsoft.com/office/drawing/2010/main"/>
            </a:ext>
          </a:extLst>
        </p:spPr>
      </p:pic>
      <p:pic>
        <p:nvPicPr>
          <p:cNvPr id="17" name="Picture 16" descr="university of Kentucky community and economic development initiative of Kentucky logo">
            <a:extLst>
              <a:ext uri="{FF2B5EF4-FFF2-40B4-BE49-F238E27FC236}">
                <a16:creationId xmlns:a16="http://schemas.microsoft.com/office/drawing/2014/main" id="{CCDDBB10-FF1D-118B-73D4-86C1E81CFC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4419" y="3518614"/>
            <a:ext cx="3042932" cy="648077"/>
          </a:xfrm>
          <a:prstGeom prst="rect">
            <a:avLst/>
          </a:prstGeom>
        </p:spPr>
      </p:pic>
    </p:spTree>
    <p:extLst>
      <p:ext uri="{BB962C8B-B14F-4D97-AF65-F5344CB8AC3E}">
        <p14:creationId xmlns:p14="http://schemas.microsoft.com/office/powerpoint/2010/main" val="395204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0602-E737-86AF-CB25-F0C2E8A1D301}"/>
              </a:ext>
            </a:extLst>
          </p:cNvPr>
          <p:cNvSpPr>
            <a:spLocks noGrp="1"/>
          </p:cNvSpPr>
          <p:nvPr>
            <p:ph type="title"/>
          </p:nvPr>
        </p:nvSpPr>
        <p:spPr/>
        <p:txBody>
          <a:bodyPr>
            <a:normAutofit/>
          </a:bodyPr>
          <a:lstStyle/>
          <a:p>
            <a:r>
              <a:rPr lang="en-US" sz="3600" dirty="0"/>
              <a:t>Community Factors Impacting the Business </a:t>
            </a:r>
          </a:p>
        </p:txBody>
      </p:sp>
      <p:sp>
        <p:nvSpPr>
          <p:cNvPr id="3" name="Content Placeholder 2">
            <a:extLst>
              <a:ext uri="{FF2B5EF4-FFF2-40B4-BE49-F238E27FC236}">
                <a16:creationId xmlns:a16="http://schemas.microsoft.com/office/drawing/2014/main" id="{8C8B0CF0-5EB4-F7F9-9CD7-FCD86C950409}"/>
              </a:ext>
            </a:extLst>
          </p:cNvPr>
          <p:cNvSpPr>
            <a:spLocks noGrp="1"/>
          </p:cNvSpPr>
          <p:nvPr>
            <p:ph idx="1"/>
          </p:nvPr>
        </p:nvSpPr>
        <p:spPr>
          <a:xfrm>
            <a:off x="728866" y="1676538"/>
            <a:ext cx="11168273" cy="3859966"/>
          </a:xfrm>
        </p:spPr>
        <p:txBody>
          <a:bodyPr>
            <a:normAutofit fontScale="92500" lnSpcReduction="20000"/>
          </a:bodyPr>
          <a:lstStyle/>
          <a:p>
            <a:pPr lvl="0"/>
            <a:r>
              <a:rPr lang="en-US" sz="3200" dirty="0"/>
              <a:t>How has the region’s business climate for retail, accommodations, tourism and entertainment changed in the past three years?</a:t>
            </a:r>
          </a:p>
          <a:p>
            <a:pPr lvl="0"/>
            <a:r>
              <a:rPr lang="en-US" sz="3200" dirty="0"/>
              <a:t>How do the following factors impact your business?</a:t>
            </a:r>
            <a:r>
              <a:rPr lang="en-US" sz="1800" dirty="0"/>
              <a:t>   </a:t>
            </a:r>
            <a:endParaRPr lang="en-US" sz="3200" dirty="0"/>
          </a:p>
          <a:p>
            <a:pPr lvl="1"/>
            <a:r>
              <a:rPr lang="en-US" sz="2800" dirty="0"/>
              <a:t>Cost and availability of land</a:t>
            </a:r>
          </a:p>
          <a:p>
            <a:pPr lvl="1"/>
            <a:r>
              <a:rPr lang="en-US" sz="2800" dirty="0"/>
              <a:t>Cost and availability of buildings</a:t>
            </a:r>
          </a:p>
          <a:p>
            <a:pPr lvl="1"/>
            <a:r>
              <a:rPr lang="en-US" sz="2800" dirty="0"/>
              <a:t>Access to credit to support business operations/expansion</a:t>
            </a:r>
          </a:p>
          <a:p>
            <a:pPr lvl="1"/>
            <a:r>
              <a:rPr lang="en-US" sz="2800" dirty="0"/>
              <a:t>Transportation infrastructure and planning (roads, zoning, design)</a:t>
            </a:r>
          </a:p>
          <a:p>
            <a:pPr lvl="1"/>
            <a:r>
              <a:rPr lang="en-US" sz="2800" dirty="0"/>
              <a:t>Physical infrastructure limitations (sidewalks, signage)</a:t>
            </a:r>
          </a:p>
          <a:p>
            <a:pPr lvl="1"/>
            <a:r>
              <a:rPr lang="en-US" sz="2800" dirty="0"/>
              <a:t>Utilities</a:t>
            </a:r>
          </a:p>
          <a:p>
            <a:pPr lvl="2"/>
            <a:r>
              <a:rPr lang="en-US" sz="2600" dirty="0"/>
              <a:t>Water</a:t>
            </a:r>
            <a:endParaRPr lang="en-US" sz="2400" dirty="0"/>
          </a:p>
          <a:p>
            <a:endParaRPr lang="en-US" dirty="0"/>
          </a:p>
        </p:txBody>
      </p:sp>
    </p:spTree>
    <p:extLst>
      <p:ext uri="{BB962C8B-B14F-4D97-AF65-F5344CB8AC3E}">
        <p14:creationId xmlns:p14="http://schemas.microsoft.com/office/powerpoint/2010/main" val="378563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D4AD-8436-775C-F32B-8346042905FF}"/>
              </a:ext>
            </a:extLst>
          </p:cNvPr>
          <p:cNvSpPr>
            <a:spLocks noGrp="1"/>
          </p:cNvSpPr>
          <p:nvPr>
            <p:ph type="title"/>
          </p:nvPr>
        </p:nvSpPr>
        <p:spPr/>
        <p:txBody>
          <a:bodyPr/>
          <a:lstStyle/>
          <a:p>
            <a:r>
              <a:rPr lang="en-US" dirty="0"/>
              <a:t>Resources Required for BR&amp;E</a:t>
            </a:r>
          </a:p>
        </p:txBody>
      </p:sp>
      <p:sp>
        <p:nvSpPr>
          <p:cNvPr id="3" name="Content Placeholder 2">
            <a:extLst>
              <a:ext uri="{FF2B5EF4-FFF2-40B4-BE49-F238E27FC236}">
                <a16:creationId xmlns:a16="http://schemas.microsoft.com/office/drawing/2014/main" id="{11F8D928-C067-24B9-512D-534F137D5B6D}"/>
              </a:ext>
            </a:extLst>
          </p:cNvPr>
          <p:cNvSpPr>
            <a:spLocks noGrp="1"/>
          </p:cNvSpPr>
          <p:nvPr>
            <p:ph idx="1"/>
          </p:nvPr>
        </p:nvSpPr>
        <p:spPr/>
        <p:txBody>
          <a:bodyPr>
            <a:normAutofit lnSpcReduction="10000"/>
          </a:bodyPr>
          <a:lstStyle/>
          <a:p>
            <a:r>
              <a:rPr lang="en-US" dirty="0"/>
              <a:t>Leadership- University/Extension in partnership with local Chambers of Commerce, Main Street organizations and local leadership, using asset map list </a:t>
            </a:r>
          </a:p>
          <a:p>
            <a:r>
              <a:rPr lang="en-US" dirty="0"/>
              <a:t>Volunteers</a:t>
            </a:r>
          </a:p>
          <a:p>
            <a:pPr lvl="1"/>
            <a:r>
              <a:rPr lang="en-US" dirty="0"/>
              <a:t>Steering Committee members, community leaders, students, older 4-H or FFA members, civic club members, etc.</a:t>
            </a:r>
          </a:p>
          <a:p>
            <a:r>
              <a:rPr lang="en-US" dirty="0"/>
              <a:t>Analytical capacity</a:t>
            </a:r>
          </a:p>
          <a:p>
            <a:r>
              <a:rPr lang="en-US" dirty="0"/>
              <a:t>Commitment from businesses, as well as local governments and community leadership</a:t>
            </a:r>
          </a:p>
          <a:p>
            <a:endParaRPr lang="en-US" dirty="0"/>
          </a:p>
        </p:txBody>
      </p:sp>
    </p:spTree>
    <p:extLst>
      <p:ext uri="{BB962C8B-B14F-4D97-AF65-F5344CB8AC3E}">
        <p14:creationId xmlns:p14="http://schemas.microsoft.com/office/powerpoint/2010/main" val="13643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3F04-01CF-C503-B019-C9E07CCE3F68}"/>
              </a:ext>
            </a:extLst>
          </p:cNvPr>
          <p:cNvSpPr>
            <a:spLocks noGrp="1"/>
          </p:cNvSpPr>
          <p:nvPr>
            <p:ph type="title"/>
          </p:nvPr>
        </p:nvSpPr>
        <p:spPr/>
        <p:txBody>
          <a:bodyPr/>
          <a:lstStyle/>
          <a:p>
            <a:r>
              <a:rPr lang="en-US" sz="6000" b="1" dirty="0"/>
              <a:t>Questions and Discussion?</a:t>
            </a:r>
            <a:endParaRPr lang="en-US" dirty="0"/>
          </a:p>
        </p:txBody>
      </p:sp>
    </p:spTree>
    <p:extLst>
      <p:ext uri="{BB962C8B-B14F-4D97-AF65-F5344CB8AC3E}">
        <p14:creationId xmlns:p14="http://schemas.microsoft.com/office/powerpoint/2010/main" val="10015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3ECB-49DE-7F91-2096-F8186236CEF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AD9730B-EFDB-CEAE-2213-F447B3C12293}"/>
              </a:ext>
            </a:extLst>
          </p:cNvPr>
          <p:cNvSpPr>
            <a:spLocks noGrp="1"/>
          </p:cNvSpPr>
          <p:nvPr>
            <p:ph idx="1"/>
          </p:nvPr>
        </p:nvSpPr>
        <p:spPr>
          <a:xfrm>
            <a:off x="728866" y="1676538"/>
            <a:ext cx="11168273" cy="4282135"/>
          </a:xfrm>
        </p:spPr>
        <p:txBody>
          <a:bodyPr>
            <a:normAutofit fontScale="85000" lnSpcReduction="20000"/>
          </a:bodyPr>
          <a:lstStyle/>
          <a:p>
            <a:r>
              <a:rPr lang="en-US" sz="3100" dirty="0"/>
              <a:t>What is Business Retention and Expansion (BR&amp;E)?</a:t>
            </a:r>
          </a:p>
          <a:p>
            <a:endParaRPr lang="en-US" sz="3100" dirty="0"/>
          </a:p>
          <a:p>
            <a:r>
              <a:rPr lang="en-US" sz="3100" dirty="0"/>
              <a:t>Why conduct a BR&amp;E and focus on existing businesses? </a:t>
            </a:r>
          </a:p>
          <a:p>
            <a:pPr lvl="1"/>
            <a:r>
              <a:rPr lang="en-US" sz="3100" dirty="0"/>
              <a:t>What benefit do businesses receive? </a:t>
            </a:r>
          </a:p>
          <a:p>
            <a:pPr marL="457200" lvl="1" indent="0">
              <a:buNone/>
            </a:pPr>
            <a:endParaRPr lang="en-US" sz="3100" dirty="0"/>
          </a:p>
          <a:p>
            <a:r>
              <a:rPr lang="en-US" sz="3100" dirty="0"/>
              <a:t>How does the process work? </a:t>
            </a:r>
          </a:p>
          <a:p>
            <a:pPr lvl="1"/>
            <a:r>
              <a:rPr lang="en-US" sz="3100" dirty="0"/>
              <a:t>What resources are required? </a:t>
            </a:r>
          </a:p>
          <a:p>
            <a:pPr lvl="1"/>
            <a:endParaRPr lang="en-US" sz="3100" dirty="0"/>
          </a:p>
          <a:p>
            <a:r>
              <a:rPr lang="en-US" sz="3100" dirty="0"/>
              <a:t>BR&amp;E Interview Guide (sample questions)</a:t>
            </a:r>
          </a:p>
          <a:p>
            <a:pPr lvl="1"/>
            <a:endParaRPr lang="en-US" sz="3100" dirty="0"/>
          </a:p>
          <a:p>
            <a:r>
              <a:rPr lang="en-US" sz="3100" dirty="0"/>
              <a:t>Q&amp;A</a:t>
            </a:r>
          </a:p>
          <a:p>
            <a:endParaRPr lang="en-US" dirty="0"/>
          </a:p>
        </p:txBody>
      </p:sp>
    </p:spTree>
    <p:extLst>
      <p:ext uri="{BB962C8B-B14F-4D97-AF65-F5344CB8AC3E}">
        <p14:creationId xmlns:p14="http://schemas.microsoft.com/office/powerpoint/2010/main" val="51290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a:xfrm>
            <a:off x="938561" y="2179781"/>
            <a:ext cx="10515600" cy="1249219"/>
          </a:xfrm>
        </p:spPr>
        <p:txBody>
          <a:bodyPr>
            <a:normAutofit fontScale="90000"/>
          </a:bodyPr>
          <a:lstStyle/>
          <a:p>
            <a:r>
              <a:rPr lang="en-US" dirty="0"/>
              <a:t>What is Business Retention and Expansion? </a:t>
            </a:r>
          </a:p>
        </p:txBody>
      </p:sp>
    </p:spTree>
    <p:extLst>
      <p:ext uri="{BB962C8B-B14F-4D97-AF65-F5344CB8AC3E}">
        <p14:creationId xmlns:p14="http://schemas.microsoft.com/office/powerpoint/2010/main" val="135045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9FD6-8D6D-0D29-685C-4E1DE898B38D}"/>
              </a:ext>
            </a:extLst>
          </p:cNvPr>
          <p:cNvSpPr>
            <a:spLocks noGrp="1"/>
          </p:cNvSpPr>
          <p:nvPr>
            <p:ph type="title"/>
          </p:nvPr>
        </p:nvSpPr>
        <p:spPr>
          <a:xfrm>
            <a:off x="728866" y="208261"/>
            <a:ext cx="11168273" cy="1325563"/>
          </a:xfrm>
        </p:spPr>
        <p:txBody>
          <a:bodyPr anchor="ctr">
            <a:normAutofit/>
          </a:bodyPr>
          <a:lstStyle/>
          <a:p>
            <a:r>
              <a:rPr lang="en-US" dirty="0"/>
              <a:t>What is Business </a:t>
            </a:r>
            <a:br>
              <a:rPr lang="en-US" dirty="0"/>
            </a:br>
            <a:r>
              <a:rPr lang="en-US" dirty="0"/>
              <a:t>Retention and Expansion? </a:t>
            </a:r>
          </a:p>
        </p:txBody>
      </p:sp>
      <p:sp>
        <p:nvSpPr>
          <p:cNvPr id="3" name="Content Placeholder 2">
            <a:extLst>
              <a:ext uri="{FF2B5EF4-FFF2-40B4-BE49-F238E27FC236}">
                <a16:creationId xmlns:a16="http://schemas.microsoft.com/office/drawing/2014/main" id="{D75F9743-A7E6-6A14-19FF-5B4CCCB097CB}"/>
              </a:ext>
            </a:extLst>
          </p:cNvPr>
          <p:cNvSpPr>
            <a:spLocks noGrp="1"/>
          </p:cNvSpPr>
          <p:nvPr>
            <p:ph sz="half" idx="1"/>
          </p:nvPr>
        </p:nvSpPr>
        <p:spPr>
          <a:xfrm>
            <a:off x="838200" y="1825625"/>
            <a:ext cx="5181600" cy="3897081"/>
          </a:xfrm>
        </p:spPr>
        <p:txBody>
          <a:bodyPr>
            <a:normAutofit fontScale="92500" lnSpcReduction="20000"/>
          </a:bodyPr>
          <a:lstStyle/>
          <a:p>
            <a:r>
              <a:rPr lang="en-US" dirty="0"/>
              <a:t>An exciting program, designed to strengthen the connection between businesses and the community. </a:t>
            </a:r>
          </a:p>
          <a:p>
            <a:r>
              <a:rPr lang="en-US" dirty="0"/>
              <a:t>Direct interactions, events and research</a:t>
            </a:r>
          </a:p>
          <a:p>
            <a:r>
              <a:rPr lang="en-US" dirty="0"/>
              <a:t>Seeks to gain business insight</a:t>
            </a:r>
          </a:p>
          <a:p>
            <a:pPr lvl="1"/>
            <a:r>
              <a:rPr lang="en-US" sz="2800" dirty="0"/>
              <a:t>Turns this “business intelligence” into value added services and programs that address shared business challenges and opportunities. </a:t>
            </a:r>
          </a:p>
          <a:p>
            <a:endParaRPr lang="en-US" dirty="0"/>
          </a:p>
        </p:txBody>
      </p:sp>
      <p:pic>
        <p:nvPicPr>
          <p:cNvPr id="5" name="Content Placeholder 4">
            <a:extLst>
              <a:ext uri="{FF2B5EF4-FFF2-40B4-BE49-F238E27FC236}">
                <a16:creationId xmlns:a16="http://schemas.microsoft.com/office/drawing/2014/main" id="{7E08CC4C-1EA0-9911-3697-771302D58966}"/>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2181303"/>
            <a:ext cx="5181600" cy="3185724"/>
          </a:xfrm>
          <a:prstGeom prst="rect">
            <a:avLst/>
          </a:prstGeom>
          <a:noFill/>
        </p:spPr>
      </p:pic>
      <p:sp>
        <p:nvSpPr>
          <p:cNvPr id="4" name="TextBox 3">
            <a:extLst>
              <a:ext uri="{FF2B5EF4-FFF2-40B4-BE49-F238E27FC236}">
                <a16:creationId xmlns:a16="http://schemas.microsoft.com/office/drawing/2014/main" id="{B9B47D0A-023A-4B89-A866-1034FDFB02BF}"/>
              </a:ext>
            </a:extLst>
          </p:cNvPr>
          <p:cNvSpPr txBox="1"/>
          <p:nvPr/>
        </p:nvSpPr>
        <p:spPr>
          <a:xfrm>
            <a:off x="6172200" y="5367027"/>
            <a:ext cx="5181600" cy="230832"/>
          </a:xfrm>
          <a:prstGeom prst="rect">
            <a:avLst/>
          </a:prstGeom>
          <a:noFill/>
        </p:spPr>
        <p:txBody>
          <a:bodyPr wrap="square" rtlCol="0">
            <a:spAutoFit/>
          </a:bodyPr>
          <a:lstStyle/>
          <a:p>
            <a:r>
              <a:rPr lang="en-US" sz="900">
                <a:hlinkClick r:id="rId4" tooltip="https://technofaq.org/posts/2017/02/4-ways-for-small-businesses-to-get-their-foot-in-the-door/"/>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42425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43A2-E66B-1848-FB98-4B1DFE5B96C6}"/>
              </a:ext>
            </a:extLst>
          </p:cNvPr>
          <p:cNvSpPr>
            <a:spLocks noGrp="1"/>
          </p:cNvSpPr>
          <p:nvPr>
            <p:ph type="title"/>
          </p:nvPr>
        </p:nvSpPr>
        <p:spPr/>
        <p:txBody>
          <a:bodyPr/>
          <a:lstStyle/>
          <a:p>
            <a:r>
              <a:rPr lang="en-US" dirty="0"/>
              <a:t>Business Retention and Expansion</a:t>
            </a:r>
          </a:p>
        </p:txBody>
      </p:sp>
      <p:sp>
        <p:nvSpPr>
          <p:cNvPr id="3" name="Content Placeholder 2">
            <a:extLst>
              <a:ext uri="{FF2B5EF4-FFF2-40B4-BE49-F238E27FC236}">
                <a16:creationId xmlns:a16="http://schemas.microsoft.com/office/drawing/2014/main" id="{7D60283A-4B49-B7F6-4A57-CDE7F296E12A}"/>
              </a:ext>
            </a:extLst>
          </p:cNvPr>
          <p:cNvSpPr>
            <a:spLocks noGrp="1"/>
          </p:cNvSpPr>
          <p:nvPr>
            <p:ph idx="1"/>
          </p:nvPr>
        </p:nvSpPr>
        <p:spPr/>
        <p:txBody>
          <a:bodyPr/>
          <a:lstStyle/>
          <a:p>
            <a:pPr marL="0" indent="0">
              <a:buNone/>
            </a:pPr>
            <a:r>
              <a:rPr lang="en-US" dirty="0"/>
              <a:t>A BR&amp;E Program:</a:t>
            </a:r>
          </a:p>
          <a:p>
            <a:r>
              <a:rPr lang="en-US" b="1" dirty="0"/>
              <a:t>Assists</a:t>
            </a:r>
            <a:r>
              <a:rPr lang="en-US" dirty="0"/>
              <a:t> existing businesses in their survival and expansion.</a:t>
            </a:r>
          </a:p>
          <a:p>
            <a:r>
              <a:rPr lang="en-US" b="1" dirty="0"/>
              <a:t>Is driven </a:t>
            </a:r>
            <a:r>
              <a:rPr lang="en-US" dirty="0"/>
              <a:t>by feedback from business owners and managers.</a:t>
            </a:r>
          </a:p>
          <a:p>
            <a:r>
              <a:rPr lang="en-US" b="1" dirty="0"/>
              <a:t>Is</a:t>
            </a:r>
            <a:r>
              <a:rPr lang="en-US" dirty="0"/>
              <a:t> </a:t>
            </a:r>
            <a:r>
              <a:rPr lang="en-US" b="1" dirty="0"/>
              <a:t>proactive</a:t>
            </a:r>
            <a:r>
              <a:rPr lang="en-US" dirty="0"/>
              <a:t> in maintaining a vibrant local economy and assisting existing businesses to grow. </a:t>
            </a:r>
          </a:p>
          <a:p>
            <a:endParaRPr lang="en-US" dirty="0"/>
          </a:p>
        </p:txBody>
      </p:sp>
    </p:spTree>
    <p:extLst>
      <p:ext uri="{BB962C8B-B14F-4D97-AF65-F5344CB8AC3E}">
        <p14:creationId xmlns:p14="http://schemas.microsoft.com/office/powerpoint/2010/main" val="18730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9304-DB83-A021-1C2B-ABFD6A3E8153}"/>
              </a:ext>
            </a:extLst>
          </p:cNvPr>
          <p:cNvSpPr>
            <a:spLocks noGrp="1"/>
          </p:cNvSpPr>
          <p:nvPr>
            <p:ph type="title"/>
          </p:nvPr>
        </p:nvSpPr>
        <p:spPr/>
        <p:txBody>
          <a:bodyPr/>
          <a:lstStyle/>
          <a:p>
            <a:r>
              <a:rPr lang="en-US" dirty="0"/>
              <a:t>Benefits of BR&amp;E</a:t>
            </a:r>
          </a:p>
        </p:txBody>
      </p:sp>
      <p:pic>
        <p:nvPicPr>
          <p:cNvPr id="5" name="Content Placeholder 4" descr="community appreciation, problem solving, short and long term strategies developed, building networks within the region">
            <a:extLst>
              <a:ext uri="{FF2B5EF4-FFF2-40B4-BE49-F238E27FC236}">
                <a16:creationId xmlns:a16="http://schemas.microsoft.com/office/drawing/2014/main" id="{AD4FB037-D504-C660-E1B8-FFF5537B210F}"/>
              </a:ext>
            </a:extLst>
          </p:cNvPr>
          <p:cNvPicPr>
            <a:picLocks noGrp="1" noChangeAspect="1"/>
          </p:cNvPicPr>
          <p:nvPr>
            <p:ph sz="half" idx="1"/>
          </p:nvPr>
        </p:nvPicPr>
        <p:blipFill>
          <a:blip r:embed="rId3"/>
          <a:stretch>
            <a:fillRect/>
          </a:stretch>
        </p:blipFill>
        <p:spPr>
          <a:xfrm>
            <a:off x="901874" y="1415442"/>
            <a:ext cx="7026275" cy="4804680"/>
          </a:xfrm>
          <a:prstGeom prst="rect">
            <a:avLst/>
          </a:prstGeom>
        </p:spPr>
      </p:pic>
      <p:pic>
        <p:nvPicPr>
          <p:cNvPr id="6" name="Content Placeholder 5">
            <a:extLst>
              <a:ext uri="{FF2B5EF4-FFF2-40B4-BE49-F238E27FC236}">
                <a16:creationId xmlns:a16="http://schemas.microsoft.com/office/drawing/2014/main" id="{B1E06B04-0AEC-7AA5-2349-E82031B46481}"/>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9031079" y="1825625"/>
            <a:ext cx="2578832" cy="3871296"/>
          </a:xfrm>
          <a:prstGeom prst="rect">
            <a:avLst/>
          </a:prstGeom>
        </p:spPr>
      </p:pic>
    </p:spTree>
    <p:extLst>
      <p:ext uri="{BB962C8B-B14F-4D97-AF65-F5344CB8AC3E}">
        <p14:creationId xmlns:p14="http://schemas.microsoft.com/office/powerpoint/2010/main" val="161688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FBE5-7783-CB34-0590-3B74C6F37CC3}"/>
              </a:ext>
            </a:extLst>
          </p:cNvPr>
          <p:cNvSpPr>
            <a:spLocks noGrp="1"/>
          </p:cNvSpPr>
          <p:nvPr>
            <p:ph type="title"/>
          </p:nvPr>
        </p:nvSpPr>
        <p:spPr/>
        <p:txBody>
          <a:bodyPr>
            <a:normAutofit fontScale="90000"/>
          </a:bodyPr>
          <a:lstStyle/>
          <a:p>
            <a:r>
              <a:rPr lang="en-US" dirty="0"/>
              <a:t>Why conduct a BR&amp;E and focus on </a:t>
            </a:r>
            <a:br>
              <a:rPr lang="en-US" dirty="0"/>
            </a:br>
            <a:r>
              <a:rPr lang="en-US" dirty="0"/>
              <a:t>existing businesses</a:t>
            </a:r>
          </a:p>
        </p:txBody>
      </p:sp>
    </p:spTree>
    <p:extLst>
      <p:ext uri="{BB962C8B-B14F-4D97-AF65-F5344CB8AC3E}">
        <p14:creationId xmlns:p14="http://schemas.microsoft.com/office/powerpoint/2010/main" val="186470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5AAB-751B-499E-6B1C-E64A25271312}"/>
              </a:ext>
            </a:extLst>
          </p:cNvPr>
          <p:cNvSpPr>
            <a:spLocks noGrp="1"/>
          </p:cNvSpPr>
          <p:nvPr>
            <p:ph type="title"/>
          </p:nvPr>
        </p:nvSpPr>
        <p:spPr/>
        <p:txBody>
          <a:bodyPr/>
          <a:lstStyle/>
          <a:p>
            <a:r>
              <a:rPr lang="en-US" dirty="0"/>
              <a:t>Why BR&amp;E and </a:t>
            </a:r>
            <a:br>
              <a:rPr lang="en-US" dirty="0"/>
            </a:br>
            <a:r>
              <a:rPr lang="en-US" dirty="0"/>
              <a:t>why focus on existing businesses? </a:t>
            </a:r>
          </a:p>
        </p:txBody>
      </p:sp>
      <p:pic>
        <p:nvPicPr>
          <p:cNvPr id="5" name="Content Placeholder 4">
            <a:extLst>
              <a:ext uri="{FF2B5EF4-FFF2-40B4-BE49-F238E27FC236}">
                <a16:creationId xmlns:a16="http://schemas.microsoft.com/office/drawing/2014/main" id="{B1521A48-CDE7-32D9-70ED-8795314F0504}"/>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840941" y="1825625"/>
            <a:ext cx="5176118" cy="3897313"/>
          </a:xfrm>
          <a:prstGeom prst="rect">
            <a:avLst/>
          </a:prstGeom>
        </p:spPr>
      </p:pic>
      <p:sp>
        <p:nvSpPr>
          <p:cNvPr id="4" name="Content Placeholder 3">
            <a:extLst>
              <a:ext uri="{FF2B5EF4-FFF2-40B4-BE49-F238E27FC236}">
                <a16:creationId xmlns:a16="http://schemas.microsoft.com/office/drawing/2014/main" id="{F22F3D21-BBD9-7C23-F0FA-FFE34F55BDE9}"/>
              </a:ext>
            </a:extLst>
          </p:cNvPr>
          <p:cNvSpPr>
            <a:spLocks noGrp="1"/>
          </p:cNvSpPr>
          <p:nvPr>
            <p:ph sz="half" idx="2"/>
          </p:nvPr>
        </p:nvSpPr>
        <p:spPr/>
        <p:txBody>
          <a:bodyPr>
            <a:normAutofit fontScale="92500" lnSpcReduction="10000"/>
          </a:bodyPr>
          <a:lstStyle/>
          <a:p>
            <a:r>
              <a:rPr lang="en-US" sz="2800" dirty="0"/>
              <a:t>Importance of retaining existing businesses</a:t>
            </a:r>
          </a:p>
          <a:p>
            <a:r>
              <a:rPr lang="en-US" sz="2800" dirty="0"/>
              <a:t>Community involvement as a </a:t>
            </a:r>
            <a:br>
              <a:rPr lang="en-US" sz="2800" dirty="0"/>
            </a:br>
            <a:r>
              <a:rPr lang="en-US" sz="2800" dirty="0"/>
              <a:t>component of economic development</a:t>
            </a:r>
          </a:p>
          <a:p>
            <a:r>
              <a:rPr lang="en-US" sz="2800" dirty="0"/>
              <a:t>Existing businesses feel valued</a:t>
            </a:r>
          </a:p>
          <a:p>
            <a:r>
              <a:rPr lang="en-US" sz="2800" dirty="0"/>
              <a:t>Existing businesses can be the best sales voices for your community</a:t>
            </a:r>
          </a:p>
          <a:p>
            <a:r>
              <a:rPr lang="en-US" sz="2800" dirty="0"/>
              <a:t>“True listening sometimes involves moving your feet.” </a:t>
            </a:r>
          </a:p>
          <a:p>
            <a:pPr marL="0" indent="0">
              <a:buNone/>
            </a:pPr>
            <a:endParaRPr lang="en-US" dirty="0"/>
          </a:p>
        </p:txBody>
      </p:sp>
    </p:spTree>
    <p:extLst>
      <p:ext uri="{BB962C8B-B14F-4D97-AF65-F5344CB8AC3E}">
        <p14:creationId xmlns:p14="http://schemas.microsoft.com/office/powerpoint/2010/main" val="2398125085"/>
      </p:ext>
    </p:extLst>
  </p:cSld>
  <p:clrMapOvr>
    <a:masterClrMapping/>
  </p:clrMapOvr>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3272</TotalTime>
  <Words>2934</Words>
  <Application>Microsoft Office PowerPoint</Application>
  <PresentationFormat>Widescreen</PresentationFormat>
  <Paragraphs>402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Gill Sans MT</vt:lpstr>
      <vt:lpstr>Theme1</vt:lpstr>
      <vt:lpstr>Introduction to Business Retention and Expansion</vt:lpstr>
      <vt:lpstr>Acknowledgements</vt:lpstr>
      <vt:lpstr>Outline</vt:lpstr>
      <vt:lpstr>What is Business Retention and Expansion? </vt:lpstr>
      <vt:lpstr>What is Business  Retention and Expansion? </vt:lpstr>
      <vt:lpstr>Business Retention and Expansion</vt:lpstr>
      <vt:lpstr>Benefits of BR&amp;E</vt:lpstr>
      <vt:lpstr>Why conduct a BR&amp;E and focus on  existing businesses</vt:lpstr>
      <vt:lpstr>Why BR&amp;E and  why focus on existing businesses? </vt:lpstr>
      <vt:lpstr>What benefits do businesses receive? </vt:lpstr>
      <vt:lpstr>How does the process work? </vt:lpstr>
      <vt:lpstr>Business Retention &amp; Expansion</vt:lpstr>
      <vt:lpstr>BR&amp;E Process</vt:lpstr>
      <vt:lpstr>BR&amp;E Process</vt:lpstr>
      <vt:lpstr>BR&amp;E Process</vt:lpstr>
      <vt:lpstr>Interview Guide</vt:lpstr>
      <vt:lpstr>Interview Guide Topic Areas</vt:lpstr>
      <vt:lpstr>Labor Force: Sample Questions</vt:lpstr>
      <vt:lpstr>Labor Force: Sample Questions Cont. </vt:lpstr>
      <vt:lpstr>Community Factors Impacting the Business </vt:lpstr>
      <vt:lpstr>Resources Required for BR&amp;E</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108</cp:revision>
  <cp:lastPrinted>2023-11-19T01:22:53Z</cp:lastPrinted>
  <dcterms:created xsi:type="dcterms:W3CDTF">2018-11-29T19:52:24Z</dcterms:created>
  <dcterms:modified xsi:type="dcterms:W3CDTF">2024-01-31T19:37:16Z</dcterms:modified>
</cp:coreProperties>
</file>