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9144000" cy="5143500" type="screen16x9"/>
  <p:notesSz cx="6858000" cy="9144000"/>
  <p:embeddedFontLst>
    <p:embeddedFont>
      <p:font typeface="Catamaran Light" pitchFamily="2" charset="77"/>
      <p:regular r:id="rId57"/>
      <p:bold r:id="rId58"/>
    </p:embeddedFont>
    <p:embeddedFont>
      <p:font typeface="Dosis" pitchFamily="2" charset="77"/>
      <p:regular r:id="rId59"/>
      <p:bold r:id="rId60"/>
    </p:embeddedFont>
    <p:embeddedFont>
      <p:font typeface="Gill Sans" panose="020B0502020104020203" pitchFamily="34" charset="-79"/>
      <p:regular r:id="rId61"/>
      <p:bold r:id="rId62"/>
    </p:embeddedFont>
    <p:embeddedFont>
      <p:font typeface="Gill Sans MT" panose="020B0502020104020203" pitchFamily="34" charset="77"/>
      <p:regular r:id="rId63"/>
      <p:bold r:id="rId64"/>
      <p:italic r:id="rId65"/>
      <p:boldItalic r:id="rId66"/>
    </p:embeddedFont>
    <p:embeddedFont>
      <p:font typeface="Helvetica Neue" panose="02000503000000020004" pitchFamily="2" charset="0"/>
      <p:regular r:id="rId67"/>
      <p:bold r:id="rId68"/>
      <p:italic r:id="rId69"/>
      <p:boldItalic r:id="rId70"/>
    </p:embeddedFont>
    <p:embeddedFont>
      <p:font typeface="Livvic" pitchFamily="2" charset="77"/>
      <p:regular r:id="rId71"/>
      <p:bold r:id="rId72"/>
      <p:italic r:id="rId73"/>
      <p:boldItalic r:id="rId74"/>
    </p:embeddedFont>
    <p:embeddedFont>
      <p:font typeface="Lucida Sans" panose="020B0602030504020204" pitchFamily="34" charset="77"/>
      <p:regular r:id="rId75"/>
      <p:bold r:id="rId76"/>
      <p:italic r:id="rId77"/>
      <p:boldItalic r:id="rId78"/>
    </p:embeddedFont>
    <p:embeddedFont>
      <p:font typeface="Noto Sans Symbols" panose="020B0502040504020204" pitchFamily="34" charset="0"/>
      <p:regular r:id="rId79"/>
    </p:embeddedFont>
    <p:embeddedFont>
      <p:font typeface="Times" panose="02020603050405020304" pitchFamily="18" charset="0"/>
      <p:regular r:id="rId80"/>
      <p:bold r:id="rId81"/>
      <p:italic r:id="rId82"/>
      <p:boldItalic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4" roundtripDataSignature="AMtx7mg1wMY8RqHnv5DycxjwKxbnmBkc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3B862B-BD17-47E0-B676-567286F7C0AA}">
  <a:tblStyle styleId="{A43B862B-BD17-47E0-B676-567286F7C0AA}"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F6FB"/>
          </a:solidFill>
        </a:fill>
      </a:tcStyle>
    </a:wholeTbl>
    <a:band1H>
      <a:tcTxStyle b="off" i="off"/>
      <a:tcStyle>
        <a:tcBdr/>
        <a:fill>
          <a:solidFill>
            <a:srgbClr val="CEECF6"/>
          </a:solidFill>
        </a:fill>
      </a:tcStyle>
    </a:band1H>
    <a:band2H>
      <a:tcTxStyle b="off" i="off"/>
      <a:tcStyle>
        <a:tcBdr/>
      </a:tcStyle>
    </a:band2H>
    <a:band1V>
      <a:tcTxStyle b="off" i="off"/>
      <a:tcStyle>
        <a:tcBdr/>
        <a:fill>
          <a:solidFill>
            <a:srgbClr val="CEECF6"/>
          </a:solidFill>
        </a:fill>
      </a:tcStyle>
    </a:band1V>
    <a:band2V>
      <a:tcTxStyle b="off" i="off"/>
      <a:tcStyle>
        <a:tcBdr/>
      </a:tcStyle>
    </a:band2V>
    <a:lastCol>
      <a:tcTxStyle b="on" i="off">
        <a:font>
          <a:latin typeface="Gill Sans MT"/>
          <a:ea typeface="Gill Sans MT"/>
          <a:cs typeface="Gill Sans MT"/>
        </a:font>
        <a:schemeClr val="lt1"/>
      </a:tcTxStyle>
      <a:tcStyle>
        <a:tcBdr/>
        <a:fill>
          <a:solidFill>
            <a:schemeClr val="accent3"/>
          </a:solidFill>
        </a:fill>
      </a:tcStyle>
    </a:lastCol>
    <a:firstCol>
      <a:tcTxStyle b="on" i="off">
        <a:font>
          <a:latin typeface="Gill Sans MT"/>
          <a:ea typeface="Gill Sans MT"/>
          <a:cs typeface="Gill Sans MT"/>
        </a:font>
        <a:schemeClr val="lt1"/>
      </a:tcTxStyle>
      <a:tcStyle>
        <a:tcBdr/>
        <a:fill>
          <a:solidFill>
            <a:schemeClr val="accent3"/>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b="off" i="off"/>
      <a:tcStyle>
        <a:tcBdr/>
      </a:tcStyle>
    </a:seCell>
    <a:swCell>
      <a:tcTxStyle b="off" i="off"/>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 styleId="{2C2C9D0A-AC2C-41A9-B2D2-DB11DAB2B087}" styleName="Table_1">
    <a:wholeTbl>
      <a:tcTxStyle b="off" i="off">
        <a:font>
          <a:latin typeface="Gill Sans MT"/>
          <a:ea typeface="Gill Sans MT"/>
          <a:cs typeface="Gill Sans MT"/>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E8F6FB"/>
          </a:solidFill>
        </a:fill>
      </a:tcStyle>
    </a:wholeTbl>
    <a:band1H>
      <a:tcTxStyle b="off" i="off"/>
      <a:tcStyle>
        <a:tcBdr/>
        <a:fill>
          <a:solidFill>
            <a:srgbClr val="CEECF6"/>
          </a:solidFill>
        </a:fill>
      </a:tcStyle>
    </a:band1H>
    <a:band2H>
      <a:tcTxStyle b="off" i="off"/>
      <a:tcStyle>
        <a:tcBdr/>
      </a:tcStyle>
    </a:band2H>
    <a:band1V>
      <a:tcTxStyle b="off" i="off"/>
      <a:tcStyle>
        <a:tcBdr/>
        <a:fill>
          <a:solidFill>
            <a:srgbClr val="CEECF6"/>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3"/>
              </a:solidFill>
              <a:prstDash val="solid"/>
              <a:round/>
              <a:headEnd type="none" w="sm" len="sm"/>
              <a:tailEnd type="none" w="sm" len="sm"/>
            </a:ln>
          </a:top>
        </a:tcBdr>
        <a:fill>
          <a:solidFill>
            <a:srgbClr val="E8F6FB"/>
          </a:solidFill>
        </a:fill>
      </a:tcStyle>
    </a:lastRow>
    <a:seCell>
      <a:tcTxStyle b="off" i="off"/>
      <a:tcStyle>
        <a:tcBdr/>
      </a:tcStyle>
    </a:seCell>
    <a:swCell>
      <a:tcTxStyle b="off" i="off"/>
      <a:tcStyle>
        <a:tcBdr/>
      </a:tcStyle>
    </a:swCell>
    <a:firstRow>
      <a:tcTxStyle b="on" i="off"/>
      <a:tcStyle>
        <a:tcBdr/>
        <a:fill>
          <a:solidFill>
            <a:srgbClr val="E8F6FB"/>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p:restoredTop sz="71429"/>
  </p:normalViewPr>
  <p:slideViewPr>
    <p:cSldViewPr snapToGrid="0">
      <p:cViewPr varScale="1">
        <p:scale>
          <a:sx n="119" d="100"/>
          <a:sy n="119" d="100"/>
        </p:scale>
        <p:origin x="1928" y="184"/>
      </p:cViewPr>
      <p:guideLst>
        <p:guide orient="horz" pos="162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font" Target="fonts/font12.fntdata"/><Relationship Id="rId84" Type="http://customschemas.google.com/relationships/presentationmetadata" Target="meta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font" Target="fonts/font2.fntdata"/><Relationship Id="rId74" Type="http://schemas.openxmlformats.org/officeDocument/2006/relationships/font" Target="fonts/font18.fntdata"/><Relationship Id="rId79" Type="http://schemas.openxmlformats.org/officeDocument/2006/relationships/font" Target="fonts/font23.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6.fntdata"/><Relationship Id="rId80" Type="http://schemas.openxmlformats.org/officeDocument/2006/relationships/font" Target="fonts/font24.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font" Target="fonts/font19.fntdata"/><Relationship Id="rId83" Type="http://schemas.openxmlformats.org/officeDocument/2006/relationships/font" Target="fonts/font27.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78" Type="http://schemas.openxmlformats.org/officeDocument/2006/relationships/font" Target="fonts/font22.fntdata"/><Relationship Id="rId81" Type="http://schemas.openxmlformats.org/officeDocument/2006/relationships/font" Target="fonts/font25.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0.fntdata"/><Relationship Id="rId7" Type="http://schemas.openxmlformats.org/officeDocument/2006/relationships/slide" Target="slides/slide6.xml"/><Relationship Id="rId71" Type="http://schemas.openxmlformats.org/officeDocument/2006/relationships/font" Target="fonts/font15.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0.fntdata"/><Relationship Id="rId87" Type="http://schemas.openxmlformats.org/officeDocument/2006/relationships/theme" Target="theme/theme1.xml"/><Relationship Id="rId61" Type="http://schemas.openxmlformats.org/officeDocument/2006/relationships/font" Target="fonts/font5.fntdata"/><Relationship Id="rId82" Type="http://schemas.openxmlformats.org/officeDocument/2006/relationships/font" Target="fonts/font2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a:latin typeface="Arial"/>
                <a:ea typeface="Arial"/>
                <a:cs typeface="Arial"/>
                <a:sym typeface="Arial"/>
              </a:rPr>
              <a:t>Instructions:  </a:t>
            </a:r>
            <a:r>
              <a:rPr lang="en-US"/>
              <a:t>Introduction to Module 1</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Time</a:t>
            </a:r>
            <a:r>
              <a:rPr lang="en-US" dirty="0">
                <a:latin typeface="Arial"/>
                <a:ea typeface="Arial"/>
                <a:cs typeface="Arial"/>
                <a:sym typeface="Arial"/>
              </a:rPr>
              <a:t>: </a:t>
            </a:r>
            <a:r>
              <a:rPr lang="en-US" dirty="0"/>
              <a:t>1 minute</a:t>
            </a:r>
            <a:endParaRPr dirty="0"/>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Materials: </a:t>
            </a:r>
            <a:r>
              <a:rPr lang="en-US" dirty="0">
                <a:solidFill>
                  <a:schemeClr val="dk1"/>
                </a:solidFill>
              </a:rPr>
              <a:t>None</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Handouts: </a:t>
            </a:r>
            <a:r>
              <a:rPr lang="en-US" dirty="0">
                <a:solidFill>
                  <a:schemeClr val="dk1"/>
                </a:solidFill>
              </a:rPr>
              <a:t>None</a:t>
            </a:r>
            <a:endParaRPr dirty="0"/>
          </a:p>
        </p:txBody>
      </p:sp>
      <p:sp>
        <p:nvSpPr>
          <p:cNvPr id="115" name="Google Shape;115;p4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f5365354fa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2f5365354fa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solidFill>
                  <a:schemeClr val="dk1"/>
                </a:solidFill>
              </a:rPr>
              <a:t>Don't force anyone to share if they are not interested or uncomfortable.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15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Notes: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e13cb3150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2e13cb3150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  </a:t>
            </a:r>
            <a:r>
              <a:rPr lang="en-US"/>
              <a:t>Be sure that attendees understand the difference between “Succession Planning” and “Estate Planning” as we move through the program. </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chemeClr val="dk1"/>
              </a:buClr>
              <a:buSzPts val="1200"/>
              <a:buFont typeface="Calibri"/>
              <a:buNone/>
            </a:pPr>
            <a:r>
              <a:rPr lang="en-US" b="1"/>
              <a:t>Time</a:t>
            </a:r>
            <a:r>
              <a:rPr lang="en-US" b="0"/>
              <a:t>: 1 minute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Materials:  </a:t>
            </a:r>
            <a:r>
              <a:rPr lang="en-US" b="0"/>
              <a:t>none</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rgbClr val="000000"/>
              </a:buClr>
              <a:buSzPts val="1100"/>
              <a:buFont typeface="Arial"/>
              <a:buNone/>
            </a:pPr>
            <a:r>
              <a:rPr lang="en-US" b="1"/>
              <a:t>Handouts</a:t>
            </a:r>
            <a:r>
              <a:rPr lang="en-US"/>
              <a:t>: None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f463c7aa8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2f463c7aa88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  </a:t>
            </a:r>
            <a:r>
              <a:rPr lang="en-US"/>
              <a:t>Be sure that attendees understand the difference between “Successor” and “Incumbent” as we move through the program. </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chemeClr val="dk1"/>
              </a:buClr>
              <a:buSzPts val="1200"/>
              <a:buFont typeface="Calibri"/>
              <a:buNone/>
            </a:pPr>
            <a:r>
              <a:rPr lang="en-US" b="1"/>
              <a:t>Time</a:t>
            </a:r>
            <a:r>
              <a:rPr lang="en-US" b="0"/>
              <a:t>: 1 minute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Materials:  </a:t>
            </a:r>
            <a:r>
              <a:rPr lang="en-US" b="0"/>
              <a:t>none</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rgbClr val="000000"/>
              </a:buClr>
              <a:buSzPts val="1100"/>
              <a:buFont typeface="Arial"/>
              <a:buNone/>
            </a:pPr>
            <a:r>
              <a:rPr lang="en-US" b="1"/>
              <a:t>Handouts</a:t>
            </a:r>
            <a:r>
              <a:rPr lang="en-US"/>
              <a:t>: None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f463c7aa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2f463c7aa8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  </a:t>
            </a:r>
            <a:r>
              <a:rPr lang="en-US"/>
              <a:t>Be sure that attendees understand the difference between “Businesses” and “Land” as we move through the program. </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chemeClr val="dk1"/>
              </a:buClr>
              <a:buSzPts val="1200"/>
              <a:buFont typeface="Calibri"/>
              <a:buNone/>
            </a:pPr>
            <a:r>
              <a:rPr lang="en-US" b="1"/>
              <a:t>Time</a:t>
            </a:r>
            <a:r>
              <a:rPr lang="en-US" b="0"/>
              <a:t>: 1 minute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Materials:  </a:t>
            </a:r>
            <a:r>
              <a:rPr lang="en-US" b="0"/>
              <a:t>none</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rgbClr val="000000"/>
              </a:buClr>
              <a:buSzPts val="1100"/>
              <a:buFont typeface="Arial"/>
              <a:buNone/>
            </a:pPr>
            <a:r>
              <a:rPr lang="en-US" b="1"/>
              <a:t>Handouts</a:t>
            </a:r>
            <a:r>
              <a:rPr lang="en-US"/>
              <a:t>: None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2009545c81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g32009545c81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dirty="0">
                <a:latin typeface="Arial"/>
                <a:ea typeface="Arial"/>
                <a:cs typeface="Arial"/>
                <a:sym typeface="Arial"/>
              </a:rPr>
              <a:t>Instructions:  </a:t>
            </a:r>
            <a:r>
              <a:rPr lang="en-US" dirty="0">
                <a:latin typeface="Arial"/>
                <a:ea typeface="Arial"/>
                <a:cs typeface="Arial"/>
                <a:sym typeface="Arial"/>
              </a:rPr>
              <a:t>Give instructions including any activities.</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Time</a:t>
            </a:r>
            <a:r>
              <a:rPr lang="en-US" dirty="0">
                <a:latin typeface="Arial"/>
                <a:ea typeface="Arial"/>
                <a:cs typeface="Arial"/>
                <a:sym typeface="Arial"/>
              </a:rPr>
              <a:t>: </a:t>
            </a:r>
            <a:r>
              <a:rPr lang="en-US" dirty="0"/>
              <a:t>1 minute</a:t>
            </a:r>
            <a:endParaRPr dirty="0"/>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Materials: </a:t>
            </a:r>
            <a:r>
              <a:rPr lang="en-US" dirty="0"/>
              <a:t>None</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Handouts: </a:t>
            </a:r>
            <a:r>
              <a:rPr lang="en-US" dirty="0">
                <a:solidFill>
                  <a:schemeClr val="dk1"/>
                </a:solidFill>
              </a:rPr>
              <a:t>None</a:t>
            </a: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dirty="0">
                <a:latin typeface="Arial"/>
                <a:ea typeface="Arial"/>
                <a:cs typeface="Arial"/>
                <a:sym typeface="Arial"/>
              </a:rPr>
              <a:t>Instructions:  </a:t>
            </a:r>
            <a:r>
              <a:rPr lang="en-US" dirty="0"/>
              <a:t>Intro </a:t>
            </a:r>
            <a:r>
              <a:rPr lang="en-US"/>
              <a:t>to section “Why are we fighting?”</a:t>
            </a:r>
          </a:p>
          <a:p>
            <a:pPr marL="0" marR="0" lvl="0" indent="0" algn="l" rtl="0">
              <a:lnSpc>
                <a:spcPct val="100000"/>
              </a:lnSpc>
              <a:spcBef>
                <a:spcPts val="0"/>
              </a:spcBef>
              <a:spcAft>
                <a:spcPts val="0"/>
              </a:spcAft>
              <a:buSzPts val="1400"/>
              <a:buNone/>
            </a:pPr>
            <a:endParaRPr lang="en-US">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Time</a:t>
            </a:r>
            <a:r>
              <a:rPr lang="en-US" dirty="0">
                <a:latin typeface="Arial"/>
                <a:ea typeface="Arial"/>
                <a:cs typeface="Arial"/>
                <a:sym typeface="Arial"/>
              </a:rPr>
              <a:t>: </a:t>
            </a:r>
            <a:r>
              <a:rPr lang="en-US" dirty="0"/>
              <a:t>1 minute</a:t>
            </a:r>
            <a:endParaRPr dirty="0"/>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Materials: </a:t>
            </a:r>
            <a:r>
              <a:rPr lang="en-US" dirty="0">
                <a:solidFill>
                  <a:schemeClr val="dk1"/>
                </a:solidFill>
              </a:rPr>
              <a:t>None</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Handouts:  </a:t>
            </a:r>
            <a:r>
              <a:rPr lang="en-US" dirty="0"/>
              <a:t>None</a:t>
            </a: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solidFill>
                  <a:schemeClr val="dk1"/>
                </a:solidFill>
              </a:rPr>
              <a:t>Instructions: </a:t>
            </a:r>
            <a:r>
              <a:rPr lang="en-US" dirty="0">
                <a:solidFill>
                  <a:schemeClr val="dk1"/>
                </a:solidFill>
              </a:rPr>
              <a:t>Before populating the slide with answers, have the attendees shout out some answers as to why there is so much conflict in succession, then populate and discuss options one by one.</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Time</a:t>
            </a:r>
            <a:r>
              <a:rPr lang="en-US" dirty="0">
                <a:solidFill>
                  <a:schemeClr val="dk1"/>
                </a:solidFill>
              </a:rPr>
              <a:t>: 3 minutes</a:t>
            </a:r>
            <a:endParaRPr dirty="0">
              <a:solidFill>
                <a:schemeClr val="dk1"/>
              </a:solidFill>
            </a:endParaRPr>
          </a:p>
          <a:p>
            <a:pPr marL="0" lvl="0" indent="0" algn="l" rtl="0">
              <a:lnSpc>
                <a:spcPct val="100000"/>
              </a:lnSpc>
              <a:spcBef>
                <a:spcPts val="0"/>
              </a:spcBef>
              <a:spcAft>
                <a:spcPts val="0"/>
              </a:spcAft>
              <a:buSzPts val="1100"/>
              <a:buNone/>
            </a:pPr>
            <a:endParaRPr b="1"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marR="0" lvl="0" indent="0" algn="l" rtl="0">
              <a:lnSpc>
                <a:spcPct val="100000"/>
              </a:lnSpc>
              <a:spcBef>
                <a:spcPts val="0"/>
              </a:spcBef>
              <a:spcAft>
                <a:spcPts val="0"/>
              </a:spcAft>
              <a:buSzPts val="1100"/>
              <a:buNone/>
            </a:pPr>
            <a:r>
              <a:rPr lang="en-US" b="1" dirty="0"/>
              <a:t>Notes: </a:t>
            </a:r>
            <a:r>
              <a:rPr lang="en-US" dirty="0"/>
              <a:t>One thing to understand is that conflict is not good or bad. It is part of life. You should make the most out of each situation and use it as a learning opportunity or a leadership opportunity. </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219" name="Google Shape;219;p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f6a79afe7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2f6a79afe7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Instructions: </a:t>
            </a:r>
            <a:r>
              <a:rPr lang="en-US">
                <a:solidFill>
                  <a:schemeClr val="dk1"/>
                </a:solidFill>
              </a:rPr>
              <a:t>Allow attendees 3-4 minutes to assess their own family/business and tally their score.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US" b="1">
                <a:solidFill>
                  <a:schemeClr val="dk1"/>
                </a:solidFill>
              </a:rPr>
              <a:t>Time</a:t>
            </a:r>
            <a:r>
              <a:rPr lang="en-US">
                <a:solidFill>
                  <a:schemeClr val="dk1"/>
                </a:solidFill>
              </a:rPr>
              <a:t>: 4 minutes</a:t>
            </a:r>
            <a:endParaRPr>
              <a:solidFill>
                <a:schemeClr val="dk1"/>
              </a:solidFill>
            </a:endParaRPr>
          </a:p>
          <a:p>
            <a:pPr marL="0" lvl="0" indent="0" algn="l" rtl="0">
              <a:lnSpc>
                <a:spcPct val="100000"/>
              </a:lnSpc>
              <a:spcBef>
                <a:spcPts val="0"/>
              </a:spcBef>
              <a:spcAft>
                <a:spcPts val="0"/>
              </a:spcAft>
              <a:buSzPts val="1100"/>
              <a:buNone/>
            </a:pPr>
            <a:endParaRPr b="1">
              <a:solidFill>
                <a:schemeClr val="dk1"/>
              </a:solidFill>
            </a:endParaRPr>
          </a:p>
          <a:p>
            <a:pPr marL="0" lvl="0" indent="0" algn="l" rtl="0">
              <a:lnSpc>
                <a:spcPct val="100000"/>
              </a:lnSpc>
              <a:spcBef>
                <a:spcPts val="0"/>
              </a:spcBef>
              <a:spcAft>
                <a:spcPts val="0"/>
              </a:spcAft>
              <a:buSzPts val="1100"/>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US" b="1">
                <a:solidFill>
                  <a:schemeClr val="dk1"/>
                </a:solidFill>
              </a:rPr>
              <a:t>Handouts: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226" name="Google Shape;226;g2f6a79afe78_0_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Instructions: </a:t>
            </a:r>
            <a:r>
              <a:rPr lang="en-US" dirty="0">
                <a:solidFill>
                  <a:schemeClr val="dk1"/>
                </a:solidFill>
              </a:rPr>
              <a:t>Highlight that just because the next generation inherits the business, or land does not mean that they were pleased with the transfer process. Damage on family relationships and ties can happen when succession is not handled with intentionality and when conflict is not handled with care. </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Time</a:t>
            </a:r>
            <a:r>
              <a:rPr lang="en-US" dirty="0">
                <a:solidFill>
                  <a:schemeClr val="dk1"/>
                </a:solidFill>
              </a:rPr>
              <a:t>: 1 minute</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Handouts:  </a:t>
            </a:r>
            <a:r>
              <a:rPr lang="en-US" dirty="0">
                <a:solidFill>
                  <a:schemeClr val="dk1"/>
                </a:solidFill>
              </a:rPr>
              <a:t>None</a:t>
            </a:r>
            <a:endParaRPr dirty="0">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dirty="0">
              <a:solidFill>
                <a:schemeClr val="dk1"/>
              </a:solidFill>
            </a:endParaRPr>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234" name="Google Shape;234;p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a:latin typeface="Arial"/>
                <a:ea typeface="Arial"/>
                <a:cs typeface="Arial"/>
                <a:sym typeface="Arial"/>
              </a:rPr>
              <a:t>Instructions:  </a:t>
            </a:r>
            <a:r>
              <a:rPr lang="en-US"/>
              <a:t>How can we have a functional family and business? There is a self-assessment that families can utilize to see how functional their family (and/or business) are. </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Time</a:t>
            </a:r>
            <a:r>
              <a:rPr lang="en-US">
                <a:latin typeface="Arial"/>
                <a:ea typeface="Arial"/>
                <a:cs typeface="Arial"/>
                <a:sym typeface="Arial"/>
              </a:rPr>
              <a:t>: 2 minutes</a:t>
            </a:r>
            <a:endParaRPr/>
          </a:p>
          <a:p>
            <a:pPr marL="0" lvl="0" indent="0" algn="l" rtl="0">
              <a:lnSpc>
                <a:spcPct val="100000"/>
              </a:lnSpc>
              <a:spcBef>
                <a:spcPts val="0"/>
              </a:spcBef>
              <a:spcAft>
                <a:spcPts val="0"/>
              </a:spcAft>
              <a:buSzPts val="1400"/>
              <a:buNone/>
            </a:pPr>
            <a:endParaRPr b="1">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Materials:  </a:t>
            </a:r>
            <a:r>
              <a:rPr lang="en-US"/>
              <a:t>none</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Handouts:  </a:t>
            </a:r>
            <a:r>
              <a:rPr lang="en-US" b="0">
                <a:latin typeface="Arial"/>
                <a:ea typeface="Arial"/>
                <a:cs typeface="Arial"/>
                <a:sym typeface="Arial"/>
              </a:rPr>
              <a:t>The</a:t>
            </a:r>
            <a:r>
              <a:rPr lang="en-US" b="1">
                <a:latin typeface="Arial"/>
                <a:ea typeface="Arial"/>
                <a:cs typeface="Arial"/>
                <a:sym typeface="Arial"/>
              </a:rPr>
              <a:t> </a:t>
            </a:r>
            <a:r>
              <a:rPr lang="en-US">
                <a:latin typeface="Arial"/>
                <a:ea typeface="Arial"/>
                <a:cs typeface="Arial"/>
                <a:sym typeface="Arial"/>
              </a:rPr>
              <a:t>FB-BRAG: A Functioning Assessment for Family Businesses </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Source</a:t>
            </a:r>
            <a:r>
              <a:rPr lang="en-US">
                <a:latin typeface="Arial"/>
                <a:ea typeface="Arial"/>
                <a:cs typeface="Arial"/>
                <a:sym typeface="Arial"/>
              </a:rPr>
              <a:t>: </a:t>
            </a:r>
            <a:r>
              <a:rPr lang="en-US" sz="1100" b="0" i="0" u="none" strike="noStrike" cap="none">
                <a:solidFill>
                  <a:srgbClr val="000000"/>
                </a:solidFill>
                <a:latin typeface="Arial"/>
                <a:ea typeface="Arial"/>
                <a:cs typeface="Arial"/>
                <a:sym typeface="Arial"/>
              </a:rPr>
              <a:t>Wiatt and Marshall, 2021, The FB-BRAG: A Functioning Assessment for Family Businesses</a:t>
            </a:r>
            <a:endParaRPr/>
          </a:p>
        </p:txBody>
      </p:sp>
      <p:sp>
        <p:nvSpPr>
          <p:cNvPr id="243" name="Google Shape;243;p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This slide highlights the partnering organizations that have worked together to develop materials and host trainings.</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a:solidFill>
                <a:schemeClr val="dk1"/>
              </a:solidFill>
            </a:endParaRPr>
          </a:p>
          <a:p>
            <a:pPr marL="15875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122" name="Google Shape;12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Instructions:  </a:t>
            </a:r>
            <a:r>
              <a:rPr lang="en-US" dirty="0">
                <a:solidFill>
                  <a:schemeClr val="dk1"/>
                </a:solidFill>
              </a:rPr>
              <a:t>Intro to section</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Time</a:t>
            </a:r>
            <a:r>
              <a:rPr lang="en-US" dirty="0">
                <a:solidFill>
                  <a:schemeClr val="dk1"/>
                </a:solidFill>
              </a:rPr>
              <a:t>: 1 minute</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Handouts:  </a:t>
            </a:r>
            <a:r>
              <a:rPr lang="en-US" dirty="0">
                <a:solidFill>
                  <a:schemeClr val="dk1"/>
                </a:solidFill>
              </a:rPr>
              <a:t>None</a:t>
            </a:r>
            <a:endParaRPr b="1" dirty="0"/>
          </a:p>
          <a:p>
            <a:pPr marL="457200" marR="0" lvl="0" indent="-22860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Define the different generations. Understanding the different motivations and concerns of each generation can help smooth the succession process.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b="1">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255" name="Google Shape;255;p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Instructions:  </a:t>
            </a:r>
            <a:r>
              <a:rPr lang="en-US" dirty="0">
                <a:solidFill>
                  <a:schemeClr val="dk1"/>
                </a:solidFill>
              </a:rPr>
              <a:t>You must adapt the roles of incumbents and successors as the land or business transfers from generation to generation. The incumbent “holds all of the cards” in terms of getting the process started. </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Time</a:t>
            </a:r>
            <a:r>
              <a:rPr lang="en-US" dirty="0">
                <a:solidFill>
                  <a:schemeClr val="dk1"/>
                </a:solidFill>
              </a:rPr>
              <a:t>: 2 minutes</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Handouts:  </a:t>
            </a:r>
            <a:r>
              <a:rPr lang="en-US" dirty="0">
                <a:solidFill>
                  <a:schemeClr val="dk1"/>
                </a:solidFill>
              </a:rPr>
              <a:t>None</a:t>
            </a:r>
            <a:endParaRPr dirty="0"/>
          </a:p>
        </p:txBody>
      </p:sp>
      <p:sp>
        <p:nvSpPr>
          <p:cNvPr id="262" name="Google Shape;262;p1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Different generations have different motivations and goals. Both/all need to be acknowledged and addressed.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2 minutes</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a:solidFill>
                <a:schemeClr val="dk1"/>
              </a:solidFill>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269" name="Google Shape;269;p1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Instructions:  </a:t>
            </a:r>
            <a:r>
              <a:rPr lang="en-US" dirty="0">
                <a:solidFill>
                  <a:schemeClr val="dk1"/>
                </a:solidFill>
              </a:rPr>
              <a:t>Commitment and buy in of all members of the family are necessary to completing the succession process. </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Time</a:t>
            </a:r>
            <a:r>
              <a:rPr lang="en-US" dirty="0">
                <a:solidFill>
                  <a:schemeClr val="dk1"/>
                </a:solidFill>
              </a:rPr>
              <a:t>: 1 minutes</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Handouts:  </a:t>
            </a:r>
            <a:r>
              <a:rPr lang="en-US" dirty="0">
                <a:solidFill>
                  <a:schemeClr val="dk1"/>
                </a:solidFill>
              </a:rPr>
              <a:t>None</a:t>
            </a:r>
            <a:endParaRPr dirty="0">
              <a:solidFill>
                <a:schemeClr val="dk1"/>
              </a:solidFill>
            </a:endParaRPr>
          </a:p>
          <a:p>
            <a:pPr marL="0" marR="0" lvl="0" indent="0" algn="l" rtl="0">
              <a:lnSpc>
                <a:spcPct val="100000"/>
              </a:lnSpc>
              <a:spcBef>
                <a:spcPts val="0"/>
              </a:spcBef>
              <a:spcAft>
                <a:spcPts val="0"/>
              </a:spcAft>
              <a:buSzPts val="1100"/>
              <a:buNone/>
            </a:pPr>
            <a:endParaRPr dirty="0">
              <a:latin typeface="Times"/>
              <a:ea typeface="Times"/>
              <a:cs typeface="Times"/>
              <a:sym typeface="Times"/>
            </a:endParaRPr>
          </a:p>
          <a:p>
            <a:pPr marL="0" marR="0" lvl="0" indent="0" algn="l" rtl="0">
              <a:lnSpc>
                <a:spcPct val="100000"/>
              </a:lnSpc>
              <a:spcBef>
                <a:spcPts val="0"/>
              </a:spcBef>
              <a:spcAft>
                <a:spcPts val="0"/>
              </a:spcAft>
              <a:buSzPts val="1100"/>
              <a:buNone/>
            </a:pPr>
            <a:endParaRPr dirty="0">
              <a:latin typeface="Times"/>
              <a:ea typeface="Times"/>
              <a:cs typeface="Times"/>
              <a:sym typeface="Times"/>
            </a:endParaRPr>
          </a:p>
          <a:p>
            <a:pPr marL="0" marR="0" lvl="0" indent="0" algn="l" rtl="0">
              <a:lnSpc>
                <a:spcPct val="100000"/>
              </a:lnSpc>
              <a:spcBef>
                <a:spcPts val="0"/>
              </a:spcBef>
              <a:spcAft>
                <a:spcPts val="0"/>
              </a:spcAft>
              <a:buSzPts val="1100"/>
              <a:buNone/>
            </a:pPr>
            <a:r>
              <a:rPr lang="en-US" dirty="0">
                <a:latin typeface="Times"/>
                <a:ea typeface="Times"/>
                <a:cs typeface="Times"/>
                <a:sym typeface="Times"/>
              </a:rPr>
              <a:t>Source: Gallo, M. </a:t>
            </a:r>
            <a:r>
              <a:rPr lang="en-US" dirty="0" err="1">
                <a:latin typeface="Times"/>
                <a:ea typeface="Times"/>
                <a:cs typeface="Times"/>
                <a:sym typeface="Times"/>
              </a:rPr>
              <a:t>Á</a:t>
            </a:r>
            <a:r>
              <a:rPr lang="en-US" dirty="0">
                <a:latin typeface="Times"/>
                <a:ea typeface="Times"/>
                <a:cs typeface="Times"/>
                <a:sym typeface="Times"/>
              </a:rPr>
              <a:t>. and Amat, J. M., </a:t>
            </a:r>
            <a:r>
              <a:rPr lang="en-US" dirty="0" err="1">
                <a:latin typeface="Times"/>
                <a:ea typeface="Times"/>
                <a:cs typeface="Times"/>
                <a:sym typeface="Times"/>
              </a:rPr>
              <a:t>Empresas</a:t>
            </a:r>
            <a:r>
              <a:rPr lang="en-US" dirty="0">
                <a:latin typeface="Times"/>
                <a:ea typeface="Times"/>
                <a:cs typeface="Times"/>
                <a:sym typeface="Times"/>
              </a:rPr>
              <a:t> </a:t>
            </a:r>
            <a:r>
              <a:rPr lang="en-US" dirty="0" err="1">
                <a:latin typeface="Times"/>
                <a:ea typeface="Times"/>
                <a:cs typeface="Times"/>
                <a:sym typeface="Times"/>
              </a:rPr>
              <a:t>Familiares</a:t>
            </a:r>
            <a:r>
              <a:rPr lang="en-US" dirty="0">
                <a:latin typeface="Times"/>
                <a:ea typeface="Times"/>
                <a:cs typeface="Times"/>
                <a:sym typeface="Times"/>
              </a:rPr>
              <a:t> </a:t>
            </a:r>
            <a:r>
              <a:rPr lang="en-US" dirty="0" err="1">
                <a:latin typeface="Times"/>
                <a:ea typeface="Times"/>
                <a:cs typeface="Times"/>
                <a:sym typeface="Times"/>
              </a:rPr>
              <a:t>Centenarias</a:t>
            </a:r>
            <a:r>
              <a:rPr lang="en-US" dirty="0">
                <a:latin typeface="Times"/>
                <a:ea typeface="Times"/>
                <a:cs typeface="Times"/>
                <a:sym typeface="Times"/>
              </a:rPr>
              <a:t>, 2003, 159: “La </a:t>
            </a:r>
            <a:r>
              <a:rPr lang="en-US" dirty="0" err="1">
                <a:latin typeface="Times"/>
                <a:ea typeface="Times"/>
                <a:cs typeface="Times"/>
                <a:sym typeface="Times"/>
              </a:rPr>
              <a:t>continuidad</a:t>
            </a:r>
            <a:r>
              <a:rPr lang="en-US" dirty="0">
                <a:latin typeface="Times"/>
                <a:ea typeface="Times"/>
                <a:cs typeface="Times"/>
                <a:sym typeface="Times"/>
              </a:rPr>
              <a:t> de </a:t>
            </a:r>
            <a:r>
              <a:rPr lang="en-US" dirty="0" err="1">
                <a:latin typeface="Times"/>
                <a:ea typeface="Times"/>
                <a:cs typeface="Times"/>
                <a:sym typeface="Times"/>
              </a:rPr>
              <a:t>una</a:t>
            </a:r>
            <a:r>
              <a:rPr lang="en-US" dirty="0">
                <a:latin typeface="Times"/>
                <a:ea typeface="Times"/>
                <a:cs typeface="Times"/>
                <a:sym typeface="Times"/>
              </a:rPr>
              <a:t> </a:t>
            </a:r>
            <a:r>
              <a:rPr lang="en-US" dirty="0" err="1">
                <a:latin typeface="Times"/>
                <a:ea typeface="Times"/>
                <a:cs typeface="Times"/>
                <a:sym typeface="Times"/>
              </a:rPr>
              <a:t>empresa</a:t>
            </a:r>
            <a:r>
              <a:rPr lang="en-US" dirty="0">
                <a:latin typeface="Times"/>
                <a:ea typeface="Times"/>
                <a:cs typeface="Times"/>
                <a:sym typeface="Times"/>
              </a:rPr>
              <a:t> familiar </a:t>
            </a:r>
            <a:r>
              <a:rPr lang="en-US" dirty="0" err="1">
                <a:latin typeface="Times"/>
                <a:ea typeface="Times"/>
                <a:cs typeface="Times"/>
                <a:sym typeface="Times"/>
              </a:rPr>
              <a:t>depende</a:t>
            </a:r>
            <a:r>
              <a:rPr lang="en-US" dirty="0">
                <a:latin typeface="Times"/>
                <a:ea typeface="Times"/>
                <a:cs typeface="Times"/>
                <a:sym typeface="Times"/>
              </a:rPr>
              <a:t> de la </a:t>
            </a:r>
            <a:r>
              <a:rPr lang="en-US" dirty="0" err="1">
                <a:latin typeface="Times"/>
                <a:ea typeface="Times"/>
                <a:cs typeface="Times"/>
                <a:sym typeface="Times"/>
              </a:rPr>
              <a:t>capacidad</a:t>
            </a:r>
            <a:r>
              <a:rPr lang="en-US" dirty="0">
                <a:latin typeface="Times"/>
                <a:ea typeface="Times"/>
                <a:cs typeface="Times"/>
                <a:sym typeface="Times"/>
              </a:rPr>
              <a:t> de la familia que es </a:t>
            </a:r>
            <a:r>
              <a:rPr lang="en-US" dirty="0" err="1">
                <a:latin typeface="Times"/>
                <a:ea typeface="Times"/>
                <a:cs typeface="Times"/>
                <a:sym typeface="Times"/>
              </a:rPr>
              <a:t>propietaria</a:t>
            </a:r>
            <a:r>
              <a:rPr lang="en-US" dirty="0">
                <a:latin typeface="Times"/>
                <a:ea typeface="Times"/>
                <a:cs typeface="Times"/>
                <a:sym typeface="Times"/>
              </a:rPr>
              <a:t> de la </a:t>
            </a:r>
            <a:r>
              <a:rPr lang="en-US" dirty="0" err="1">
                <a:latin typeface="Times"/>
                <a:ea typeface="Times"/>
                <a:cs typeface="Times"/>
                <a:sym typeface="Times"/>
              </a:rPr>
              <a:t>empresa</a:t>
            </a:r>
            <a:r>
              <a:rPr lang="en-US" dirty="0">
                <a:latin typeface="Times"/>
                <a:ea typeface="Times"/>
                <a:cs typeface="Times"/>
                <a:sym typeface="Times"/>
              </a:rPr>
              <a:t> para </a:t>
            </a:r>
            <a:r>
              <a:rPr lang="en-US" dirty="0" err="1">
                <a:latin typeface="Times"/>
                <a:ea typeface="Times"/>
                <a:cs typeface="Times"/>
                <a:sym typeface="Times"/>
              </a:rPr>
              <a:t>alcanzar</a:t>
            </a:r>
            <a:r>
              <a:rPr lang="en-US" dirty="0">
                <a:latin typeface="Times"/>
                <a:ea typeface="Times"/>
                <a:cs typeface="Times"/>
                <a:sym typeface="Times"/>
              </a:rPr>
              <a:t> la </a:t>
            </a:r>
            <a:r>
              <a:rPr lang="en-US" dirty="0" err="1">
                <a:latin typeface="Times"/>
                <a:ea typeface="Times"/>
                <a:cs typeface="Times"/>
                <a:sym typeface="Times"/>
              </a:rPr>
              <a:t>unidad</a:t>
            </a:r>
            <a:r>
              <a:rPr lang="en-US" dirty="0">
                <a:latin typeface="Times"/>
                <a:ea typeface="Times"/>
                <a:cs typeface="Times"/>
                <a:sym typeface="Times"/>
              </a:rPr>
              <a:t> y </a:t>
            </a:r>
            <a:r>
              <a:rPr lang="en-US" dirty="0" err="1">
                <a:latin typeface="Times"/>
                <a:ea typeface="Times"/>
                <a:cs typeface="Times"/>
                <a:sym typeface="Times"/>
              </a:rPr>
              <a:t>el</a:t>
            </a:r>
            <a:r>
              <a:rPr lang="en-US" dirty="0">
                <a:latin typeface="Times"/>
                <a:ea typeface="Times"/>
                <a:cs typeface="Times"/>
                <a:sym typeface="Times"/>
              </a:rPr>
              <a:t> </a:t>
            </a:r>
            <a:r>
              <a:rPr lang="en-US" dirty="0" err="1">
                <a:latin typeface="Times"/>
                <a:ea typeface="Times"/>
                <a:cs typeface="Times"/>
                <a:sym typeface="Times"/>
              </a:rPr>
              <a:t>compromiso</a:t>
            </a:r>
            <a:r>
              <a:rPr lang="en-US" dirty="0">
                <a:latin typeface="Times"/>
                <a:ea typeface="Times"/>
                <a:cs typeface="Times"/>
                <a:sym typeface="Times"/>
              </a:rPr>
              <a:t> entre sus </a:t>
            </a:r>
            <a:r>
              <a:rPr lang="en-US" dirty="0" err="1">
                <a:latin typeface="Times"/>
                <a:ea typeface="Times"/>
                <a:cs typeface="Times"/>
                <a:sym typeface="Times"/>
              </a:rPr>
              <a:t>integrantes</a:t>
            </a:r>
            <a:r>
              <a:rPr lang="en-US" dirty="0">
                <a:latin typeface="Times"/>
                <a:ea typeface="Times"/>
                <a:cs typeface="Times"/>
                <a:sym typeface="Times"/>
              </a:rPr>
              <a:t>”.</a:t>
            </a: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276" name="Google Shape;276;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3:notes"/>
          <p:cNvSpPr>
            <a:spLocks noGrp="1" noRot="1" noChangeAspect="1"/>
          </p:cNvSpPr>
          <p:nvPr>
            <p:ph type="sldImg" idx="2"/>
          </p:nvPr>
        </p:nvSpPr>
        <p:spPr>
          <a:xfrm>
            <a:off x="1125538" y="1100138"/>
            <a:ext cx="4760912" cy="2679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2" name="Google Shape;28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Instructions: </a:t>
            </a:r>
            <a:r>
              <a:rPr lang="en-US" dirty="0">
                <a:solidFill>
                  <a:schemeClr val="dk1"/>
                </a:solidFill>
              </a:rPr>
              <a:t>Members of the family need to have shared values, power, and commitment to make the transition possible. </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Time</a:t>
            </a:r>
            <a:r>
              <a:rPr lang="en-US" dirty="0">
                <a:solidFill>
                  <a:schemeClr val="dk1"/>
                </a:solidFill>
              </a:rPr>
              <a:t>: 2 minutes</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SzPts val="11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r>
              <a:rPr lang="en-US" dirty="0">
                <a:latin typeface="Times New Roman"/>
                <a:ea typeface="Times New Roman"/>
                <a:cs typeface="Times New Roman"/>
                <a:sym typeface="Times New Roman"/>
              </a:rPr>
              <a:t>To avoid the problems of conflicting values and goals:</a:t>
            </a:r>
            <a:endParaRPr dirty="0"/>
          </a:p>
          <a:p>
            <a:pPr marL="231775" lvl="0" indent="-231775" algn="l" rtl="0">
              <a:lnSpc>
                <a:spcPct val="100000"/>
              </a:lnSpc>
              <a:spcBef>
                <a:spcPts val="0"/>
              </a:spcBef>
              <a:spcAft>
                <a:spcPts val="0"/>
              </a:spcAft>
              <a:buSzPts val="1100"/>
              <a:buFont typeface="Times New Roman"/>
              <a:buAutoNum type="arabicParenR"/>
            </a:pPr>
            <a:r>
              <a:rPr lang="en-US" dirty="0">
                <a:latin typeface="Times New Roman"/>
                <a:ea typeface="Times New Roman"/>
                <a:cs typeface="Times New Roman"/>
                <a:sym typeface="Times New Roman"/>
              </a:rPr>
              <a:t>Make it clear to every family member that they are not required to join the business on a full-time basis.</a:t>
            </a:r>
            <a:endParaRPr dirty="0"/>
          </a:p>
          <a:p>
            <a:pPr marL="231775" lvl="0" indent="-231775" algn="l" rtl="0">
              <a:lnSpc>
                <a:spcPct val="100000"/>
              </a:lnSpc>
              <a:spcBef>
                <a:spcPts val="0"/>
              </a:spcBef>
              <a:spcAft>
                <a:spcPts val="0"/>
              </a:spcAft>
              <a:buSzPts val="1100"/>
              <a:buFont typeface="Times New Roman"/>
              <a:buAutoNum type="arabicParenR"/>
            </a:pPr>
            <a:r>
              <a:rPr lang="en-US" dirty="0">
                <a:latin typeface="Times New Roman"/>
                <a:ea typeface="Times New Roman"/>
                <a:cs typeface="Times New Roman"/>
                <a:sym typeface="Times New Roman"/>
              </a:rPr>
              <a:t>Do not assume that a successor must always come from within the family.</a:t>
            </a:r>
            <a:endParaRPr dirty="0"/>
          </a:p>
          <a:p>
            <a:pPr marL="231775" lvl="0" indent="-231775" algn="l" rtl="0">
              <a:lnSpc>
                <a:spcPct val="100000"/>
              </a:lnSpc>
              <a:spcBef>
                <a:spcPts val="0"/>
              </a:spcBef>
              <a:spcAft>
                <a:spcPts val="0"/>
              </a:spcAft>
              <a:buSzPts val="1100"/>
              <a:buFont typeface="Times New Roman"/>
              <a:buAutoNum type="arabicParenR"/>
            </a:pPr>
            <a:r>
              <a:rPr lang="en-US" dirty="0">
                <a:latin typeface="Times New Roman"/>
                <a:ea typeface="Times New Roman"/>
                <a:cs typeface="Times New Roman"/>
                <a:sym typeface="Times New Roman"/>
              </a:rPr>
              <a:t>Give family members the opportunity to work outside of the business first to learn first-hand how others conduct business.</a:t>
            </a:r>
            <a:endParaRPr dirty="0"/>
          </a:p>
          <a:p>
            <a:pPr marL="231775" lvl="0" indent="-161925" algn="l" rtl="0">
              <a:lnSpc>
                <a:spcPct val="100000"/>
              </a:lnSpc>
              <a:spcBef>
                <a:spcPts val="0"/>
              </a:spcBef>
              <a:spcAft>
                <a:spcPts val="0"/>
              </a:spcAft>
              <a:buSzPts val="1100"/>
              <a:buFont typeface="Arial"/>
              <a:buNone/>
            </a:pPr>
            <a:endParaRPr dirty="0">
              <a:latin typeface="Times New Roman"/>
              <a:ea typeface="Times New Roman"/>
              <a:cs typeface="Times New Roman"/>
              <a:sym typeface="Times New Roman"/>
            </a:endParaRPr>
          </a:p>
          <a:p>
            <a:pPr marL="231775" lvl="0" indent="-231775" algn="l" rtl="0">
              <a:lnSpc>
                <a:spcPct val="100000"/>
              </a:lnSpc>
              <a:spcBef>
                <a:spcPts val="0"/>
              </a:spcBef>
              <a:spcAft>
                <a:spcPts val="0"/>
              </a:spcAft>
              <a:buSzPts val="1100"/>
              <a:buChar char="●"/>
            </a:pPr>
            <a:r>
              <a:rPr lang="en-US" dirty="0">
                <a:latin typeface="Times New Roman"/>
                <a:ea typeface="Times New Roman"/>
                <a:cs typeface="Times New Roman"/>
                <a:sym typeface="Times New Roman"/>
              </a:rPr>
              <a:t>Shared power: dividing responsibilities along the lines of expertise is an important way of acknowledging respect for each family member’s talents and abilities</a:t>
            </a:r>
            <a:endParaRPr dirty="0"/>
          </a:p>
          <a:p>
            <a:pPr marL="231775" lvl="0" indent="-231775" algn="l" rtl="0">
              <a:lnSpc>
                <a:spcPct val="100000"/>
              </a:lnSpc>
              <a:spcBef>
                <a:spcPts val="0"/>
              </a:spcBef>
              <a:spcAft>
                <a:spcPts val="0"/>
              </a:spcAft>
              <a:buSzPts val="1100"/>
              <a:buChar char="●"/>
            </a:pPr>
            <a:r>
              <a:rPr lang="en-US" dirty="0">
                <a:latin typeface="Times New Roman"/>
                <a:ea typeface="Times New Roman"/>
                <a:cs typeface="Times New Roman"/>
                <a:sym typeface="Times New Roman"/>
              </a:rPr>
              <a:t>Tradition: The key is to select those traditions that provide a solid foundation for positive behavior while taking care not to restrict the future growth of the business</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solidFill>
                  <a:schemeClr val="dk1"/>
                </a:solidFill>
              </a:rPr>
              <a:t>There are different types of commitment when it comes to the family land/business and each different commitment has consequences for how each party will behave based on their commitment.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US" b="1">
                <a:solidFill>
                  <a:schemeClr val="dk1"/>
                </a:solidFill>
              </a:rPr>
              <a:t>Handouts:  </a:t>
            </a:r>
            <a:r>
              <a:rPr lang="en-US">
                <a:solidFill>
                  <a:schemeClr val="dk1"/>
                </a:solidFill>
              </a:rPr>
              <a:t>None</a:t>
            </a:r>
            <a:endParaRPr/>
          </a:p>
          <a:p>
            <a:pPr marL="0" lvl="0" indent="0" algn="l" rtl="0">
              <a:lnSpc>
                <a:spcPct val="100000"/>
              </a:lnSpc>
              <a:spcBef>
                <a:spcPts val="0"/>
              </a:spcBef>
              <a:spcAft>
                <a:spcPts val="0"/>
              </a:spcAft>
              <a:buSzPts val="1100"/>
              <a:buNone/>
            </a:pPr>
            <a:endParaRPr>
              <a:solidFill>
                <a:schemeClr val="dk1"/>
              </a:solidFill>
            </a:endParaRPr>
          </a:p>
          <a:p>
            <a:pPr marL="0" marR="0" lvl="0" indent="0" algn="l" rtl="0">
              <a:lnSpc>
                <a:spcPct val="100000"/>
              </a:lnSpc>
              <a:spcBef>
                <a:spcPts val="0"/>
              </a:spcBef>
              <a:spcAft>
                <a:spcPts val="0"/>
              </a:spcAft>
              <a:buClr>
                <a:srgbClr val="000000"/>
              </a:buClr>
              <a:buSzPts val="1100"/>
              <a:buFont typeface="Arial"/>
              <a:buNone/>
            </a:pPr>
            <a:r>
              <a:rPr lang="en-US" b="1">
                <a:solidFill>
                  <a:schemeClr val="dk1"/>
                </a:solidFill>
              </a:rPr>
              <a:t>Source</a:t>
            </a:r>
            <a:r>
              <a:rPr lang="en-US">
                <a:solidFill>
                  <a:schemeClr val="dk1"/>
                </a:solidFill>
              </a:rPr>
              <a:t>: </a:t>
            </a:r>
            <a:r>
              <a:rPr lang="en-US" sz="1100" b="0" i="0" u="none" strike="noStrike" cap="none">
                <a:solidFill>
                  <a:srgbClr val="000000"/>
                </a:solidFill>
                <a:latin typeface="Arial"/>
                <a:ea typeface="Arial"/>
                <a:cs typeface="Arial"/>
                <a:sym typeface="Arial"/>
              </a:rPr>
              <a:t>Berkel, H.G. (2007). Father to Son: The Mediation of Family Firm Succession Conflict. Springer Grabler, Wiesbaden, Germany. </a:t>
            </a:r>
            <a:endParaRPr/>
          </a:p>
          <a:p>
            <a:pPr marL="0" lvl="0" indent="0" algn="l" rtl="0">
              <a:lnSpc>
                <a:spcPct val="100000"/>
              </a:lnSpc>
              <a:spcBef>
                <a:spcPts val="0"/>
              </a:spcBef>
              <a:spcAft>
                <a:spcPts val="0"/>
              </a:spcAft>
              <a:buSzPts val="1100"/>
              <a:buNone/>
            </a:pPr>
            <a:endParaRPr/>
          </a:p>
        </p:txBody>
      </p:sp>
      <p:sp>
        <p:nvSpPr>
          <p:cNvPr id="289" name="Google Shape;289;p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Intro to section</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b="1"/>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Every relationship has some sort of conflict; the choice is how to react and handle it.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a:p>
        </p:txBody>
      </p:sp>
      <p:sp>
        <p:nvSpPr>
          <p:cNvPr id="300" name="Google Shape;30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Cover resolution as an outcome. Discuss</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a:p>
        </p:txBody>
      </p:sp>
      <p:sp>
        <p:nvSpPr>
          <p:cNvPr id="309" name="Google Shape;309;p1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  </a:t>
            </a:r>
            <a:r>
              <a:rPr lang="en-US" b="0"/>
              <a:t>Explain the purpose of the overall curriculum. </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chemeClr val="dk1"/>
              </a:buClr>
              <a:buSzPts val="1200"/>
              <a:buFont typeface="Calibri"/>
              <a:buNone/>
            </a:pPr>
            <a:r>
              <a:rPr lang="en-US" b="1"/>
              <a:t>Time</a:t>
            </a:r>
            <a:r>
              <a:rPr lang="en-US" b="0"/>
              <a:t>: 1 minute</a:t>
            </a:r>
            <a:endParaRPr/>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r>
              <a:rPr lang="en-US" b="1"/>
              <a:t>Handouts</a:t>
            </a:r>
            <a:r>
              <a:rPr lang="en-US" b="0"/>
              <a:t>: None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Materials:  </a:t>
            </a:r>
            <a:r>
              <a:rPr lang="en-US" b="0"/>
              <a:t>none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Intro to conflict modes. Each mode depends on your skills and the situation that you are in.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a:p>
        </p:txBody>
      </p:sp>
      <p:sp>
        <p:nvSpPr>
          <p:cNvPr id="317" name="Google Shape;317;p1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cfb5d8103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g2cfb5d8103c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Intro to conflict modes. Each mode depends on your skills and the situation that you are in.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a:p>
        </p:txBody>
      </p:sp>
      <p:sp>
        <p:nvSpPr>
          <p:cNvPr id="331" name="Google Shape;331;g2cfb5d8103c_0_3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solidFill>
                  <a:schemeClr val="dk1"/>
                </a:solidFill>
              </a:rPr>
              <a:t>Instructions: </a:t>
            </a:r>
            <a:r>
              <a:rPr lang="en-US" dirty="0">
                <a:solidFill>
                  <a:schemeClr val="dk1"/>
                </a:solidFill>
              </a:rPr>
              <a:t>Cover the “competing” conflict handling mode. </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Time</a:t>
            </a:r>
            <a:r>
              <a:rPr lang="en-US" dirty="0">
                <a:solidFill>
                  <a:schemeClr val="dk1"/>
                </a:solidFill>
              </a:rPr>
              <a:t>: 2 minute</a:t>
            </a:r>
            <a:endParaRPr dirty="0">
              <a:solidFill>
                <a:schemeClr val="dk1"/>
              </a:solidFill>
            </a:endParaRPr>
          </a:p>
          <a:p>
            <a:pPr marL="0" lvl="0" indent="0" algn="l" rtl="0">
              <a:lnSpc>
                <a:spcPct val="100000"/>
              </a:lnSpc>
              <a:spcBef>
                <a:spcPts val="0"/>
              </a:spcBef>
              <a:spcAft>
                <a:spcPts val="0"/>
              </a:spcAft>
              <a:buSzPts val="1100"/>
              <a:buNone/>
            </a:pPr>
            <a:endParaRPr b="1"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en-US" dirty="0">
                <a:solidFill>
                  <a:schemeClr val="dk1"/>
                </a:solidFill>
              </a:rPr>
              <a:t>Notes: </a:t>
            </a:r>
            <a:endParaRPr dirty="0">
              <a:solidFill>
                <a:schemeClr val="dk1"/>
              </a:solidFill>
            </a:endParaRPr>
          </a:p>
          <a:p>
            <a:pPr marL="158750" lvl="0" indent="0" algn="l" rtl="0">
              <a:lnSpc>
                <a:spcPct val="100000"/>
              </a:lnSpc>
              <a:spcBef>
                <a:spcPts val="0"/>
              </a:spcBef>
              <a:spcAft>
                <a:spcPts val="0"/>
              </a:spcAft>
              <a:buSzPts val="1100"/>
              <a:buNone/>
            </a:pPr>
            <a:r>
              <a:rPr lang="en-US" dirty="0"/>
              <a:t>Uses  </a:t>
            </a:r>
          </a:p>
          <a:p>
            <a:pPr marL="457200" lvl="0" indent="-298450" algn="l" rtl="0">
              <a:lnSpc>
                <a:spcPct val="100000"/>
              </a:lnSpc>
              <a:spcBef>
                <a:spcPts val="0"/>
              </a:spcBef>
              <a:spcAft>
                <a:spcPts val="0"/>
              </a:spcAft>
              <a:buSzPts val="1100"/>
            </a:pPr>
            <a:r>
              <a:rPr lang="en-US" dirty="0"/>
              <a:t>When quick, decisive action is vital—for example, in an emergency</a:t>
            </a:r>
          </a:p>
          <a:p>
            <a:pPr marL="457200" lvl="0" indent="-298450" algn="l" rtl="0">
              <a:lnSpc>
                <a:spcPct val="100000"/>
              </a:lnSpc>
              <a:spcBef>
                <a:spcPts val="0"/>
              </a:spcBef>
              <a:spcAft>
                <a:spcPts val="0"/>
              </a:spcAft>
              <a:buSzPts val="1100"/>
            </a:pPr>
            <a:r>
              <a:rPr lang="en-US" dirty="0"/>
              <a:t>On important issues when unpopular courses of action need implementing—for example, cost cutting, enforcing unpopular rules, discipline</a:t>
            </a:r>
          </a:p>
          <a:p>
            <a:pPr marL="457200" lvl="0" indent="-298450" algn="l" rtl="0">
              <a:lnSpc>
                <a:spcPct val="100000"/>
              </a:lnSpc>
              <a:spcBef>
                <a:spcPts val="0"/>
              </a:spcBef>
              <a:spcAft>
                <a:spcPts val="0"/>
              </a:spcAft>
              <a:buSzPts val="1100"/>
            </a:pPr>
            <a:r>
              <a:rPr lang="en-US" dirty="0"/>
              <a:t>On issues vital to company welfare when you know you’re right  When you need to protect yourself from people who take advantage of noncompetitive behavior </a:t>
            </a:r>
          </a:p>
          <a:p>
            <a:pPr marL="457200" lvl="0" indent="-298450" algn="l" rtl="0">
              <a:lnSpc>
                <a:spcPct val="100000"/>
              </a:lnSpc>
              <a:spcBef>
                <a:spcPts val="0"/>
              </a:spcBef>
              <a:spcAft>
                <a:spcPts val="0"/>
              </a:spcAft>
              <a:buSzPts val="1100"/>
            </a:pPr>
            <a:endParaRPr lang="en-US" dirty="0"/>
          </a:p>
          <a:p>
            <a:pPr marL="158750" lvl="0" indent="0" algn="l" rtl="0">
              <a:lnSpc>
                <a:spcPct val="100000"/>
              </a:lnSpc>
              <a:spcBef>
                <a:spcPts val="0"/>
              </a:spcBef>
              <a:spcAft>
                <a:spcPts val="0"/>
              </a:spcAft>
              <a:buSzPts val="1100"/>
              <a:buNone/>
            </a:pPr>
            <a:r>
              <a:rPr lang="en-US" dirty="0"/>
              <a:t>Questions to Ask </a:t>
            </a:r>
          </a:p>
          <a:p>
            <a:pPr marL="158750" lvl="0" indent="0" algn="l" rtl="0">
              <a:lnSpc>
                <a:spcPct val="100000"/>
              </a:lnSpc>
              <a:spcBef>
                <a:spcPts val="0"/>
              </a:spcBef>
              <a:spcAft>
                <a:spcPts val="0"/>
              </a:spcAft>
              <a:buSzPts val="1100"/>
              <a:buNone/>
            </a:pPr>
            <a:r>
              <a:rPr lang="en-US" dirty="0"/>
              <a:t>However, the questions below can help you determine if you are overusing or underusing competing in specific situations</a:t>
            </a:r>
            <a:endParaRPr dirty="0"/>
          </a:p>
          <a:p>
            <a:pPr marL="457200" lvl="0" indent="-298450" algn="l" rtl="0">
              <a:lnSpc>
                <a:spcPct val="100000"/>
              </a:lnSpc>
              <a:spcBef>
                <a:spcPts val="0"/>
              </a:spcBef>
              <a:spcAft>
                <a:spcPts val="0"/>
              </a:spcAft>
              <a:buSzPts val="1100"/>
            </a:pPr>
            <a:r>
              <a:rPr lang="en-US" dirty="0"/>
              <a:t>Signs of overuse  Are you surrounded by “yes” people? If so, perhaps it’s because they have learned that it’s unwise to disagree with you or have given up trying to influence you. This closes you off from information.  </a:t>
            </a:r>
          </a:p>
          <a:p>
            <a:pPr marL="457200" lvl="0" indent="-298450" algn="l" rtl="0">
              <a:lnSpc>
                <a:spcPct val="100000"/>
              </a:lnSpc>
              <a:spcBef>
                <a:spcPts val="0"/>
              </a:spcBef>
              <a:spcAft>
                <a:spcPts val="0"/>
              </a:spcAft>
              <a:buSzPts val="1100"/>
            </a:pPr>
            <a:r>
              <a:rPr lang="en-US" dirty="0"/>
              <a:t>Are others afraid to admit ignorance and uncertainties to you? In a competitive climate, one must fight for influence and respect, acting more certain and confident than one feels. This means that people are less able to ask for information and opinions—they are less likely to learn.</a:t>
            </a:r>
            <a:endParaRPr dirty="0"/>
          </a:p>
          <a:p>
            <a:pPr marL="457200" lvl="0" indent="-228600" algn="l" rtl="0">
              <a:lnSpc>
                <a:spcPct val="100000"/>
              </a:lnSpc>
              <a:spcBef>
                <a:spcPts val="0"/>
              </a:spcBef>
              <a:spcAft>
                <a:spcPts val="0"/>
              </a:spcAft>
              <a:buSzPts val="1100"/>
              <a:buNone/>
            </a:pPr>
            <a:endParaRPr dirty="0"/>
          </a:p>
        </p:txBody>
      </p:sp>
      <p:sp>
        <p:nvSpPr>
          <p:cNvPr id="339" name="Google Shape;339;p1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cf5b1e739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9" name="Google Shape;349;g2cf5b1e739d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solidFill>
                  <a:schemeClr val="dk1"/>
                </a:solidFill>
              </a:rPr>
              <a:t>Cover the “competing” conflict handling mode and when to use it in general and in succession.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p>
        </p:txBody>
      </p:sp>
      <p:sp>
        <p:nvSpPr>
          <p:cNvPr id="350" name="Google Shape;350;g2cf5b1e739d_0_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solidFill>
                  <a:schemeClr val="dk1"/>
                </a:solidFill>
              </a:rPr>
              <a:t>Cover the “competing” conflict handling mode and when to use it in general and in succession.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p>
        </p:txBody>
      </p:sp>
      <p:sp>
        <p:nvSpPr>
          <p:cNvPr id="358" name="Google Shape;358;p3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6f346addcc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g26f346addcc_2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Instructions: </a:t>
            </a:r>
            <a:r>
              <a:rPr lang="en-US" dirty="0">
                <a:solidFill>
                  <a:schemeClr val="dk1"/>
                </a:solidFill>
              </a:rPr>
              <a:t>Cover the “collaborating” conflict handling mode.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2 minute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Notes: </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158750" marR="0" lvl="0" indent="0" algn="l" rtl="0">
              <a:lnSpc>
                <a:spcPct val="100000"/>
              </a:lnSpc>
              <a:spcBef>
                <a:spcPts val="0"/>
              </a:spcBef>
              <a:spcAft>
                <a:spcPts val="0"/>
              </a:spcAft>
              <a:buClr>
                <a:srgbClr val="000000"/>
              </a:buClr>
              <a:buSzPts val="1100"/>
              <a:buFont typeface="Arial"/>
              <a:buNone/>
            </a:pPr>
            <a:r>
              <a:rPr lang="en-US" dirty="0"/>
              <a:t>Complete opposite of avoiding.</a:t>
            </a:r>
            <a:endParaRPr dirty="0"/>
          </a:p>
          <a:p>
            <a:pPr marL="158750" marR="0" lvl="0" indent="0" algn="l" rtl="0">
              <a:lnSpc>
                <a:spcPct val="100000"/>
              </a:lnSpc>
              <a:spcBef>
                <a:spcPts val="0"/>
              </a:spcBef>
              <a:spcAft>
                <a:spcPts val="0"/>
              </a:spcAft>
              <a:buClr>
                <a:srgbClr val="000000"/>
              </a:buClr>
              <a:buSzPts val="1100"/>
              <a:buFont typeface="Arial"/>
              <a:buNone/>
            </a:pPr>
            <a:endParaRPr lang="en-US" dirty="0"/>
          </a:p>
          <a:p>
            <a:pPr marL="158750" marR="0" lvl="0" indent="0" algn="l" rtl="0">
              <a:lnSpc>
                <a:spcPct val="100000"/>
              </a:lnSpc>
              <a:spcBef>
                <a:spcPts val="0"/>
              </a:spcBef>
              <a:spcAft>
                <a:spcPts val="0"/>
              </a:spcAft>
              <a:buClr>
                <a:srgbClr val="000000"/>
              </a:buClr>
              <a:buSzPts val="1100"/>
              <a:buFont typeface="Arial"/>
              <a:buNone/>
            </a:pPr>
            <a:r>
              <a:rPr lang="en-US" dirty="0"/>
              <a:t>Uses:</a:t>
            </a:r>
          </a:p>
          <a:p>
            <a:pPr marL="158750" marR="0" lvl="0" indent="0" algn="l" rtl="0">
              <a:lnSpc>
                <a:spcPct val="100000"/>
              </a:lnSpc>
              <a:spcBef>
                <a:spcPts val="0"/>
              </a:spcBef>
              <a:spcAft>
                <a:spcPts val="0"/>
              </a:spcAft>
              <a:buClr>
                <a:srgbClr val="000000"/>
              </a:buClr>
              <a:buSzPts val="1100"/>
              <a:buFont typeface="Arial"/>
              <a:buNone/>
            </a:pPr>
            <a:r>
              <a:rPr lang="en-US" dirty="0"/>
              <a:t>You may be using this mode most frequently because of the circumstances you face. A group of company presidents identified the following situations as times when collaborating is especially useful and effective:  When you need to find an integrative solution and the concerns of both parties are too important to be compromised When your objective is to learn and you wish to test your assumptions and understand others' views  When you want to merge insights from people with different perspectives on a problem  When you want to gain commitment by incorporating others’ concerns into a consensual decision  When you need to work through hard feelings that have been interfering with a relationship Collaborating as a Style Your frequent use of collaborating may also be part of a collaborating style you have developed to deal with conflict. Styles are rooted in personal beliefs, values, and motives that “push” one’s conflict behavior in a consistent direction. Collaborators tend to see conflicts as problems to be solved, wanting quality decisions that truly resolve the issues. They believe in the power of consensus and in sharing information and understandings. They regard teammates as allies and tend to see people outside the team as potential allies. They build on others’ ideas and listen well. Collaborators value innovation, open-mindedness, learning, and consensus. They look for the value in what others say and combine that with their own insights to find win-win solution.</a:t>
            </a: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366" name="Google Shape;366;g26f346addcc_2_1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solidFill>
                  <a:schemeClr val="dk1"/>
                </a:solidFill>
              </a:rPr>
              <a:t>Cover the “collaborating” conflict handling mode and when to use it in general and in succession.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p>
        </p:txBody>
      </p:sp>
      <p:sp>
        <p:nvSpPr>
          <p:cNvPr id="377" name="Google Shape;377;p2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solidFill>
                  <a:schemeClr val="dk1"/>
                </a:solidFill>
              </a:rPr>
              <a:t>Cover the “collaborating” conflict handling mode and when to use it in general and in succession.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p>
        </p:txBody>
      </p:sp>
      <p:sp>
        <p:nvSpPr>
          <p:cNvPr id="385" name="Google Shape;385;p3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6f346addcc_2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g26f346addcc_2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Instructions: </a:t>
            </a:r>
            <a:r>
              <a:rPr lang="en-US" dirty="0">
                <a:solidFill>
                  <a:schemeClr val="dk1"/>
                </a:solidFill>
              </a:rPr>
              <a:t>Cover the “compromising” conflict handling mode.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2 minute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Notes: </a:t>
            </a:r>
            <a:endParaRPr dirty="0"/>
          </a:p>
          <a:p>
            <a:pPr marL="0" marR="0" lvl="0" indent="0" algn="l" rtl="0">
              <a:lnSpc>
                <a:spcPct val="100000"/>
              </a:lnSpc>
              <a:spcBef>
                <a:spcPts val="0"/>
              </a:spcBef>
              <a:spcAft>
                <a:spcPts val="0"/>
              </a:spcAft>
              <a:buClr>
                <a:srgbClr val="000000"/>
              </a:buClr>
              <a:buSzPts val="1100"/>
              <a:buFont typeface="Arial"/>
              <a:buNone/>
            </a:pPr>
            <a:r>
              <a:rPr lang="en-US" dirty="0"/>
              <a:t>Uses:</a:t>
            </a:r>
          </a:p>
          <a:p>
            <a:pPr marL="0" marR="0" lvl="0" indent="0" algn="l" rtl="0">
              <a:lnSpc>
                <a:spcPct val="100000"/>
              </a:lnSpc>
              <a:spcBef>
                <a:spcPts val="0"/>
              </a:spcBef>
              <a:spcAft>
                <a:spcPts val="0"/>
              </a:spcAft>
              <a:buClr>
                <a:srgbClr val="000000"/>
              </a:buClr>
              <a:buSzPts val="1100"/>
              <a:buFont typeface="Arial"/>
              <a:buNone/>
            </a:pPr>
            <a:r>
              <a:rPr lang="en-US" dirty="0"/>
              <a:t>When goals are moderately important but not worth the effort or the potential disruption involved in using more assertive modes  When two opponents with equal power are strongly committed to mutually exclusive goals—as in labor–management bargaining  When you want to achieve a temporary settlement of a complex issue  When you need to arrive at an expedient solution under time pressure  As a backup mode when collaboration or competition fails</a:t>
            </a: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393" name="Google Shape;393;g26f346addcc_2_4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solidFill>
                  <a:schemeClr val="dk1"/>
                </a:solidFill>
              </a:rPr>
              <a:t>Cover the “compromising” conflict handling mode and when to use it in general and in succession.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p>
        </p:txBody>
      </p:sp>
      <p:sp>
        <p:nvSpPr>
          <p:cNvPr id="404" name="Google Shape;404;p2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a:latin typeface="Arial"/>
                <a:ea typeface="Arial"/>
                <a:cs typeface="Arial"/>
                <a:sym typeface="Arial"/>
              </a:rPr>
              <a:t>Instructions:  </a:t>
            </a:r>
            <a:r>
              <a:rPr lang="en-US">
                <a:latin typeface="Arial"/>
                <a:ea typeface="Arial"/>
                <a:cs typeface="Arial"/>
                <a:sym typeface="Arial"/>
              </a:rPr>
              <a:t>Please acknowledge the primary and contributing authors to this material as well as the funding stream through the Southern Rural Development Center and the Socially Disadvantaged Farmers and Ranchers Policy Research Center at Alcorn State University.</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Time</a:t>
            </a:r>
            <a:r>
              <a:rPr lang="en-US">
                <a:latin typeface="Arial"/>
                <a:ea typeface="Arial"/>
                <a:cs typeface="Arial"/>
                <a:sym typeface="Arial"/>
              </a:rPr>
              <a:t>: 1 minute</a:t>
            </a:r>
            <a:endParaRPr/>
          </a:p>
          <a:p>
            <a:pPr marL="0" marR="0" lvl="0" indent="0" algn="l" rtl="0">
              <a:lnSpc>
                <a:spcPct val="100000"/>
              </a:lnSpc>
              <a:spcBef>
                <a:spcPts val="0"/>
              </a:spcBef>
              <a:spcAft>
                <a:spcPts val="0"/>
              </a:spcAft>
              <a:buSzPts val="1400"/>
              <a:buNone/>
            </a:pPr>
            <a:endParaRPr b="1">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Materials:  </a:t>
            </a:r>
            <a:r>
              <a:rPr lang="en-US">
                <a:latin typeface="Arial"/>
                <a:ea typeface="Arial"/>
                <a:cs typeface="Arial"/>
                <a:sym typeface="Arial"/>
              </a:rPr>
              <a:t>none</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Handouts:  </a:t>
            </a:r>
            <a:r>
              <a:rPr lang="en-US">
                <a:latin typeface="Arial"/>
                <a:ea typeface="Arial"/>
                <a:cs typeface="Arial"/>
                <a:sym typeface="Arial"/>
              </a:rPr>
              <a:t>none</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solidFill>
                  <a:schemeClr val="dk1"/>
                </a:solidFill>
              </a:rPr>
              <a:t>Cover the “compromising” conflict handling mode and when to use it in general and in succession.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p>
        </p:txBody>
      </p:sp>
      <p:sp>
        <p:nvSpPr>
          <p:cNvPr id="412" name="Google Shape;412;p3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ceed242db1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9" name="Google Shape;419;g2ceed242db1_2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solidFill>
                  <a:schemeClr val="dk1"/>
                </a:solidFill>
              </a:rPr>
              <a:t>Instructions: </a:t>
            </a:r>
            <a:r>
              <a:rPr lang="en-US" dirty="0">
                <a:solidFill>
                  <a:schemeClr val="dk1"/>
                </a:solidFill>
              </a:rPr>
              <a:t>Cover the “avoiding” conflict handling mode. </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Time</a:t>
            </a:r>
            <a:r>
              <a:rPr lang="en-US" dirty="0">
                <a:solidFill>
                  <a:schemeClr val="dk1"/>
                </a:solidFill>
              </a:rPr>
              <a:t>: 2 minute</a:t>
            </a:r>
            <a:endParaRPr dirty="0">
              <a:solidFill>
                <a:schemeClr val="dk1"/>
              </a:solidFill>
            </a:endParaRPr>
          </a:p>
          <a:p>
            <a:pPr marL="0" lvl="0" indent="0" algn="l" rtl="0">
              <a:lnSpc>
                <a:spcPct val="100000"/>
              </a:lnSpc>
              <a:spcBef>
                <a:spcPts val="0"/>
              </a:spcBef>
              <a:spcAft>
                <a:spcPts val="0"/>
              </a:spcAft>
              <a:buSzPts val="1100"/>
              <a:buNone/>
            </a:pPr>
            <a:endParaRPr b="1"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en-US" dirty="0">
                <a:solidFill>
                  <a:schemeClr val="dk1"/>
                </a:solidFill>
              </a:rPr>
              <a:t>Notes: </a:t>
            </a:r>
          </a:p>
          <a:p>
            <a:pPr marL="0" lvl="0" indent="0" algn="l" rtl="0">
              <a:lnSpc>
                <a:spcPct val="100000"/>
              </a:lnSpc>
              <a:spcBef>
                <a:spcPts val="0"/>
              </a:spcBef>
              <a:spcAft>
                <a:spcPts val="0"/>
              </a:spcAft>
              <a:buSzPts val="1100"/>
              <a:buNone/>
            </a:pPr>
            <a:r>
              <a:rPr lang="en-US" dirty="0"/>
              <a:t>Uses: </a:t>
            </a:r>
          </a:p>
          <a:p>
            <a:pPr marL="171450" lvl="0" indent="-171450" algn="l" rtl="0">
              <a:lnSpc>
                <a:spcPct val="100000"/>
              </a:lnSpc>
              <a:spcBef>
                <a:spcPts val="0"/>
              </a:spcBef>
              <a:spcAft>
                <a:spcPts val="0"/>
              </a:spcAft>
              <a:buSzPts val="1100"/>
            </a:pPr>
            <a:r>
              <a:rPr lang="en-US" dirty="0"/>
              <a:t>When an issue is unimportant or when other, more important issues are pressing  </a:t>
            </a:r>
          </a:p>
          <a:p>
            <a:pPr marL="171450" lvl="0" indent="-171450" algn="l" rtl="0">
              <a:lnSpc>
                <a:spcPct val="100000"/>
              </a:lnSpc>
              <a:spcBef>
                <a:spcPts val="0"/>
              </a:spcBef>
              <a:spcAft>
                <a:spcPts val="0"/>
              </a:spcAft>
              <a:buSzPts val="1100"/>
            </a:pPr>
            <a:r>
              <a:rPr lang="en-US" dirty="0"/>
              <a:t>When you perceive no chance of satisfying your concerns—for example, when you have low power, or you are frustrated by something that would be very difficult to change  </a:t>
            </a:r>
          </a:p>
          <a:p>
            <a:pPr marL="171450" lvl="0" indent="-171450" algn="l" rtl="0">
              <a:lnSpc>
                <a:spcPct val="100000"/>
              </a:lnSpc>
              <a:spcBef>
                <a:spcPts val="0"/>
              </a:spcBef>
              <a:spcAft>
                <a:spcPts val="0"/>
              </a:spcAft>
              <a:buSzPts val="1100"/>
            </a:pPr>
            <a:r>
              <a:rPr lang="en-US" dirty="0"/>
              <a:t>When the potential costs of confronting a conflict outweigh the benefits of its resolution</a:t>
            </a:r>
          </a:p>
          <a:p>
            <a:pPr marL="171450" lvl="0" indent="-171450" algn="l" rtl="0">
              <a:lnSpc>
                <a:spcPct val="100000"/>
              </a:lnSpc>
              <a:spcBef>
                <a:spcPts val="0"/>
              </a:spcBef>
              <a:spcAft>
                <a:spcPts val="0"/>
              </a:spcAft>
              <a:buSzPts val="1100"/>
            </a:pPr>
            <a:r>
              <a:rPr lang="en-US" dirty="0"/>
              <a:t>When you need to let people cool down—to reduce tensions to a productive level and to regain perspective and composure</a:t>
            </a:r>
          </a:p>
          <a:p>
            <a:pPr marL="171450" lvl="0" indent="-171450" algn="l" rtl="0">
              <a:lnSpc>
                <a:spcPct val="100000"/>
              </a:lnSpc>
              <a:spcBef>
                <a:spcPts val="0"/>
              </a:spcBef>
              <a:spcAft>
                <a:spcPts val="0"/>
              </a:spcAft>
              <a:buSzPts val="1100"/>
            </a:pPr>
            <a:r>
              <a:rPr lang="en-US" dirty="0"/>
              <a:t>When gathering more information outweighs the advantages of an immediate decision  When others can resolve the issue more effectively</a:t>
            </a:r>
          </a:p>
          <a:p>
            <a:pPr marL="171450" lvl="0" indent="-171450" algn="l" rtl="0">
              <a:lnSpc>
                <a:spcPct val="100000"/>
              </a:lnSpc>
              <a:spcBef>
                <a:spcPts val="0"/>
              </a:spcBef>
              <a:spcAft>
                <a:spcPts val="0"/>
              </a:spcAft>
              <a:buSzPts val="1100"/>
            </a:pPr>
            <a:r>
              <a:rPr lang="en-US" dirty="0"/>
              <a:t>When the issue seems tangential or symptomatic of another, more basic issue</a:t>
            </a: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420" name="Google Shape;420;g2ceed242db1_2_3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0" name="Google Shape;430;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solidFill>
                  <a:schemeClr val="dk1"/>
                </a:solidFill>
              </a:rPr>
              <a:t>Cover the “avoiding” conflict handling mode and when to use it in general and in succession.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p>
        </p:txBody>
      </p:sp>
      <p:sp>
        <p:nvSpPr>
          <p:cNvPr id="431" name="Google Shape;431;p3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solidFill>
                  <a:schemeClr val="dk1"/>
                </a:solidFill>
              </a:rPr>
              <a:t>Cover the “avoiding” conflict handling mode and when to use it in general and in succession.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p>
        </p:txBody>
      </p:sp>
      <p:sp>
        <p:nvSpPr>
          <p:cNvPr id="439" name="Google Shape;439;p2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ceed242db1_2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g2ceed242db1_2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Instructions: </a:t>
            </a:r>
            <a:r>
              <a:rPr lang="en-US" dirty="0">
                <a:solidFill>
                  <a:schemeClr val="dk1"/>
                </a:solidFill>
              </a:rPr>
              <a:t>Cover the “accommodating” conflict handling mode.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2 minute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Notes: </a:t>
            </a:r>
            <a:endParaRPr dirty="0"/>
          </a:p>
          <a:p>
            <a:pPr marL="0" marR="0" lvl="0" indent="0" algn="l" rtl="0">
              <a:lnSpc>
                <a:spcPct val="100000"/>
              </a:lnSpc>
              <a:spcBef>
                <a:spcPts val="0"/>
              </a:spcBef>
              <a:spcAft>
                <a:spcPts val="0"/>
              </a:spcAft>
              <a:buClr>
                <a:srgbClr val="000000"/>
              </a:buClr>
              <a:buSzPts val="1100"/>
              <a:buFont typeface="Arial"/>
              <a:buNone/>
            </a:pPr>
            <a:r>
              <a:rPr lang="en-US" dirty="0"/>
              <a:t>Uses:</a:t>
            </a:r>
          </a:p>
          <a:p>
            <a:pPr marL="171450" marR="0" lvl="0" indent="-171450" algn="l" rtl="0">
              <a:lnSpc>
                <a:spcPct val="100000"/>
              </a:lnSpc>
              <a:spcBef>
                <a:spcPts val="0"/>
              </a:spcBef>
              <a:spcAft>
                <a:spcPts val="0"/>
              </a:spcAft>
              <a:buClr>
                <a:srgbClr val="000000"/>
              </a:buClr>
              <a:buSzPts val="1100"/>
            </a:pPr>
            <a:r>
              <a:rPr lang="en-US" dirty="0"/>
              <a:t>When you realize that you are wrong—to allow a better solution to be considered, to learn from others, and to show that you are reasonable  </a:t>
            </a:r>
          </a:p>
          <a:p>
            <a:pPr marL="171450" marR="0" lvl="0" indent="-171450" algn="l" rtl="0">
              <a:lnSpc>
                <a:spcPct val="100000"/>
              </a:lnSpc>
              <a:spcBef>
                <a:spcPts val="0"/>
              </a:spcBef>
              <a:spcAft>
                <a:spcPts val="0"/>
              </a:spcAft>
              <a:buClr>
                <a:srgbClr val="000000"/>
              </a:buClr>
              <a:buSzPts val="1100"/>
            </a:pPr>
            <a:r>
              <a:rPr lang="en-US" dirty="0"/>
              <a:t>When the issue is much more important to the other person than it is to you—to satisfy the needs of others and as a goodwill gesture to help maintain a cooperative relationship </a:t>
            </a:r>
          </a:p>
          <a:p>
            <a:pPr marL="171450" marR="0" lvl="0" indent="-171450" algn="l" rtl="0">
              <a:lnSpc>
                <a:spcPct val="100000"/>
              </a:lnSpc>
              <a:spcBef>
                <a:spcPts val="0"/>
              </a:spcBef>
              <a:spcAft>
                <a:spcPts val="0"/>
              </a:spcAft>
              <a:buClr>
                <a:srgbClr val="000000"/>
              </a:buClr>
              <a:buSzPts val="1100"/>
            </a:pPr>
            <a:r>
              <a:rPr lang="en-US" dirty="0"/>
              <a:t>When you want to build up social credits for later issues that are important to you </a:t>
            </a:r>
          </a:p>
          <a:p>
            <a:pPr marL="171450" marR="0" lvl="0" indent="-171450" algn="l" rtl="0">
              <a:lnSpc>
                <a:spcPct val="100000"/>
              </a:lnSpc>
              <a:spcBef>
                <a:spcPts val="0"/>
              </a:spcBef>
              <a:spcAft>
                <a:spcPts val="0"/>
              </a:spcAft>
              <a:buClr>
                <a:srgbClr val="000000"/>
              </a:buClr>
              <a:buSzPts val="1100"/>
            </a:pPr>
            <a:r>
              <a:rPr lang="en-US" dirty="0"/>
              <a:t>When you are outmatched and losing and more competition would only damage your cause </a:t>
            </a:r>
          </a:p>
          <a:p>
            <a:pPr marL="171450" marR="0" lvl="0" indent="-171450" algn="l" rtl="0">
              <a:lnSpc>
                <a:spcPct val="100000"/>
              </a:lnSpc>
              <a:spcBef>
                <a:spcPts val="0"/>
              </a:spcBef>
              <a:spcAft>
                <a:spcPts val="0"/>
              </a:spcAft>
              <a:buClr>
                <a:srgbClr val="000000"/>
              </a:buClr>
              <a:buSzPts val="1100"/>
            </a:pPr>
            <a:r>
              <a:rPr lang="en-US" dirty="0"/>
              <a:t>When preserving harmony and avoiding disruption are especially important </a:t>
            </a:r>
          </a:p>
          <a:p>
            <a:pPr marL="171450" marR="0" lvl="0" indent="-171450" algn="l" rtl="0">
              <a:lnSpc>
                <a:spcPct val="100000"/>
              </a:lnSpc>
              <a:spcBef>
                <a:spcPts val="0"/>
              </a:spcBef>
              <a:spcAft>
                <a:spcPts val="0"/>
              </a:spcAft>
              <a:buClr>
                <a:srgbClr val="000000"/>
              </a:buClr>
              <a:buSzPts val="1100"/>
            </a:pPr>
            <a:r>
              <a:rPr lang="en-US" dirty="0"/>
              <a:t>When you want to help your employees develop by allowing them to learn from their mistakes</a:t>
            </a: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447" name="Google Shape;447;g2ceed242db1_2_6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7" name="Google Shape;45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Instructions: </a:t>
            </a:r>
            <a:r>
              <a:rPr lang="en-US" dirty="0">
                <a:solidFill>
                  <a:schemeClr val="dk1"/>
                </a:solidFill>
              </a:rPr>
              <a:t>Cover the “accommodating” conflict handling mode and when to use it in general and in succession.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2 minute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None</a:t>
            </a:r>
            <a:endParaRPr dirty="0"/>
          </a:p>
        </p:txBody>
      </p:sp>
      <p:sp>
        <p:nvSpPr>
          <p:cNvPr id="458" name="Google Shape;458;p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5" name="Google Shape;465;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solidFill>
                  <a:schemeClr val="dk1"/>
                </a:solidFill>
              </a:rPr>
              <a:t>Cover the “accommodating” conflict handling mode and when to use it in general and in succession.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2 minute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None</a:t>
            </a:r>
            <a:endParaRPr/>
          </a:p>
        </p:txBody>
      </p:sp>
      <p:sp>
        <p:nvSpPr>
          <p:cNvPr id="466" name="Google Shape;466;p3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3" name="Google Shape;47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solidFill>
                  <a:schemeClr val="dk1"/>
                </a:solidFill>
              </a:rPr>
              <a:t>Instructions: </a:t>
            </a:r>
            <a:r>
              <a:rPr lang="en-US" dirty="0">
                <a:solidFill>
                  <a:schemeClr val="dk1"/>
                </a:solidFill>
              </a:rPr>
              <a:t>Highlight that every person is capable of applying all of the conflict modes. You need to practice. </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Time</a:t>
            </a:r>
            <a:r>
              <a:rPr lang="en-US" dirty="0">
                <a:solidFill>
                  <a:schemeClr val="dk1"/>
                </a:solidFill>
              </a:rPr>
              <a:t>: 2 minute</a:t>
            </a:r>
            <a:endParaRPr dirty="0">
              <a:solidFill>
                <a:schemeClr val="dk1"/>
              </a:solidFill>
            </a:endParaRPr>
          </a:p>
          <a:p>
            <a:pPr marL="0" lvl="0" indent="0" algn="l" rtl="0">
              <a:lnSpc>
                <a:spcPct val="100000"/>
              </a:lnSpc>
              <a:spcBef>
                <a:spcPts val="0"/>
              </a:spcBef>
              <a:spcAft>
                <a:spcPts val="0"/>
              </a:spcAft>
              <a:buSzPts val="1100"/>
              <a:buNone/>
            </a:pPr>
            <a:endParaRPr b="1"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en-US" dirty="0">
                <a:solidFill>
                  <a:schemeClr val="dk1"/>
                </a:solidFill>
              </a:rPr>
              <a:t>Notes: </a:t>
            </a:r>
          </a:p>
          <a:p>
            <a:pPr marL="0" lvl="0" indent="0" algn="l" rtl="0">
              <a:lnSpc>
                <a:spcPct val="100000"/>
              </a:lnSpc>
              <a:spcBef>
                <a:spcPts val="0"/>
              </a:spcBef>
              <a:spcAft>
                <a:spcPts val="0"/>
              </a:spcAft>
              <a:buSzPts val="1100"/>
              <a:buNone/>
            </a:pPr>
            <a:r>
              <a:rPr lang="en-US" dirty="0"/>
              <a:t>In the case of conflict-handling behavior, there are no right or wrong answers. All five modes are useful in some situations: each represents a set of useful social skills. None of us can be characterized as having a single style of dealing with conflict. But certain people use some modes better than others and, therefore, tend to rely on those modes more heavily than others—whether because of temperament or practice.</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474" name="Google Shape;474;p2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1" name="Google Shape;48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Intro to section</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b="1"/>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7" name="Google Shape;48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Read through scenario and ask audience “what could have been done to avoid this issue altogether?”</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4 minutes</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b="1">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488" name="Google Shape;488;p2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a:latin typeface="Arial"/>
                <a:ea typeface="Arial"/>
                <a:cs typeface="Arial"/>
                <a:sym typeface="Arial"/>
              </a:rPr>
              <a:t>Instructions:  </a:t>
            </a:r>
            <a:r>
              <a:rPr lang="en-US" sz="1800">
                <a:solidFill>
                  <a:srgbClr val="080808"/>
                </a:solidFill>
                <a:latin typeface="Dosis"/>
                <a:ea typeface="Dosis"/>
                <a:cs typeface="Dosis"/>
                <a:sym typeface="Dosis"/>
              </a:rPr>
              <a:t>Add presenter information and introduce yourselves.</a:t>
            </a:r>
            <a:endParaRPr/>
          </a:p>
          <a:p>
            <a:pPr marL="0" marR="0" lvl="0" indent="0" algn="l" rtl="0">
              <a:lnSpc>
                <a:spcPct val="100000"/>
              </a:lnSpc>
              <a:spcBef>
                <a:spcPts val="0"/>
              </a:spcBef>
              <a:spcAft>
                <a:spcPts val="0"/>
              </a:spcAft>
              <a:buSzPts val="1400"/>
              <a:buNone/>
            </a:pPr>
            <a:endParaRPr sz="1800" b="1">
              <a:solidFill>
                <a:srgbClr val="080808"/>
              </a:solidFill>
              <a:latin typeface="Dosis"/>
              <a:ea typeface="Dosis"/>
              <a:cs typeface="Dosis"/>
              <a:sym typeface="Dosis"/>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Time</a:t>
            </a:r>
            <a:r>
              <a:rPr lang="en-US">
                <a:latin typeface="Arial"/>
                <a:ea typeface="Arial"/>
                <a:cs typeface="Arial"/>
                <a:sym typeface="Arial"/>
              </a:rPr>
              <a:t>: 1 minute</a:t>
            </a:r>
            <a:endParaRPr/>
          </a:p>
          <a:p>
            <a:pPr marL="0" marR="0" lvl="0" indent="0" algn="l" rtl="0">
              <a:lnSpc>
                <a:spcPct val="100000"/>
              </a:lnSpc>
              <a:spcBef>
                <a:spcPts val="0"/>
              </a:spcBef>
              <a:spcAft>
                <a:spcPts val="0"/>
              </a:spcAft>
              <a:buSzPts val="1400"/>
              <a:buNone/>
            </a:pPr>
            <a:endParaRPr b="1">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Materials:  </a:t>
            </a:r>
            <a:r>
              <a:rPr lang="en-US">
                <a:latin typeface="Arial"/>
                <a:ea typeface="Arial"/>
                <a:cs typeface="Arial"/>
                <a:sym typeface="Arial"/>
              </a:rPr>
              <a:t>none</a:t>
            </a: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Handouts:  </a:t>
            </a:r>
            <a:r>
              <a:rPr lang="en-US">
                <a:latin typeface="Arial"/>
                <a:ea typeface="Arial"/>
                <a:cs typeface="Arial"/>
                <a:sym typeface="Arial"/>
              </a:rPr>
              <a:t>none</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5" name="Google Shape;49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Discuss how proper communication can help avoid conflict and make the succession process smoother.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2 minutes</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a:p>
        </p:txBody>
      </p:sp>
      <p:sp>
        <p:nvSpPr>
          <p:cNvPr id="496" name="Google Shape;496;p2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8" name="Google Shape;50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Instructions:  </a:t>
            </a:r>
            <a:r>
              <a:rPr lang="en-US">
                <a:solidFill>
                  <a:schemeClr val="dk1"/>
                </a:solidFill>
              </a:rPr>
              <a:t>Intro to section</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Time</a:t>
            </a:r>
            <a:r>
              <a:rPr lang="en-US">
                <a:solidFill>
                  <a:schemeClr val="dk1"/>
                </a:solidFill>
              </a:rPr>
              <a:t>: 1 minute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rPr>
              <a:t>Handouts:  </a:t>
            </a:r>
            <a:r>
              <a:rPr lang="en-US">
                <a:solidFill>
                  <a:schemeClr val="dk1"/>
                </a:solidFill>
              </a:rPr>
              <a:t>None</a:t>
            </a:r>
            <a:endParaRPr b="1"/>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3" name="Google Shape;51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solidFill>
                  <a:schemeClr val="dk1"/>
                </a:solidFill>
              </a:rPr>
              <a:t>Instructions:  </a:t>
            </a:r>
            <a:r>
              <a:rPr lang="en-US" dirty="0">
                <a:solidFill>
                  <a:schemeClr val="dk1"/>
                </a:solidFill>
              </a:rPr>
              <a:t>Discuss resolution. </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Time</a:t>
            </a:r>
            <a:r>
              <a:rPr lang="en-US" dirty="0">
                <a:solidFill>
                  <a:schemeClr val="dk1"/>
                </a:solidFill>
              </a:rPr>
              <a:t>: 2 minutes</a:t>
            </a:r>
            <a:endParaRPr dirty="0">
              <a:solidFill>
                <a:schemeClr val="dk1"/>
              </a:solidFill>
            </a:endParaRPr>
          </a:p>
          <a:p>
            <a:pPr marL="0" lvl="0" indent="0" algn="l" rtl="0">
              <a:lnSpc>
                <a:spcPct val="100000"/>
              </a:lnSpc>
              <a:spcBef>
                <a:spcPts val="0"/>
              </a:spcBef>
              <a:spcAft>
                <a:spcPts val="0"/>
              </a:spcAft>
              <a:buSzPts val="1100"/>
              <a:buNone/>
            </a:pPr>
            <a:endParaRPr b="1"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en-US" dirty="0">
                <a:solidFill>
                  <a:schemeClr val="dk1"/>
                </a:solidFill>
              </a:rPr>
              <a:t>Notes: </a:t>
            </a:r>
          </a:p>
          <a:p>
            <a:pPr marL="0" lvl="0" indent="0" algn="l" rtl="0">
              <a:lnSpc>
                <a:spcPct val="100000"/>
              </a:lnSpc>
              <a:spcBef>
                <a:spcPts val="0"/>
              </a:spcBef>
              <a:spcAft>
                <a:spcPts val="0"/>
              </a:spcAft>
              <a:buSzPts val="1100"/>
              <a:buNone/>
            </a:pPr>
            <a:r>
              <a:rPr lang="en-US" dirty="0"/>
              <a:t>Attitude of resolution: evaluating the situation through the lens of resolution, you become an observer of what might be fair to everyone in the situation even if you are directly involved. It is a skill you can cultivate. </a:t>
            </a:r>
            <a:endParaRPr dirty="0"/>
          </a:p>
        </p:txBody>
      </p:sp>
      <p:sp>
        <p:nvSpPr>
          <p:cNvPr id="514" name="Google Shape;514;p2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Instructions:  </a:t>
            </a:r>
            <a:r>
              <a:rPr lang="en-US" dirty="0">
                <a:solidFill>
                  <a:schemeClr val="dk1"/>
                </a:solidFill>
              </a:rPr>
              <a:t>Discuss resolution.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Time</a:t>
            </a:r>
            <a:r>
              <a:rPr lang="en-US" dirty="0">
                <a:solidFill>
                  <a:schemeClr val="dk1"/>
                </a:solidFill>
              </a:rPr>
              <a:t>: 2 minutes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Materials: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Handouts:  </a:t>
            </a:r>
            <a:r>
              <a:rPr lang="en-US" dirty="0">
                <a:solidFill>
                  <a:schemeClr val="dk1"/>
                </a:solidFill>
              </a:rPr>
              <a:t>None</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Notes: </a:t>
            </a: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Attitude of resolution: evaluating the situation through the lens of resolution, you become an observer of what might be fair to everyone in the situation even if you are directly involved. It is a skill you can cultivate. </a:t>
            </a:r>
            <a:endParaRPr dirty="0"/>
          </a:p>
        </p:txBody>
      </p:sp>
      <p:sp>
        <p:nvSpPr>
          <p:cNvPr id="533" name="Google Shape;533;p3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dirty="0">
                <a:latin typeface="Arial"/>
                <a:ea typeface="Arial"/>
                <a:cs typeface="Arial"/>
                <a:sym typeface="Arial"/>
              </a:rPr>
              <a:t>Instructions:  </a:t>
            </a:r>
            <a:r>
              <a:rPr lang="en-US" dirty="0">
                <a:latin typeface="Arial"/>
                <a:ea typeface="Arial"/>
                <a:cs typeface="Arial"/>
                <a:sym typeface="Arial"/>
              </a:rPr>
              <a:t>Thank the participants and ask for any additional questions.</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Time</a:t>
            </a:r>
            <a:r>
              <a:rPr lang="en-US" dirty="0">
                <a:latin typeface="Arial"/>
                <a:ea typeface="Arial"/>
                <a:cs typeface="Arial"/>
                <a:sym typeface="Arial"/>
              </a:rPr>
              <a:t>: 1 minute</a:t>
            </a:r>
            <a:endParaRPr dirty="0"/>
          </a:p>
          <a:p>
            <a:pPr marL="0" marR="0" lvl="0" indent="0" algn="l" rtl="0">
              <a:lnSpc>
                <a:spcPct val="100000"/>
              </a:lnSpc>
              <a:spcBef>
                <a:spcPts val="0"/>
              </a:spcBef>
              <a:spcAft>
                <a:spcPts val="0"/>
              </a:spcAft>
              <a:buSzPts val="1400"/>
              <a:buNone/>
            </a:pPr>
            <a:endParaRPr b="1"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Materials: </a:t>
            </a:r>
            <a:r>
              <a:rPr lang="en-US" b="0" dirty="0">
                <a:latin typeface="Arial"/>
                <a:ea typeface="Arial"/>
                <a:cs typeface="Arial"/>
                <a:sym typeface="Arial"/>
              </a:rPr>
              <a:t>None</a:t>
            </a:r>
            <a:endParaRPr b="0"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a:latin typeface="Arial"/>
                <a:ea typeface="Arial"/>
                <a:cs typeface="Arial"/>
                <a:sym typeface="Arial"/>
              </a:rPr>
              <a:t>Handouts:  </a:t>
            </a:r>
            <a:r>
              <a:rPr lang="en-US">
                <a:latin typeface="Arial"/>
                <a:ea typeface="Arial"/>
                <a:cs typeface="Arial"/>
                <a:sym typeface="Arial"/>
              </a:rPr>
              <a:t>None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Instructions:  </a:t>
            </a:r>
            <a:r>
              <a:rPr lang="en-US" b="0"/>
              <a:t>Read the disclaimer and answer any questions that may arise. </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chemeClr val="dk1"/>
              </a:buClr>
              <a:buSzPts val="1200"/>
              <a:buFont typeface="Calibri"/>
              <a:buNone/>
            </a:pPr>
            <a:r>
              <a:rPr lang="en-US" b="1"/>
              <a:t>Time</a:t>
            </a:r>
            <a:r>
              <a:rPr lang="en-US" b="0"/>
              <a:t>: 1 minute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Materials:  </a:t>
            </a:r>
            <a:r>
              <a:rPr lang="en-US" b="0"/>
              <a:t>none</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rgbClr val="000000"/>
              </a:buClr>
              <a:buSzPts val="1100"/>
              <a:buFont typeface="Arial"/>
              <a:buNone/>
            </a:pPr>
            <a:r>
              <a:rPr lang="en-US" b="1"/>
              <a:t>Handouts</a:t>
            </a:r>
            <a:r>
              <a:rPr lang="en-US"/>
              <a:t>: None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a6e77e0532_8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2a6e77e0532_8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b="1"/>
              <a:t>Instructions:</a:t>
            </a:r>
            <a:r>
              <a:rPr lang="en-US"/>
              <a:t>  Go over these guidelines with participants to ensure that participants understand the reasons for not including stories or questions of a personal nature.</a:t>
            </a:r>
            <a:endParaRPr/>
          </a:p>
          <a:p>
            <a:pPr marL="158750" lvl="0" indent="0" algn="l" rtl="0">
              <a:lnSpc>
                <a:spcPct val="100000"/>
              </a:lnSpc>
              <a:spcBef>
                <a:spcPts val="0"/>
              </a:spcBef>
              <a:spcAft>
                <a:spcPts val="0"/>
              </a:spcAft>
              <a:buSzPts val="1100"/>
              <a:buNone/>
            </a:pPr>
            <a:endParaRPr/>
          </a:p>
          <a:p>
            <a:pPr marL="0" marR="0" lvl="0" indent="0" algn="l" rtl="0">
              <a:lnSpc>
                <a:spcPct val="100000"/>
              </a:lnSpc>
              <a:spcBef>
                <a:spcPts val="0"/>
              </a:spcBef>
              <a:spcAft>
                <a:spcPts val="0"/>
              </a:spcAft>
              <a:buClr>
                <a:schemeClr val="dk1"/>
              </a:buClr>
              <a:buSzPts val="1200"/>
              <a:buFont typeface="Calibri"/>
              <a:buNone/>
            </a:pPr>
            <a:r>
              <a:rPr lang="en-US" b="1"/>
              <a:t>Time</a:t>
            </a:r>
            <a:r>
              <a:rPr lang="en-US" b="0"/>
              <a:t>: 1 minute</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Materials:  </a:t>
            </a:r>
            <a:r>
              <a:rPr lang="en-US" b="0"/>
              <a:t>none</a:t>
            </a:r>
            <a:endParaRPr/>
          </a:p>
          <a:p>
            <a:pPr marL="0" lvl="0" indent="0" algn="l" rtl="0">
              <a:lnSpc>
                <a:spcPct val="100000"/>
              </a:lnSpc>
              <a:spcBef>
                <a:spcPts val="0"/>
              </a:spcBef>
              <a:spcAft>
                <a:spcPts val="0"/>
              </a:spcAft>
              <a:buSzPts val="1100"/>
              <a:buNone/>
            </a:pPr>
            <a:endParaRPr b="0"/>
          </a:p>
          <a:p>
            <a:pPr marL="0" marR="0" lvl="0" indent="0" algn="l" rtl="0">
              <a:lnSpc>
                <a:spcPct val="100000"/>
              </a:lnSpc>
              <a:spcBef>
                <a:spcPts val="0"/>
              </a:spcBef>
              <a:spcAft>
                <a:spcPts val="0"/>
              </a:spcAft>
              <a:buClr>
                <a:srgbClr val="000000"/>
              </a:buClr>
              <a:buSzPts val="1100"/>
              <a:buFont typeface="Arial"/>
              <a:buNone/>
            </a:pPr>
            <a:r>
              <a:rPr lang="en-US" b="1"/>
              <a:t>Handouts</a:t>
            </a:r>
            <a:r>
              <a:rPr lang="en-US"/>
              <a:t>: None</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b="1" dirty="0">
                <a:latin typeface="Arial"/>
                <a:ea typeface="Arial"/>
                <a:cs typeface="Arial"/>
                <a:sym typeface="Arial"/>
              </a:rPr>
              <a:t>Instructions:  </a:t>
            </a:r>
            <a:r>
              <a:rPr lang="en-US" dirty="0"/>
              <a:t>Introduction to Warm up and Introductions.</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dirty="0">
                <a:latin typeface="Arial"/>
                <a:ea typeface="Arial"/>
                <a:cs typeface="Arial"/>
                <a:sym typeface="Arial"/>
              </a:rPr>
              <a:t>Time</a:t>
            </a:r>
            <a:r>
              <a:rPr lang="en-US" dirty="0">
                <a:latin typeface="Arial"/>
                <a:ea typeface="Arial"/>
                <a:cs typeface="Arial"/>
                <a:sym typeface="Arial"/>
              </a:rPr>
              <a:t>: </a:t>
            </a:r>
            <a:r>
              <a:rPr lang="en-US" dirty="0"/>
              <a:t>1 minute</a:t>
            </a:r>
            <a:endParaRPr dirty="0"/>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Materials:  </a:t>
            </a:r>
            <a:r>
              <a:rPr lang="en-US" dirty="0"/>
              <a:t>None</a:t>
            </a:r>
            <a:endParaRPr dirty="0"/>
          </a:p>
          <a:p>
            <a:pPr marL="0" marR="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SzPts val="1400"/>
              <a:buNone/>
            </a:pPr>
            <a:r>
              <a:rPr lang="en-US" b="1" dirty="0">
                <a:latin typeface="Arial"/>
                <a:ea typeface="Arial"/>
                <a:cs typeface="Arial"/>
                <a:sym typeface="Arial"/>
              </a:rPr>
              <a:t>Handouts: </a:t>
            </a:r>
            <a:r>
              <a:rPr lang="en-US" dirty="0">
                <a:solidFill>
                  <a:schemeClr val="dk1"/>
                </a:solidFill>
              </a:rPr>
              <a:t>None</a:t>
            </a: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f5365354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2f5365354f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Instructions: </a:t>
            </a:r>
            <a:r>
              <a:rPr lang="en-US">
                <a:solidFill>
                  <a:schemeClr val="dk1"/>
                </a:solidFill>
              </a:rPr>
              <a:t>Go around the room quickly, give some folks a chance to comment or ask questions of each other. Typically, people make connections with each other through this exercise that will carry through the workshop.</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Time</a:t>
            </a:r>
            <a:r>
              <a:rPr lang="en-US">
                <a:solidFill>
                  <a:schemeClr val="dk1"/>
                </a:solidFill>
              </a:rPr>
              <a:t>:  3-4 minutes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Materials: </a:t>
            </a:r>
            <a:r>
              <a:rPr lang="en-US">
                <a:solidFill>
                  <a:schemeClr val="dk1"/>
                </a:solidFill>
              </a:rPr>
              <a:t>None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Handouts:  </a:t>
            </a:r>
            <a:r>
              <a:rPr lang="en-US">
                <a:solidFill>
                  <a:schemeClr val="dk1"/>
                </a:solidFill>
              </a:rPr>
              <a:t>Ice Breaker</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US" b="1">
                <a:solidFill>
                  <a:schemeClr val="dk1"/>
                </a:solidFill>
              </a:rPr>
              <a:t>Notes: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tion 1">
  <p:cSld name="Option 1">
    <p:spTree>
      <p:nvGrpSpPr>
        <p:cNvPr id="1" name="Shape 14"/>
        <p:cNvGrpSpPr/>
        <p:nvPr/>
      </p:nvGrpSpPr>
      <p:grpSpPr>
        <a:xfrm>
          <a:off x="0" y="0"/>
          <a:ext cx="0" cy="0"/>
          <a:chOff x="0" y="0"/>
          <a:chExt cx="0" cy="0"/>
        </a:xfrm>
      </p:grpSpPr>
      <p:sp>
        <p:nvSpPr>
          <p:cNvPr id="15" name="Google Shape;15;p39"/>
          <p:cNvSpPr>
            <a:spLocks noGrp="1"/>
          </p:cNvSpPr>
          <p:nvPr>
            <p:ph type="pic" idx="2"/>
          </p:nvPr>
        </p:nvSpPr>
        <p:spPr>
          <a:xfrm>
            <a:off x="0" y="-1019"/>
            <a:ext cx="9144000" cy="5144520"/>
          </a:xfrm>
          <a:prstGeom prst="rect">
            <a:avLst/>
          </a:prstGeom>
          <a:noFill/>
          <a:ln>
            <a:noFill/>
          </a:ln>
        </p:spPr>
      </p:sp>
      <p:sp>
        <p:nvSpPr>
          <p:cNvPr id="16" name="Google Shape;16;p39"/>
          <p:cNvSpPr txBox="1">
            <a:spLocks noGrp="1"/>
          </p:cNvSpPr>
          <p:nvPr>
            <p:ph type="title"/>
          </p:nvPr>
        </p:nvSpPr>
        <p:spPr>
          <a:xfrm>
            <a:off x="1287538" y="273844"/>
            <a:ext cx="2570087" cy="1324604"/>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800"/>
              <a:buFont typeface="Lucida Sans"/>
              <a:buNone/>
              <a:defRPr sz="4000" b="1">
                <a:latin typeface="Lucida Sans"/>
                <a:ea typeface="Lucida Sans"/>
                <a:cs typeface="Lucida Sans"/>
                <a:sym typeface="Lucida Sans"/>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a:endParaRPr/>
          </a:p>
        </p:txBody>
      </p:sp>
      <p:sp>
        <p:nvSpPr>
          <p:cNvPr id="17" name="Google Shape;17;p39"/>
          <p:cNvSpPr txBox="1">
            <a:spLocks noGrp="1"/>
          </p:cNvSpPr>
          <p:nvPr>
            <p:ph type="body" idx="1"/>
          </p:nvPr>
        </p:nvSpPr>
        <p:spPr>
          <a:xfrm>
            <a:off x="1196283" y="1606550"/>
            <a:ext cx="2770700" cy="392113"/>
          </a:xfrm>
          <a:prstGeom prst="rect">
            <a:avLst/>
          </a:prstGeom>
          <a:noFill/>
          <a:ln>
            <a:noFill/>
          </a:ln>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200"/>
              <a:buNone/>
              <a:defRPr sz="2000" b="1">
                <a:latin typeface="Arial"/>
                <a:ea typeface="Arial"/>
                <a:cs typeface="Arial"/>
                <a:sym typeface="Arial"/>
              </a:defRPr>
            </a:lvl1pPr>
            <a:lvl2pPr marL="914400" lvl="1" indent="-228600" algn="ctr">
              <a:lnSpc>
                <a:spcPct val="115000"/>
              </a:lnSpc>
              <a:spcBef>
                <a:spcPts val="1600"/>
              </a:spcBef>
              <a:spcAft>
                <a:spcPts val="0"/>
              </a:spcAft>
              <a:buSzPts val="1200"/>
              <a:buNone/>
              <a:defRPr sz="2000" b="1">
                <a:latin typeface="Arial"/>
                <a:ea typeface="Arial"/>
                <a:cs typeface="Arial"/>
                <a:sym typeface="Arial"/>
              </a:defRPr>
            </a:lvl2pPr>
            <a:lvl3pPr marL="1371600" lvl="2" indent="-228600" algn="ctr">
              <a:lnSpc>
                <a:spcPct val="115000"/>
              </a:lnSpc>
              <a:spcBef>
                <a:spcPts val="1600"/>
              </a:spcBef>
              <a:spcAft>
                <a:spcPts val="0"/>
              </a:spcAft>
              <a:buSzPts val="1200"/>
              <a:buNone/>
              <a:defRPr sz="2000" b="1">
                <a:latin typeface="Arial"/>
                <a:ea typeface="Arial"/>
                <a:cs typeface="Arial"/>
                <a:sym typeface="Arial"/>
              </a:defRPr>
            </a:lvl3pPr>
            <a:lvl4pPr marL="1828800" lvl="3" indent="-228600" algn="ctr">
              <a:lnSpc>
                <a:spcPct val="115000"/>
              </a:lnSpc>
              <a:spcBef>
                <a:spcPts val="1600"/>
              </a:spcBef>
              <a:spcAft>
                <a:spcPts val="0"/>
              </a:spcAft>
              <a:buSzPts val="1200"/>
              <a:buNone/>
              <a:defRPr sz="2000" b="1">
                <a:latin typeface="Arial"/>
                <a:ea typeface="Arial"/>
                <a:cs typeface="Arial"/>
                <a:sym typeface="Arial"/>
              </a:defRPr>
            </a:lvl4pPr>
            <a:lvl5pPr marL="2286000" lvl="4" indent="-228600" algn="ctr">
              <a:lnSpc>
                <a:spcPct val="115000"/>
              </a:lnSpc>
              <a:spcBef>
                <a:spcPts val="1600"/>
              </a:spcBef>
              <a:spcAft>
                <a:spcPts val="0"/>
              </a:spcAft>
              <a:buSzPts val="1200"/>
              <a:buNone/>
              <a:defRPr sz="2000" b="1">
                <a:latin typeface="Arial"/>
                <a:ea typeface="Arial"/>
                <a:cs typeface="Arial"/>
                <a:sym typeface="Arial"/>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18" name="Google Shape;18;p3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 name="Google Shape;19;p3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Google Shape;20;p39"/>
          <p:cNvSpPr txBox="1">
            <a:spLocks noGrp="1"/>
          </p:cNvSpPr>
          <p:nvPr>
            <p:ph type="sldNum" idx="12"/>
          </p:nvPr>
        </p:nvSpPr>
        <p:spPr>
          <a:xfrm>
            <a:off x="0" y="4741452"/>
            <a:ext cx="567018" cy="39211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53"/>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53"/>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54"/>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4"/>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4"/>
          <p:cNvSpPr/>
          <p:nvPr/>
        </p:nvSpPr>
        <p:spPr>
          <a:xfrm>
            <a:off x="330512" y="454916"/>
            <a:ext cx="8475027" cy="94412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54"/>
          <p:cNvSpPr txBox="1">
            <a:spLocks noGrp="1"/>
          </p:cNvSpPr>
          <p:nvPr>
            <p:ph type="title"/>
          </p:nvPr>
        </p:nvSpPr>
        <p:spPr>
          <a:xfrm>
            <a:off x="431921" y="547244"/>
            <a:ext cx="8272212" cy="741249"/>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56"/>
        <p:cNvGrpSpPr/>
        <p:nvPr/>
      </p:nvGrpSpPr>
      <p:grpSpPr>
        <a:xfrm>
          <a:off x="0" y="0"/>
          <a:ext cx="0" cy="0"/>
          <a:chOff x="0" y="0"/>
          <a:chExt cx="0" cy="0"/>
        </a:xfrm>
      </p:grpSpPr>
      <p:sp>
        <p:nvSpPr>
          <p:cNvPr id="57" name="Google Shape;57;p42"/>
          <p:cNvSpPr txBox="1">
            <a:spLocks noGrp="1"/>
          </p:cNvSpPr>
          <p:nvPr>
            <p:ph type="title"/>
          </p:nvPr>
        </p:nvSpPr>
        <p:spPr>
          <a:xfrm>
            <a:off x="96167" y="47294"/>
            <a:ext cx="8520600" cy="318976"/>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Font typeface="Gill Sans"/>
              <a:buNone/>
              <a:defRPr>
                <a:solidFill>
                  <a:schemeClr val="lt1"/>
                </a:solidFill>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a:endParaRPr/>
          </a:p>
        </p:txBody>
      </p:sp>
      <p:sp>
        <p:nvSpPr>
          <p:cNvPr id="58" name="Google Shape;58;p42"/>
          <p:cNvSpPr txBox="1">
            <a:spLocks noGrp="1"/>
          </p:cNvSpPr>
          <p:nvPr>
            <p:ph type="body" idx="1"/>
          </p:nvPr>
        </p:nvSpPr>
        <p:spPr>
          <a:xfrm>
            <a:off x="4494213" y="914400"/>
            <a:ext cx="4429125" cy="37719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lt1"/>
              </a:buClr>
              <a:buSzPts val="1200"/>
              <a:buChar char="●"/>
              <a:defRPr sz="2000">
                <a:solidFill>
                  <a:schemeClr val="lt1"/>
                </a:solidFill>
              </a:defRPr>
            </a:lvl1pPr>
            <a:lvl2pPr marL="914400" lvl="1" indent="-355600" algn="l">
              <a:lnSpc>
                <a:spcPct val="115000"/>
              </a:lnSpc>
              <a:spcBef>
                <a:spcPts val="1600"/>
              </a:spcBef>
              <a:spcAft>
                <a:spcPts val="0"/>
              </a:spcAft>
              <a:buClr>
                <a:schemeClr val="lt1"/>
              </a:buClr>
              <a:buSzPts val="2000"/>
              <a:buChar char="○"/>
              <a:defRPr sz="2000">
                <a:solidFill>
                  <a:schemeClr val="lt1"/>
                </a:solidFill>
              </a:defRPr>
            </a:lvl2pPr>
            <a:lvl3pPr marL="1371600" lvl="2" indent="-355600" algn="l">
              <a:lnSpc>
                <a:spcPct val="115000"/>
              </a:lnSpc>
              <a:spcBef>
                <a:spcPts val="1600"/>
              </a:spcBef>
              <a:spcAft>
                <a:spcPts val="0"/>
              </a:spcAft>
              <a:buClr>
                <a:schemeClr val="lt1"/>
              </a:buClr>
              <a:buSzPts val="2000"/>
              <a:buChar char="■"/>
              <a:defRPr sz="2000">
                <a:solidFill>
                  <a:schemeClr val="lt1"/>
                </a:solidFill>
              </a:defRPr>
            </a:lvl3pPr>
            <a:lvl4pPr marL="1828800" lvl="3" indent="-355600" algn="l">
              <a:lnSpc>
                <a:spcPct val="115000"/>
              </a:lnSpc>
              <a:spcBef>
                <a:spcPts val="1600"/>
              </a:spcBef>
              <a:spcAft>
                <a:spcPts val="0"/>
              </a:spcAft>
              <a:buClr>
                <a:schemeClr val="lt1"/>
              </a:buClr>
              <a:buSzPts val="2000"/>
              <a:buChar char="●"/>
              <a:defRPr sz="2000">
                <a:solidFill>
                  <a:schemeClr val="lt1"/>
                </a:solidFill>
              </a:defRPr>
            </a:lvl4pPr>
            <a:lvl5pPr marL="2286000" lvl="4" indent="-355600" algn="l">
              <a:lnSpc>
                <a:spcPct val="115000"/>
              </a:lnSpc>
              <a:spcBef>
                <a:spcPts val="1600"/>
              </a:spcBef>
              <a:spcAft>
                <a:spcPts val="0"/>
              </a:spcAft>
              <a:buClr>
                <a:schemeClr val="lt1"/>
              </a:buClr>
              <a:buSzPts val="2000"/>
              <a:buChar char="○"/>
              <a:defRPr sz="2000">
                <a:solidFill>
                  <a:schemeClr val="lt1"/>
                </a:solidFill>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
        <p:cNvGrpSpPr/>
        <p:nvPr/>
      </p:nvGrpSpPr>
      <p:grpSpPr>
        <a:xfrm>
          <a:off x="0" y="0"/>
          <a:ext cx="0" cy="0"/>
          <a:chOff x="0" y="0"/>
          <a:chExt cx="0" cy="0"/>
        </a:xfrm>
      </p:grpSpPr>
      <p:sp>
        <p:nvSpPr>
          <p:cNvPr id="60" name="Google Shape;60;p55"/>
          <p:cNvSpPr/>
          <p:nvPr/>
        </p:nvSpPr>
        <p:spPr>
          <a:xfrm>
            <a:off x="334900" y="2314324"/>
            <a:ext cx="8447150" cy="2478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55"/>
          <p:cNvSpPr txBox="1">
            <a:spLocks noGrp="1"/>
          </p:cNvSpPr>
          <p:nvPr>
            <p:ph type="ctrTitle"/>
          </p:nvPr>
        </p:nvSpPr>
        <p:spPr>
          <a:xfrm>
            <a:off x="435894" y="765323"/>
            <a:ext cx="8245162" cy="11062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700"/>
              <a:buFont typeface="Gill Sans"/>
              <a:buNone/>
              <a:defRPr sz="27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55"/>
          <p:cNvSpPr txBox="1">
            <a:spLocks noGrp="1"/>
          </p:cNvSpPr>
          <p:nvPr>
            <p:ph type="subTitle" idx="1"/>
          </p:nvPr>
        </p:nvSpPr>
        <p:spPr>
          <a:xfrm>
            <a:off x="435895" y="1871584"/>
            <a:ext cx="8245160" cy="442741"/>
          </a:xfrm>
          <a:prstGeom prst="rect">
            <a:avLst/>
          </a:prstGeom>
          <a:noFill/>
          <a:ln>
            <a:noFill/>
          </a:ln>
        </p:spPr>
        <p:txBody>
          <a:bodyPr spcFirstLastPara="1" wrap="square" lIns="91425" tIns="45700" rIns="91425" bIns="45700" anchor="t" anchorCtr="0">
            <a:normAutofit/>
          </a:bodyPr>
          <a:lstStyle>
            <a:lvl1pPr lvl="0" algn="l">
              <a:lnSpc>
                <a:spcPct val="100000"/>
              </a:lnSpc>
              <a:spcBef>
                <a:spcPts val="240"/>
              </a:spcBef>
              <a:spcAft>
                <a:spcPts val="0"/>
              </a:spcAft>
              <a:buSzPts val="1104"/>
              <a:buNone/>
              <a:defRPr sz="1200" cap="none">
                <a:solidFill>
                  <a:schemeClr val="accent2"/>
                </a:solidFill>
              </a:defRPr>
            </a:lvl1pPr>
            <a:lvl2pPr lvl="1" algn="ctr">
              <a:lnSpc>
                <a:spcPct val="100000"/>
              </a:lnSpc>
              <a:spcBef>
                <a:spcPts val="450"/>
              </a:spcBef>
              <a:spcAft>
                <a:spcPts val="0"/>
              </a:spcAft>
              <a:buSzPts val="1104"/>
              <a:buNone/>
              <a:defRPr>
                <a:solidFill>
                  <a:srgbClr val="888888"/>
                </a:solidFill>
              </a:defRPr>
            </a:lvl2pPr>
            <a:lvl3pPr lvl="2" algn="ctr">
              <a:lnSpc>
                <a:spcPct val="100000"/>
              </a:lnSpc>
              <a:spcBef>
                <a:spcPts val="450"/>
              </a:spcBef>
              <a:spcAft>
                <a:spcPts val="0"/>
              </a:spcAft>
              <a:buSzPts val="966"/>
              <a:buNone/>
              <a:defRPr>
                <a:solidFill>
                  <a:srgbClr val="888888"/>
                </a:solidFill>
              </a:defRPr>
            </a:lvl3pPr>
            <a:lvl4pPr lvl="3" algn="ctr">
              <a:lnSpc>
                <a:spcPct val="100000"/>
              </a:lnSpc>
              <a:spcBef>
                <a:spcPts val="450"/>
              </a:spcBef>
              <a:spcAft>
                <a:spcPts val="0"/>
              </a:spcAft>
              <a:buSzPts val="828"/>
              <a:buNone/>
              <a:defRPr>
                <a:solidFill>
                  <a:srgbClr val="888888"/>
                </a:solidFill>
              </a:defRPr>
            </a:lvl4pPr>
            <a:lvl5pPr lvl="4" algn="ctr">
              <a:lnSpc>
                <a:spcPct val="100000"/>
              </a:lnSpc>
              <a:spcBef>
                <a:spcPts val="450"/>
              </a:spcBef>
              <a:spcAft>
                <a:spcPts val="0"/>
              </a:spcAft>
              <a:buSzPts val="828"/>
              <a:buNone/>
              <a:defRPr>
                <a:solidFill>
                  <a:srgbClr val="888888"/>
                </a:solidFill>
              </a:defRPr>
            </a:lvl5pPr>
            <a:lvl6pPr lvl="5" algn="ctr">
              <a:lnSpc>
                <a:spcPct val="100000"/>
              </a:lnSpc>
              <a:spcBef>
                <a:spcPts val="450"/>
              </a:spcBef>
              <a:spcAft>
                <a:spcPts val="0"/>
              </a:spcAft>
              <a:buSzPts val="828"/>
              <a:buNone/>
              <a:defRPr>
                <a:solidFill>
                  <a:srgbClr val="888888"/>
                </a:solidFill>
              </a:defRPr>
            </a:lvl6pPr>
            <a:lvl7pPr lvl="6" algn="ctr">
              <a:lnSpc>
                <a:spcPct val="100000"/>
              </a:lnSpc>
              <a:spcBef>
                <a:spcPts val="450"/>
              </a:spcBef>
              <a:spcAft>
                <a:spcPts val="0"/>
              </a:spcAft>
              <a:buSzPts val="828"/>
              <a:buNone/>
              <a:defRPr>
                <a:solidFill>
                  <a:srgbClr val="888888"/>
                </a:solidFill>
              </a:defRPr>
            </a:lvl7pPr>
            <a:lvl8pPr lvl="7" algn="ctr">
              <a:lnSpc>
                <a:spcPct val="100000"/>
              </a:lnSpc>
              <a:spcBef>
                <a:spcPts val="450"/>
              </a:spcBef>
              <a:spcAft>
                <a:spcPts val="0"/>
              </a:spcAft>
              <a:buSzPts val="828"/>
              <a:buNone/>
              <a:defRPr>
                <a:solidFill>
                  <a:srgbClr val="888888"/>
                </a:solidFill>
              </a:defRPr>
            </a:lvl8pPr>
            <a:lvl9pPr lvl="8" algn="ctr">
              <a:lnSpc>
                <a:spcPct val="100000"/>
              </a:lnSpc>
              <a:spcBef>
                <a:spcPts val="450"/>
              </a:spcBef>
              <a:spcAft>
                <a:spcPts val="450"/>
              </a:spcAft>
              <a:buSzPts val="828"/>
              <a:buNone/>
              <a:defRPr>
                <a:solidFill>
                  <a:srgbClr val="888888"/>
                </a:solidFill>
              </a:defRPr>
            </a:lvl9pPr>
          </a:lstStyle>
          <a:p>
            <a:endParaRPr/>
          </a:p>
        </p:txBody>
      </p:sp>
      <p:sp>
        <p:nvSpPr>
          <p:cNvPr id="63" name="Google Shape;63;p55"/>
          <p:cNvSpPr txBox="1">
            <a:spLocks noGrp="1"/>
          </p:cNvSpPr>
          <p:nvPr>
            <p:ph type="dt" idx="10"/>
          </p:nvPr>
        </p:nvSpPr>
        <p:spPr>
          <a:xfrm>
            <a:off x="5704463" y="4467103"/>
            <a:ext cx="2133600"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5"/>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5"/>
        <p:cNvGrpSpPr/>
        <p:nvPr/>
      </p:nvGrpSpPr>
      <p:grpSpPr>
        <a:xfrm>
          <a:off x="0" y="0"/>
          <a:ext cx="0" cy="0"/>
          <a:chOff x="0" y="0"/>
          <a:chExt cx="0" cy="0"/>
        </a:xfrm>
      </p:grpSpPr>
      <p:sp>
        <p:nvSpPr>
          <p:cNvPr id="66" name="Google Shape;66;p56"/>
          <p:cNvSpPr/>
          <p:nvPr/>
        </p:nvSpPr>
        <p:spPr>
          <a:xfrm>
            <a:off x="335863" y="3856481"/>
            <a:ext cx="8468145" cy="94412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56"/>
          <p:cNvSpPr txBox="1">
            <a:spLocks noGrp="1"/>
          </p:cNvSpPr>
          <p:nvPr>
            <p:ph type="title"/>
          </p:nvPr>
        </p:nvSpPr>
        <p:spPr>
          <a:xfrm>
            <a:off x="435895" y="2282933"/>
            <a:ext cx="8272211" cy="112313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700"/>
              <a:buFont typeface="Gill Sans"/>
              <a:buNone/>
              <a:defRPr sz="2700" b="0"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6"/>
          <p:cNvSpPr txBox="1">
            <a:spLocks noGrp="1"/>
          </p:cNvSpPr>
          <p:nvPr>
            <p:ph type="body" idx="1"/>
          </p:nvPr>
        </p:nvSpPr>
        <p:spPr>
          <a:xfrm>
            <a:off x="435895" y="3406063"/>
            <a:ext cx="8272211" cy="45041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70"/>
              </a:spcBef>
              <a:spcAft>
                <a:spcPts val="0"/>
              </a:spcAft>
              <a:buSzPts val="1242"/>
              <a:buNone/>
              <a:defRPr sz="1350" cap="none">
                <a:solidFill>
                  <a:schemeClr val="accent2"/>
                </a:solidFill>
              </a:defRPr>
            </a:lvl1pPr>
            <a:lvl2pPr marL="914400" lvl="1" indent="-228600" algn="l">
              <a:lnSpc>
                <a:spcPct val="100000"/>
              </a:lnSpc>
              <a:spcBef>
                <a:spcPts val="450"/>
              </a:spcBef>
              <a:spcAft>
                <a:spcPts val="0"/>
              </a:spcAft>
              <a:buSzPts val="1242"/>
              <a:buNone/>
              <a:defRPr sz="1350">
                <a:solidFill>
                  <a:srgbClr val="888888"/>
                </a:solidFill>
              </a:defRPr>
            </a:lvl2pPr>
            <a:lvl3pPr marL="1371600" lvl="2" indent="-228600" algn="l">
              <a:lnSpc>
                <a:spcPct val="100000"/>
              </a:lnSpc>
              <a:spcBef>
                <a:spcPts val="450"/>
              </a:spcBef>
              <a:spcAft>
                <a:spcPts val="0"/>
              </a:spcAft>
              <a:buSzPts val="1104"/>
              <a:buNone/>
              <a:defRPr sz="1200">
                <a:solidFill>
                  <a:srgbClr val="888888"/>
                </a:solidFill>
              </a:defRPr>
            </a:lvl3pPr>
            <a:lvl4pPr marL="1828800" lvl="3" indent="-228600" algn="l">
              <a:lnSpc>
                <a:spcPct val="100000"/>
              </a:lnSpc>
              <a:spcBef>
                <a:spcPts val="450"/>
              </a:spcBef>
              <a:spcAft>
                <a:spcPts val="0"/>
              </a:spcAft>
              <a:buSzPts val="966"/>
              <a:buNone/>
              <a:defRPr sz="1050">
                <a:solidFill>
                  <a:srgbClr val="888888"/>
                </a:solidFill>
              </a:defRPr>
            </a:lvl4pPr>
            <a:lvl5pPr marL="2286000" lvl="4" indent="-228600" algn="l">
              <a:lnSpc>
                <a:spcPct val="100000"/>
              </a:lnSpc>
              <a:spcBef>
                <a:spcPts val="450"/>
              </a:spcBef>
              <a:spcAft>
                <a:spcPts val="0"/>
              </a:spcAft>
              <a:buSzPts val="966"/>
              <a:buNone/>
              <a:defRPr sz="1050">
                <a:solidFill>
                  <a:srgbClr val="888888"/>
                </a:solidFill>
              </a:defRPr>
            </a:lvl5pPr>
            <a:lvl6pPr marL="2743200" lvl="5" indent="-228600" algn="l">
              <a:lnSpc>
                <a:spcPct val="100000"/>
              </a:lnSpc>
              <a:spcBef>
                <a:spcPts val="450"/>
              </a:spcBef>
              <a:spcAft>
                <a:spcPts val="0"/>
              </a:spcAft>
              <a:buSzPts val="966"/>
              <a:buNone/>
              <a:defRPr sz="1050">
                <a:solidFill>
                  <a:srgbClr val="888888"/>
                </a:solidFill>
              </a:defRPr>
            </a:lvl6pPr>
            <a:lvl7pPr marL="3200400" lvl="6" indent="-228600" algn="l">
              <a:lnSpc>
                <a:spcPct val="100000"/>
              </a:lnSpc>
              <a:spcBef>
                <a:spcPts val="450"/>
              </a:spcBef>
              <a:spcAft>
                <a:spcPts val="0"/>
              </a:spcAft>
              <a:buSzPts val="966"/>
              <a:buNone/>
              <a:defRPr sz="1050">
                <a:solidFill>
                  <a:srgbClr val="888888"/>
                </a:solidFill>
              </a:defRPr>
            </a:lvl7pPr>
            <a:lvl8pPr marL="3657600" lvl="7" indent="-228600" algn="l">
              <a:lnSpc>
                <a:spcPct val="100000"/>
              </a:lnSpc>
              <a:spcBef>
                <a:spcPts val="450"/>
              </a:spcBef>
              <a:spcAft>
                <a:spcPts val="0"/>
              </a:spcAft>
              <a:buSzPts val="966"/>
              <a:buNone/>
              <a:defRPr sz="1050">
                <a:solidFill>
                  <a:srgbClr val="888888"/>
                </a:solidFill>
              </a:defRPr>
            </a:lvl8pPr>
            <a:lvl9pPr marL="4114800" lvl="8" indent="-228600" algn="l">
              <a:lnSpc>
                <a:spcPct val="100000"/>
              </a:lnSpc>
              <a:spcBef>
                <a:spcPts val="450"/>
              </a:spcBef>
              <a:spcAft>
                <a:spcPts val="450"/>
              </a:spcAft>
              <a:buSzPts val="966"/>
              <a:buNone/>
              <a:defRPr sz="1050">
                <a:solidFill>
                  <a:srgbClr val="888888"/>
                </a:solidFill>
              </a:defRPr>
            </a:lvl9pPr>
          </a:lstStyle>
          <a:p>
            <a:endParaRPr/>
          </a:p>
        </p:txBody>
      </p:sp>
      <p:sp>
        <p:nvSpPr>
          <p:cNvPr id="69" name="Google Shape;69;p56"/>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6"/>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57"/>
          <p:cNvSpPr/>
          <p:nvPr/>
        </p:nvSpPr>
        <p:spPr>
          <a:xfrm>
            <a:off x="334487" y="454916"/>
            <a:ext cx="8475027" cy="94412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57"/>
          <p:cNvSpPr txBox="1">
            <a:spLocks noGrp="1"/>
          </p:cNvSpPr>
          <p:nvPr>
            <p:ph type="title"/>
          </p:nvPr>
        </p:nvSpPr>
        <p:spPr>
          <a:xfrm>
            <a:off x="435895" y="547244"/>
            <a:ext cx="8272212" cy="741249"/>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7"/>
          <p:cNvSpPr txBox="1">
            <a:spLocks noGrp="1"/>
          </p:cNvSpPr>
          <p:nvPr>
            <p:ph type="body" idx="1"/>
          </p:nvPr>
        </p:nvSpPr>
        <p:spPr>
          <a:xfrm>
            <a:off x="435894" y="1671003"/>
            <a:ext cx="4066793" cy="2724785"/>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450"/>
              </a:spcBef>
              <a:spcAft>
                <a:spcPts val="0"/>
              </a:spcAft>
              <a:buSzPts val="1656"/>
              <a:buChar char="◼"/>
              <a:defRPr/>
            </a:lvl2pPr>
            <a:lvl3pPr marL="1371600" lvl="2" indent="-333756" algn="l">
              <a:lnSpc>
                <a:spcPct val="100000"/>
              </a:lnSpc>
              <a:spcBef>
                <a:spcPts val="450"/>
              </a:spcBef>
              <a:spcAft>
                <a:spcPts val="0"/>
              </a:spcAft>
              <a:buSzPts val="1656"/>
              <a:buChar char="◼"/>
              <a:defRPr/>
            </a:lvl3pPr>
            <a:lvl4pPr marL="1828800" lvl="3" indent="-333756" algn="l">
              <a:lnSpc>
                <a:spcPct val="100000"/>
              </a:lnSpc>
              <a:spcBef>
                <a:spcPts val="450"/>
              </a:spcBef>
              <a:spcAft>
                <a:spcPts val="0"/>
              </a:spcAft>
              <a:buSzPts val="1656"/>
              <a:buChar char="◼"/>
              <a:defRPr/>
            </a:lvl4pPr>
            <a:lvl5pPr marL="2286000" lvl="4" indent="-333756" algn="l">
              <a:lnSpc>
                <a:spcPct val="100000"/>
              </a:lnSpc>
              <a:spcBef>
                <a:spcPts val="450"/>
              </a:spcBef>
              <a:spcAft>
                <a:spcPts val="0"/>
              </a:spcAft>
              <a:buSzPts val="1656"/>
              <a:buChar char="◼"/>
              <a:defRPr/>
            </a:lvl5pPr>
            <a:lvl6pPr marL="2743200" lvl="5" indent="-333756" algn="l">
              <a:lnSpc>
                <a:spcPct val="100000"/>
              </a:lnSpc>
              <a:spcBef>
                <a:spcPts val="450"/>
              </a:spcBef>
              <a:spcAft>
                <a:spcPts val="0"/>
              </a:spcAft>
              <a:buSzPts val="1656"/>
              <a:buChar char="◼"/>
              <a:defRPr/>
            </a:lvl6pPr>
            <a:lvl7pPr marL="3200400" lvl="6" indent="-333756" algn="l">
              <a:lnSpc>
                <a:spcPct val="100000"/>
              </a:lnSpc>
              <a:spcBef>
                <a:spcPts val="450"/>
              </a:spcBef>
              <a:spcAft>
                <a:spcPts val="0"/>
              </a:spcAft>
              <a:buSzPts val="1656"/>
              <a:buChar char="◼"/>
              <a:defRPr/>
            </a:lvl7pPr>
            <a:lvl8pPr marL="3657600" lvl="7" indent="-333756" algn="l">
              <a:lnSpc>
                <a:spcPct val="100000"/>
              </a:lnSpc>
              <a:spcBef>
                <a:spcPts val="450"/>
              </a:spcBef>
              <a:spcAft>
                <a:spcPts val="0"/>
              </a:spcAft>
              <a:buSzPts val="1656"/>
              <a:buChar char="◼"/>
              <a:defRPr/>
            </a:lvl8pPr>
            <a:lvl9pPr marL="4114800" lvl="8" indent="-333756" algn="l">
              <a:lnSpc>
                <a:spcPct val="100000"/>
              </a:lnSpc>
              <a:spcBef>
                <a:spcPts val="450"/>
              </a:spcBef>
              <a:spcAft>
                <a:spcPts val="450"/>
              </a:spcAft>
              <a:buSzPts val="1656"/>
              <a:buChar char="◼"/>
              <a:defRPr/>
            </a:lvl9pPr>
          </a:lstStyle>
          <a:p>
            <a:endParaRPr/>
          </a:p>
        </p:txBody>
      </p:sp>
      <p:sp>
        <p:nvSpPr>
          <p:cNvPr id="75" name="Google Shape;75;p57"/>
          <p:cNvSpPr txBox="1">
            <a:spLocks noGrp="1"/>
          </p:cNvSpPr>
          <p:nvPr>
            <p:ph type="body" idx="2"/>
          </p:nvPr>
        </p:nvSpPr>
        <p:spPr>
          <a:xfrm>
            <a:off x="4641313" y="1671003"/>
            <a:ext cx="4066794" cy="2724785"/>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450"/>
              </a:spcBef>
              <a:spcAft>
                <a:spcPts val="0"/>
              </a:spcAft>
              <a:buSzPts val="1656"/>
              <a:buChar char="◼"/>
              <a:defRPr/>
            </a:lvl2pPr>
            <a:lvl3pPr marL="1371600" lvl="2" indent="-333756" algn="l">
              <a:lnSpc>
                <a:spcPct val="100000"/>
              </a:lnSpc>
              <a:spcBef>
                <a:spcPts val="450"/>
              </a:spcBef>
              <a:spcAft>
                <a:spcPts val="0"/>
              </a:spcAft>
              <a:buSzPts val="1656"/>
              <a:buChar char="◼"/>
              <a:defRPr/>
            </a:lvl3pPr>
            <a:lvl4pPr marL="1828800" lvl="3" indent="-333756" algn="l">
              <a:lnSpc>
                <a:spcPct val="100000"/>
              </a:lnSpc>
              <a:spcBef>
                <a:spcPts val="450"/>
              </a:spcBef>
              <a:spcAft>
                <a:spcPts val="0"/>
              </a:spcAft>
              <a:buSzPts val="1656"/>
              <a:buChar char="◼"/>
              <a:defRPr/>
            </a:lvl4pPr>
            <a:lvl5pPr marL="2286000" lvl="4" indent="-333756" algn="l">
              <a:lnSpc>
                <a:spcPct val="100000"/>
              </a:lnSpc>
              <a:spcBef>
                <a:spcPts val="450"/>
              </a:spcBef>
              <a:spcAft>
                <a:spcPts val="0"/>
              </a:spcAft>
              <a:buSzPts val="1656"/>
              <a:buChar char="◼"/>
              <a:defRPr/>
            </a:lvl5pPr>
            <a:lvl6pPr marL="2743200" lvl="5" indent="-333756" algn="l">
              <a:lnSpc>
                <a:spcPct val="100000"/>
              </a:lnSpc>
              <a:spcBef>
                <a:spcPts val="450"/>
              </a:spcBef>
              <a:spcAft>
                <a:spcPts val="0"/>
              </a:spcAft>
              <a:buSzPts val="1656"/>
              <a:buChar char="◼"/>
              <a:defRPr/>
            </a:lvl6pPr>
            <a:lvl7pPr marL="3200400" lvl="6" indent="-333756" algn="l">
              <a:lnSpc>
                <a:spcPct val="100000"/>
              </a:lnSpc>
              <a:spcBef>
                <a:spcPts val="450"/>
              </a:spcBef>
              <a:spcAft>
                <a:spcPts val="0"/>
              </a:spcAft>
              <a:buSzPts val="1656"/>
              <a:buChar char="◼"/>
              <a:defRPr/>
            </a:lvl7pPr>
            <a:lvl8pPr marL="3657600" lvl="7" indent="-333756" algn="l">
              <a:lnSpc>
                <a:spcPct val="100000"/>
              </a:lnSpc>
              <a:spcBef>
                <a:spcPts val="450"/>
              </a:spcBef>
              <a:spcAft>
                <a:spcPts val="0"/>
              </a:spcAft>
              <a:buSzPts val="1656"/>
              <a:buChar char="◼"/>
              <a:defRPr/>
            </a:lvl8pPr>
            <a:lvl9pPr marL="4114800" lvl="8" indent="-333756" algn="l">
              <a:lnSpc>
                <a:spcPct val="100000"/>
              </a:lnSpc>
              <a:spcBef>
                <a:spcPts val="450"/>
              </a:spcBef>
              <a:spcAft>
                <a:spcPts val="450"/>
              </a:spcAft>
              <a:buSzPts val="1656"/>
              <a:buChar char="◼"/>
              <a:defRPr/>
            </a:lvl9pPr>
          </a:lstStyle>
          <a:p>
            <a:endParaRPr/>
          </a:p>
        </p:txBody>
      </p:sp>
      <p:sp>
        <p:nvSpPr>
          <p:cNvPr id="76" name="Google Shape;76;p57"/>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7"/>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8"/>
        <p:cNvGrpSpPr/>
        <p:nvPr/>
      </p:nvGrpSpPr>
      <p:grpSpPr>
        <a:xfrm>
          <a:off x="0" y="0"/>
          <a:ext cx="0" cy="0"/>
          <a:chOff x="0" y="0"/>
          <a:chExt cx="0" cy="0"/>
        </a:xfrm>
      </p:grpSpPr>
      <p:sp>
        <p:nvSpPr>
          <p:cNvPr id="79" name="Google Shape;79;p58"/>
          <p:cNvSpPr/>
          <p:nvPr/>
        </p:nvSpPr>
        <p:spPr>
          <a:xfrm>
            <a:off x="334487" y="454916"/>
            <a:ext cx="8475027" cy="94412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58"/>
          <p:cNvSpPr txBox="1">
            <a:spLocks noGrp="1"/>
          </p:cNvSpPr>
          <p:nvPr>
            <p:ph type="title"/>
          </p:nvPr>
        </p:nvSpPr>
        <p:spPr>
          <a:xfrm>
            <a:off x="435895" y="547244"/>
            <a:ext cx="8272212" cy="741249"/>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8"/>
          <p:cNvSpPr txBox="1">
            <a:spLocks noGrp="1"/>
          </p:cNvSpPr>
          <p:nvPr>
            <p:ph type="body" idx="1"/>
          </p:nvPr>
        </p:nvSpPr>
        <p:spPr>
          <a:xfrm>
            <a:off x="665415" y="1688169"/>
            <a:ext cx="3815306" cy="402004"/>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330"/>
              </a:spcBef>
              <a:spcAft>
                <a:spcPts val="0"/>
              </a:spcAft>
              <a:buSzPts val="1518"/>
              <a:buNone/>
              <a:defRPr sz="1650" b="0">
                <a:solidFill>
                  <a:schemeClr val="accent2"/>
                </a:solidFill>
              </a:defRPr>
            </a:lvl1pPr>
            <a:lvl2pPr marL="914400" lvl="1" indent="-228600" algn="l">
              <a:lnSpc>
                <a:spcPct val="100000"/>
              </a:lnSpc>
              <a:spcBef>
                <a:spcPts val="450"/>
              </a:spcBef>
              <a:spcAft>
                <a:spcPts val="0"/>
              </a:spcAft>
              <a:buSzPts val="1380"/>
              <a:buNone/>
              <a:defRPr sz="1500" b="1"/>
            </a:lvl2pPr>
            <a:lvl3pPr marL="1371600" lvl="2" indent="-228600" algn="l">
              <a:lnSpc>
                <a:spcPct val="100000"/>
              </a:lnSpc>
              <a:spcBef>
                <a:spcPts val="450"/>
              </a:spcBef>
              <a:spcAft>
                <a:spcPts val="0"/>
              </a:spcAft>
              <a:buSzPts val="1242"/>
              <a:buNone/>
              <a:defRPr sz="1350" b="1"/>
            </a:lvl3pPr>
            <a:lvl4pPr marL="1828800" lvl="3" indent="-228600" algn="l">
              <a:lnSpc>
                <a:spcPct val="100000"/>
              </a:lnSpc>
              <a:spcBef>
                <a:spcPts val="450"/>
              </a:spcBef>
              <a:spcAft>
                <a:spcPts val="0"/>
              </a:spcAft>
              <a:buSzPts val="1104"/>
              <a:buNone/>
              <a:defRPr sz="1200" b="1"/>
            </a:lvl4pPr>
            <a:lvl5pPr marL="2286000" lvl="4" indent="-228600" algn="l">
              <a:lnSpc>
                <a:spcPct val="100000"/>
              </a:lnSpc>
              <a:spcBef>
                <a:spcPts val="450"/>
              </a:spcBef>
              <a:spcAft>
                <a:spcPts val="0"/>
              </a:spcAft>
              <a:buSzPts val="1104"/>
              <a:buNone/>
              <a:defRPr sz="1200" b="1"/>
            </a:lvl5pPr>
            <a:lvl6pPr marL="2743200" lvl="5" indent="-228600" algn="l">
              <a:lnSpc>
                <a:spcPct val="100000"/>
              </a:lnSpc>
              <a:spcBef>
                <a:spcPts val="450"/>
              </a:spcBef>
              <a:spcAft>
                <a:spcPts val="0"/>
              </a:spcAft>
              <a:buSzPts val="1104"/>
              <a:buNone/>
              <a:defRPr sz="1200" b="1"/>
            </a:lvl6pPr>
            <a:lvl7pPr marL="3200400" lvl="6" indent="-228600" algn="l">
              <a:lnSpc>
                <a:spcPct val="100000"/>
              </a:lnSpc>
              <a:spcBef>
                <a:spcPts val="450"/>
              </a:spcBef>
              <a:spcAft>
                <a:spcPts val="0"/>
              </a:spcAft>
              <a:buSzPts val="1104"/>
              <a:buNone/>
              <a:defRPr sz="1200" b="1"/>
            </a:lvl7pPr>
            <a:lvl8pPr marL="3657600" lvl="7" indent="-228600" algn="l">
              <a:lnSpc>
                <a:spcPct val="100000"/>
              </a:lnSpc>
              <a:spcBef>
                <a:spcPts val="450"/>
              </a:spcBef>
              <a:spcAft>
                <a:spcPts val="0"/>
              </a:spcAft>
              <a:buSzPts val="1104"/>
              <a:buNone/>
              <a:defRPr sz="1200" b="1"/>
            </a:lvl8pPr>
            <a:lvl9pPr marL="4114800" lvl="8" indent="-228600" algn="l">
              <a:lnSpc>
                <a:spcPct val="100000"/>
              </a:lnSpc>
              <a:spcBef>
                <a:spcPts val="450"/>
              </a:spcBef>
              <a:spcAft>
                <a:spcPts val="450"/>
              </a:spcAft>
              <a:buSzPts val="1104"/>
              <a:buNone/>
              <a:defRPr sz="1200" b="1"/>
            </a:lvl9pPr>
          </a:lstStyle>
          <a:p>
            <a:endParaRPr/>
          </a:p>
        </p:txBody>
      </p:sp>
      <p:sp>
        <p:nvSpPr>
          <p:cNvPr id="82" name="Google Shape;82;p58"/>
          <p:cNvSpPr txBox="1">
            <a:spLocks noGrp="1"/>
          </p:cNvSpPr>
          <p:nvPr>
            <p:ph type="body" idx="2"/>
          </p:nvPr>
        </p:nvSpPr>
        <p:spPr>
          <a:xfrm>
            <a:off x="435896" y="2194540"/>
            <a:ext cx="4044825" cy="2201249"/>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450"/>
              </a:spcBef>
              <a:spcAft>
                <a:spcPts val="0"/>
              </a:spcAft>
              <a:buSzPts val="1656"/>
              <a:buChar char="◼"/>
              <a:defRPr/>
            </a:lvl2pPr>
            <a:lvl3pPr marL="1371600" lvl="2" indent="-333756" algn="l">
              <a:lnSpc>
                <a:spcPct val="100000"/>
              </a:lnSpc>
              <a:spcBef>
                <a:spcPts val="450"/>
              </a:spcBef>
              <a:spcAft>
                <a:spcPts val="0"/>
              </a:spcAft>
              <a:buSzPts val="1656"/>
              <a:buChar char="◼"/>
              <a:defRPr/>
            </a:lvl3pPr>
            <a:lvl4pPr marL="1828800" lvl="3" indent="-333756" algn="l">
              <a:lnSpc>
                <a:spcPct val="100000"/>
              </a:lnSpc>
              <a:spcBef>
                <a:spcPts val="450"/>
              </a:spcBef>
              <a:spcAft>
                <a:spcPts val="0"/>
              </a:spcAft>
              <a:buSzPts val="1656"/>
              <a:buChar char="◼"/>
              <a:defRPr/>
            </a:lvl4pPr>
            <a:lvl5pPr marL="2286000" lvl="4" indent="-333756" algn="l">
              <a:lnSpc>
                <a:spcPct val="100000"/>
              </a:lnSpc>
              <a:spcBef>
                <a:spcPts val="450"/>
              </a:spcBef>
              <a:spcAft>
                <a:spcPts val="0"/>
              </a:spcAft>
              <a:buSzPts val="1656"/>
              <a:buChar char="◼"/>
              <a:defRPr/>
            </a:lvl5pPr>
            <a:lvl6pPr marL="2743200" lvl="5" indent="-333756" algn="l">
              <a:lnSpc>
                <a:spcPct val="100000"/>
              </a:lnSpc>
              <a:spcBef>
                <a:spcPts val="450"/>
              </a:spcBef>
              <a:spcAft>
                <a:spcPts val="0"/>
              </a:spcAft>
              <a:buSzPts val="1656"/>
              <a:buChar char="◼"/>
              <a:defRPr/>
            </a:lvl6pPr>
            <a:lvl7pPr marL="3200400" lvl="6" indent="-333756" algn="l">
              <a:lnSpc>
                <a:spcPct val="100000"/>
              </a:lnSpc>
              <a:spcBef>
                <a:spcPts val="450"/>
              </a:spcBef>
              <a:spcAft>
                <a:spcPts val="0"/>
              </a:spcAft>
              <a:buSzPts val="1656"/>
              <a:buChar char="◼"/>
              <a:defRPr/>
            </a:lvl7pPr>
            <a:lvl8pPr marL="3657600" lvl="7" indent="-333756" algn="l">
              <a:lnSpc>
                <a:spcPct val="100000"/>
              </a:lnSpc>
              <a:spcBef>
                <a:spcPts val="450"/>
              </a:spcBef>
              <a:spcAft>
                <a:spcPts val="0"/>
              </a:spcAft>
              <a:buSzPts val="1656"/>
              <a:buChar char="◼"/>
              <a:defRPr/>
            </a:lvl8pPr>
            <a:lvl9pPr marL="4114800" lvl="8" indent="-333756" algn="l">
              <a:lnSpc>
                <a:spcPct val="100000"/>
              </a:lnSpc>
              <a:spcBef>
                <a:spcPts val="450"/>
              </a:spcBef>
              <a:spcAft>
                <a:spcPts val="450"/>
              </a:spcAft>
              <a:buSzPts val="1656"/>
              <a:buChar char="◼"/>
              <a:defRPr/>
            </a:lvl9pPr>
          </a:lstStyle>
          <a:p>
            <a:endParaRPr/>
          </a:p>
        </p:txBody>
      </p:sp>
      <p:sp>
        <p:nvSpPr>
          <p:cNvPr id="83" name="Google Shape;83;p58"/>
          <p:cNvSpPr txBox="1">
            <a:spLocks noGrp="1"/>
          </p:cNvSpPr>
          <p:nvPr>
            <p:ph type="body" idx="3"/>
          </p:nvPr>
        </p:nvSpPr>
        <p:spPr>
          <a:xfrm>
            <a:off x="4892802" y="1688169"/>
            <a:ext cx="3815305" cy="41503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330"/>
              </a:spcBef>
              <a:spcAft>
                <a:spcPts val="0"/>
              </a:spcAft>
              <a:buSzPts val="1518"/>
              <a:buNone/>
              <a:defRPr sz="1650" b="0">
                <a:solidFill>
                  <a:schemeClr val="accent2"/>
                </a:solidFill>
              </a:defRPr>
            </a:lvl1pPr>
            <a:lvl2pPr marL="914400" lvl="1" indent="-228600" algn="l">
              <a:lnSpc>
                <a:spcPct val="100000"/>
              </a:lnSpc>
              <a:spcBef>
                <a:spcPts val="450"/>
              </a:spcBef>
              <a:spcAft>
                <a:spcPts val="0"/>
              </a:spcAft>
              <a:buSzPts val="1380"/>
              <a:buNone/>
              <a:defRPr sz="1500" b="1"/>
            </a:lvl2pPr>
            <a:lvl3pPr marL="1371600" lvl="2" indent="-228600" algn="l">
              <a:lnSpc>
                <a:spcPct val="100000"/>
              </a:lnSpc>
              <a:spcBef>
                <a:spcPts val="450"/>
              </a:spcBef>
              <a:spcAft>
                <a:spcPts val="0"/>
              </a:spcAft>
              <a:buSzPts val="1242"/>
              <a:buNone/>
              <a:defRPr sz="1350" b="1"/>
            </a:lvl3pPr>
            <a:lvl4pPr marL="1828800" lvl="3" indent="-228600" algn="l">
              <a:lnSpc>
                <a:spcPct val="100000"/>
              </a:lnSpc>
              <a:spcBef>
                <a:spcPts val="450"/>
              </a:spcBef>
              <a:spcAft>
                <a:spcPts val="0"/>
              </a:spcAft>
              <a:buSzPts val="1104"/>
              <a:buNone/>
              <a:defRPr sz="1200" b="1"/>
            </a:lvl4pPr>
            <a:lvl5pPr marL="2286000" lvl="4" indent="-228600" algn="l">
              <a:lnSpc>
                <a:spcPct val="100000"/>
              </a:lnSpc>
              <a:spcBef>
                <a:spcPts val="450"/>
              </a:spcBef>
              <a:spcAft>
                <a:spcPts val="0"/>
              </a:spcAft>
              <a:buSzPts val="1104"/>
              <a:buNone/>
              <a:defRPr sz="1200" b="1"/>
            </a:lvl5pPr>
            <a:lvl6pPr marL="2743200" lvl="5" indent="-228600" algn="l">
              <a:lnSpc>
                <a:spcPct val="100000"/>
              </a:lnSpc>
              <a:spcBef>
                <a:spcPts val="450"/>
              </a:spcBef>
              <a:spcAft>
                <a:spcPts val="0"/>
              </a:spcAft>
              <a:buSzPts val="1104"/>
              <a:buNone/>
              <a:defRPr sz="1200" b="1"/>
            </a:lvl6pPr>
            <a:lvl7pPr marL="3200400" lvl="6" indent="-228600" algn="l">
              <a:lnSpc>
                <a:spcPct val="100000"/>
              </a:lnSpc>
              <a:spcBef>
                <a:spcPts val="450"/>
              </a:spcBef>
              <a:spcAft>
                <a:spcPts val="0"/>
              </a:spcAft>
              <a:buSzPts val="1104"/>
              <a:buNone/>
              <a:defRPr sz="1200" b="1"/>
            </a:lvl7pPr>
            <a:lvl8pPr marL="3657600" lvl="7" indent="-228600" algn="l">
              <a:lnSpc>
                <a:spcPct val="100000"/>
              </a:lnSpc>
              <a:spcBef>
                <a:spcPts val="450"/>
              </a:spcBef>
              <a:spcAft>
                <a:spcPts val="0"/>
              </a:spcAft>
              <a:buSzPts val="1104"/>
              <a:buNone/>
              <a:defRPr sz="1200" b="1"/>
            </a:lvl8pPr>
            <a:lvl9pPr marL="4114800" lvl="8" indent="-228600" algn="l">
              <a:lnSpc>
                <a:spcPct val="100000"/>
              </a:lnSpc>
              <a:spcBef>
                <a:spcPts val="450"/>
              </a:spcBef>
              <a:spcAft>
                <a:spcPts val="450"/>
              </a:spcAft>
              <a:buSzPts val="1104"/>
              <a:buNone/>
              <a:defRPr sz="1200" b="1"/>
            </a:lvl9pPr>
          </a:lstStyle>
          <a:p>
            <a:endParaRPr/>
          </a:p>
        </p:txBody>
      </p:sp>
      <p:sp>
        <p:nvSpPr>
          <p:cNvPr id="84" name="Google Shape;84;p58"/>
          <p:cNvSpPr txBox="1">
            <a:spLocks noGrp="1"/>
          </p:cNvSpPr>
          <p:nvPr>
            <p:ph type="body" idx="4"/>
          </p:nvPr>
        </p:nvSpPr>
        <p:spPr>
          <a:xfrm>
            <a:off x="4663282" y="2194540"/>
            <a:ext cx="4044825" cy="2201249"/>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450"/>
              </a:spcBef>
              <a:spcAft>
                <a:spcPts val="0"/>
              </a:spcAft>
              <a:buSzPts val="1656"/>
              <a:buChar char="◼"/>
              <a:defRPr/>
            </a:lvl2pPr>
            <a:lvl3pPr marL="1371600" lvl="2" indent="-333756" algn="l">
              <a:lnSpc>
                <a:spcPct val="100000"/>
              </a:lnSpc>
              <a:spcBef>
                <a:spcPts val="450"/>
              </a:spcBef>
              <a:spcAft>
                <a:spcPts val="0"/>
              </a:spcAft>
              <a:buSzPts val="1656"/>
              <a:buChar char="◼"/>
              <a:defRPr/>
            </a:lvl3pPr>
            <a:lvl4pPr marL="1828800" lvl="3" indent="-333756" algn="l">
              <a:lnSpc>
                <a:spcPct val="100000"/>
              </a:lnSpc>
              <a:spcBef>
                <a:spcPts val="450"/>
              </a:spcBef>
              <a:spcAft>
                <a:spcPts val="0"/>
              </a:spcAft>
              <a:buSzPts val="1656"/>
              <a:buChar char="◼"/>
              <a:defRPr/>
            </a:lvl4pPr>
            <a:lvl5pPr marL="2286000" lvl="4" indent="-333756" algn="l">
              <a:lnSpc>
                <a:spcPct val="100000"/>
              </a:lnSpc>
              <a:spcBef>
                <a:spcPts val="450"/>
              </a:spcBef>
              <a:spcAft>
                <a:spcPts val="0"/>
              </a:spcAft>
              <a:buSzPts val="1656"/>
              <a:buChar char="◼"/>
              <a:defRPr/>
            </a:lvl5pPr>
            <a:lvl6pPr marL="2743200" lvl="5" indent="-333756" algn="l">
              <a:lnSpc>
                <a:spcPct val="100000"/>
              </a:lnSpc>
              <a:spcBef>
                <a:spcPts val="450"/>
              </a:spcBef>
              <a:spcAft>
                <a:spcPts val="0"/>
              </a:spcAft>
              <a:buSzPts val="1656"/>
              <a:buChar char="◼"/>
              <a:defRPr/>
            </a:lvl6pPr>
            <a:lvl7pPr marL="3200400" lvl="6" indent="-333756" algn="l">
              <a:lnSpc>
                <a:spcPct val="100000"/>
              </a:lnSpc>
              <a:spcBef>
                <a:spcPts val="450"/>
              </a:spcBef>
              <a:spcAft>
                <a:spcPts val="0"/>
              </a:spcAft>
              <a:buSzPts val="1656"/>
              <a:buChar char="◼"/>
              <a:defRPr/>
            </a:lvl7pPr>
            <a:lvl8pPr marL="3657600" lvl="7" indent="-333756" algn="l">
              <a:lnSpc>
                <a:spcPct val="100000"/>
              </a:lnSpc>
              <a:spcBef>
                <a:spcPts val="450"/>
              </a:spcBef>
              <a:spcAft>
                <a:spcPts val="0"/>
              </a:spcAft>
              <a:buSzPts val="1656"/>
              <a:buChar char="◼"/>
              <a:defRPr/>
            </a:lvl8pPr>
            <a:lvl9pPr marL="4114800" lvl="8" indent="-333756" algn="l">
              <a:lnSpc>
                <a:spcPct val="100000"/>
              </a:lnSpc>
              <a:spcBef>
                <a:spcPts val="450"/>
              </a:spcBef>
              <a:spcAft>
                <a:spcPts val="450"/>
              </a:spcAft>
              <a:buSzPts val="1656"/>
              <a:buChar char="◼"/>
              <a:defRPr/>
            </a:lvl9pPr>
          </a:lstStyle>
          <a:p>
            <a:endParaRPr/>
          </a:p>
        </p:txBody>
      </p:sp>
      <p:sp>
        <p:nvSpPr>
          <p:cNvPr id="85" name="Google Shape;85;p58"/>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8"/>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
        <p:cNvGrpSpPr/>
        <p:nvPr/>
      </p:nvGrpSpPr>
      <p:grpSpPr>
        <a:xfrm>
          <a:off x="0" y="0"/>
          <a:ext cx="0" cy="0"/>
          <a:chOff x="0" y="0"/>
          <a:chExt cx="0" cy="0"/>
        </a:xfrm>
      </p:grpSpPr>
      <p:sp>
        <p:nvSpPr>
          <p:cNvPr id="88" name="Google Shape;88;p59"/>
          <p:cNvSpPr/>
          <p:nvPr/>
        </p:nvSpPr>
        <p:spPr>
          <a:xfrm>
            <a:off x="335863" y="3856480"/>
            <a:ext cx="8473650" cy="9560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59"/>
          <p:cNvSpPr txBox="1">
            <a:spLocks noGrp="1"/>
          </p:cNvSpPr>
          <p:nvPr>
            <p:ph type="title"/>
          </p:nvPr>
        </p:nvSpPr>
        <p:spPr>
          <a:xfrm>
            <a:off x="435894" y="3946722"/>
            <a:ext cx="3682084" cy="517136"/>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D58AC"/>
              </a:buClr>
              <a:buSzPts val="1500"/>
              <a:buFont typeface="Gill Sans"/>
              <a:buNone/>
              <a:defRPr sz="1500" b="0">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9"/>
          <p:cNvSpPr txBox="1">
            <a:spLocks noGrp="1"/>
          </p:cNvSpPr>
          <p:nvPr>
            <p:ph type="body" idx="1"/>
          </p:nvPr>
        </p:nvSpPr>
        <p:spPr>
          <a:xfrm>
            <a:off x="335862" y="450900"/>
            <a:ext cx="8469630" cy="3153600"/>
          </a:xfrm>
          <a:prstGeom prst="rect">
            <a:avLst/>
          </a:prstGeom>
          <a:noFill/>
          <a:ln>
            <a:noFill/>
          </a:ln>
        </p:spPr>
        <p:txBody>
          <a:bodyPr spcFirstLastPara="1" wrap="square" lIns="91425" tIns="45700" rIns="91425" bIns="45700" anchor="ctr" anchorCtr="0">
            <a:normAutofit/>
          </a:bodyPr>
          <a:lstStyle>
            <a:lvl1pPr marL="457200" lvl="0" indent="-316230" algn="l">
              <a:lnSpc>
                <a:spcPct val="100000"/>
              </a:lnSpc>
              <a:spcBef>
                <a:spcPts val="300"/>
              </a:spcBef>
              <a:spcAft>
                <a:spcPts val="0"/>
              </a:spcAft>
              <a:buSzPts val="1380"/>
              <a:buChar char="◼"/>
              <a:defRPr sz="1500">
                <a:solidFill>
                  <a:schemeClr val="dk2"/>
                </a:solidFill>
              </a:defRPr>
            </a:lvl1pPr>
            <a:lvl2pPr marL="914400" lvl="1" indent="-307467" algn="l">
              <a:lnSpc>
                <a:spcPct val="100000"/>
              </a:lnSpc>
              <a:spcBef>
                <a:spcPts val="450"/>
              </a:spcBef>
              <a:spcAft>
                <a:spcPts val="0"/>
              </a:spcAft>
              <a:buSzPts val="1242"/>
              <a:buChar char="◼"/>
              <a:defRPr sz="1350">
                <a:solidFill>
                  <a:schemeClr val="dk2"/>
                </a:solidFill>
              </a:defRPr>
            </a:lvl2pPr>
            <a:lvl3pPr marL="1371600" lvl="2" indent="-298703" algn="l">
              <a:lnSpc>
                <a:spcPct val="100000"/>
              </a:lnSpc>
              <a:spcBef>
                <a:spcPts val="450"/>
              </a:spcBef>
              <a:spcAft>
                <a:spcPts val="0"/>
              </a:spcAft>
              <a:buSzPts val="1104"/>
              <a:buChar char="◼"/>
              <a:defRPr sz="1200">
                <a:solidFill>
                  <a:schemeClr val="dk2"/>
                </a:solidFill>
              </a:defRPr>
            </a:lvl3pPr>
            <a:lvl4pPr marL="1828800" lvl="3" indent="-289941" algn="l">
              <a:lnSpc>
                <a:spcPct val="100000"/>
              </a:lnSpc>
              <a:spcBef>
                <a:spcPts val="450"/>
              </a:spcBef>
              <a:spcAft>
                <a:spcPts val="0"/>
              </a:spcAft>
              <a:buSzPts val="966"/>
              <a:buChar char="◼"/>
              <a:defRPr sz="1050">
                <a:solidFill>
                  <a:schemeClr val="dk2"/>
                </a:solidFill>
              </a:defRPr>
            </a:lvl4pPr>
            <a:lvl5pPr marL="2286000" lvl="4" indent="-289941" algn="l">
              <a:lnSpc>
                <a:spcPct val="100000"/>
              </a:lnSpc>
              <a:spcBef>
                <a:spcPts val="450"/>
              </a:spcBef>
              <a:spcAft>
                <a:spcPts val="0"/>
              </a:spcAft>
              <a:buSzPts val="966"/>
              <a:buChar char="◼"/>
              <a:defRPr sz="1050">
                <a:solidFill>
                  <a:schemeClr val="dk2"/>
                </a:solidFill>
              </a:defRPr>
            </a:lvl5pPr>
            <a:lvl6pPr marL="2743200" lvl="5" indent="-289941" algn="l">
              <a:lnSpc>
                <a:spcPct val="100000"/>
              </a:lnSpc>
              <a:spcBef>
                <a:spcPts val="450"/>
              </a:spcBef>
              <a:spcAft>
                <a:spcPts val="0"/>
              </a:spcAft>
              <a:buSzPts val="966"/>
              <a:buChar char="◼"/>
              <a:defRPr sz="1050">
                <a:solidFill>
                  <a:schemeClr val="dk2"/>
                </a:solidFill>
              </a:defRPr>
            </a:lvl6pPr>
            <a:lvl7pPr marL="3200400" lvl="6" indent="-289941" algn="l">
              <a:lnSpc>
                <a:spcPct val="100000"/>
              </a:lnSpc>
              <a:spcBef>
                <a:spcPts val="450"/>
              </a:spcBef>
              <a:spcAft>
                <a:spcPts val="0"/>
              </a:spcAft>
              <a:buSzPts val="966"/>
              <a:buChar char="◼"/>
              <a:defRPr sz="1050">
                <a:solidFill>
                  <a:schemeClr val="dk2"/>
                </a:solidFill>
              </a:defRPr>
            </a:lvl7pPr>
            <a:lvl8pPr marL="3657600" lvl="7" indent="-289940" algn="l">
              <a:lnSpc>
                <a:spcPct val="100000"/>
              </a:lnSpc>
              <a:spcBef>
                <a:spcPts val="450"/>
              </a:spcBef>
              <a:spcAft>
                <a:spcPts val="0"/>
              </a:spcAft>
              <a:buSzPts val="966"/>
              <a:buChar char="◼"/>
              <a:defRPr sz="1050">
                <a:solidFill>
                  <a:schemeClr val="dk2"/>
                </a:solidFill>
              </a:defRPr>
            </a:lvl8pPr>
            <a:lvl9pPr marL="4114800" lvl="8" indent="-289940" algn="l">
              <a:lnSpc>
                <a:spcPct val="100000"/>
              </a:lnSpc>
              <a:spcBef>
                <a:spcPts val="450"/>
              </a:spcBef>
              <a:spcAft>
                <a:spcPts val="450"/>
              </a:spcAft>
              <a:buSzPts val="966"/>
              <a:buChar char="◼"/>
              <a:defRPr sz="1050">
                <a:solidFill>
                  <a:schemeClr val="dk2"/>
                </a:solidFill>
              </a:defRPr>
            </a:lvl9pPr>
          </a:lstStyle>
          <a:p>
            <a:endParaRPr/>
          </a:p>
        </p:txBody>
      </p:sp>
      <p:sp>
        <p:nvSpPr>
          <p:cNvPr id="91" name="Google Shape;91;p59"/>
          <p:cNvSpPr txBox="1">
            <a:spLocks noGrp="1"/>
          </p:cNvSpPr>
          <p:nvPr>
            <p:ph type="body" idx="2"/>
          </p:nvPr>
        </p:nvSpPr>
        <p:spPr>
          <a:xfrm>
            <a:off x="4305618" y="3946723"/>
            <a:ext cx="4402490" cy="517136"/>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165"/>
              </a:spcBef>
              <a:spcAft>
                <a:spcPts val="0"/>
              </a:spcAft>
              <a:buSzPts val="759"/>
              <a:buNone/>
              <a:defRPr sz="825">
                <a:solidFill>
                  <a:schemeClr val="lt1"/>
                </a:solidFill>
              </a:defRPr>
            </a:lvl1pPr>
            <a:lvl2pPr marL="914400" lvl="1" indent="-228600" algn="l">
              <a:lnSpc>
                <a:spcPct val="100000"/>
              </a:lnSpc>
              <a:spcBef>
                <a:spcPts val="450"/>
              </a:spcBef>
              <a:spcAft>
                <a:spcPts val="0"/>
              </a:spcAft>
              <a:buSzPts val="759"/>
              <a:buNone/>
              <a:defRPr sz="825"/>
            </a:lvl2pPr>
            <a:lvl3pPr marL="1371600" lvl="2" indent="-228600" algn="l">
              <a:lnSpc>
                <a:spcPct val="100000"/>
              </a:lnSpc>
              <a:spcBef>
                <a:spcPts val="450"/>
              </a:spcBef>
              <a:spcAft>
                <a:spcPts val="0"/>
              </a:spcAft>
              <a:buSzPts val="690"/>
              <a:buNone/>
              <a:defRPr sz="750"/>
            </a:lvl3pPr>
            <a:lvl4pPr marL="1828800" lvl="3" indent="-228600" algn="l">
              <a:lnSpc>
                <a:spcPct val="100000"/>
              </a:lnSpc>
              <a:spcBef>
                <a:spcPts val="450"/>
              </a:spcBef>
              <a:spcAft>
                <a:spcPts val="0"/>
              </a:spcAft>
              <a:buSzPts val="621"/>
              <a:buNone/>
              <a:defRPr sz="675"/>
            </a:lvl4pPr>
            <a:lvl5pPr marL="2286000" lvl="4" indent="-228600" algn="l">
              <a:lnSpc>
                <a:spcPct val="100000"/>
              </a:lnSpc>
              <a:spcBef>
                <a:spcPts val="450"/>
              </a:spcBef>
              <a:spcAft>
                <a:spcPts val="0"/>
              </a:spcAft>
              <a:buSzPts val="621"/>
              <a:buNone/>
              <a:defRPr sz="675"/>
            </a:lvl5pPr>
            <a:lvl6pPr marL="2743200" lvl="5" indent="-228600" algn="l">
              <a:lnSpc>
                <a:spcPct val="100000"/>
              </a:lnSpc>
              <a:spcBef>
                <a:spcPts val="450"/>
              </a:spcBef>
              <a:spcAft>
                <a:spcPts val="0"/>
              </a:spcAft>
              <a:buSzPts val="621"/>
              <a:buNone/>
              <a:defRPr sz="675"/>
            </a:lvl6pPr>
            <a:lvl7pPr marL="3200400" lvl="6" indent="-228600" algn="l">
              <a:lnSpc>
                <a:spcPct val="100000"/>
              </a:lnSpc>
              <a:spcBef>
                <a:spcPts val="450"/>
              </a:spcBef>
              <a:spcAft>
                <a:spcPts val="0"/>
              </a:spcAft>
              <a:buSzPts val="621"/>
              <a:buNone/>
              <a:defRPr sz="675"/>
            </a:lvl7pPr>
            <a:lvl8pPr marL="3657600" lvl="7" indent="-228600" algn="l">
              <a:lnSpc>
                <a:spcPct val="100000"/>
              </a:lnSpc>
              <a:spcBef>
                <a:spcPts val="450"/>
              </a:spcBef>
              <a:spcAft>
                <a:spcPts val="0"/>
              </a:spcAft>
              <a:buSzPts val="621"/>
              <a:buNone/>
              <a:defRPr sz="675"/>
            </a:lvl8pPr>
            <a:lvl9pPr marL="4114800" lvl="8" indent="-228600" algn="l">
              <a:lnSpc>
                <a:spcPct val="100000"/>
              </a:lnSpc>
              <a:spcBef>
                <a:spcPts val="450"/>
              </a:spcBef>
              <a:spcAft>
                <a:spcPts val="450"/>
              </a:spcAft>
              <a:buSzPts val="621"/>
              <a:buNone/>
              <a:defRPr sz="675"/>
            </a:lvl9pPr>
          </a:lstStyle>
          <a:p>
            <a:endParaRPr/>
          </a:p>
        </p:txBody>
      </p:sp>
      <p:sp>
        <p:nvSpPr>
          <p:cNvPr id="92" name="Google Shape;92;p59"/>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59"/>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4"/>
        <p:cNvGrpSpPr/>
        <p:nvPr/>
      </p:nvGrpSpPr>
      <p:grpSpPr>
        <a:xfrm>
          <a:off x="0" y="0"/>
          <a:ext cx="0" cy="0"/>
          <a:chOff x="0" y="0"/>
          <a:chExt cx="0" cy="0"/>
        </a:xfrm>
      </p:grpSpPr>
      <p:sp>
        <p:nvSpPr>
          <p:cNvPr id="95" name="Google Shape;95;p60"/>
          <p:cNvSpPr txBox="1">
            <a:spLocks noGrp="1"/>
          </p:cNvSpPr>
          <p:nvPr>
            <p:ph type="title"/>
          </p:nvPr>
        </p:nvSpPr>
        <p:spPr>
          <a:xfrm>
            <a:off x="435895" y="3520042"/>
            <a:ext cx="8272212"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1800"/>
              <a:buFont typeface="Gill Sans"/>
              <a:buNone/>
              <a:defRPr sz="1800" b="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60"/>
          <p:cNvSpPr>
            <a:spLocks noGrp="1"/>
          </p:cNvSpPr>
          <p:nvPr>
            <p:ph type="pic" idx="2"/>
          </p:nvPr>
        </p:nvSpPr>
        <p:spPr>
          <a:xfrm>
            <a:off x="335863" y="449794"/>
            <a:ext cx="8468144" cy="2667939"/>
          </a:xfrm>
          <a:prstGeom prst="rect">
            <a:avLst/>
          </a:prstGeom>
          <a:noFill/>
          <a:ln>
            <a:noFill/>
          </a:ln>
        </p:spPr>
      </p:sp>
      <p:sp>
        <p:nvSpPr>
          <p:cNvPr id="97" name="Google Shape;97;p60"/>
          <p:cNvSpPr txBox="1">
            <a:spLocks noGrp="1"/>
          </p:cNvSpPr>
          <p:nvPr>
            <p:ph type="body" idx="1"/>
          </p:nvPr>
        </p:nvSpPr>
        <p:spPr>
          <a:xfrm>
            <a:off x="435894" y="3945096"/>
            <a:ext cx="8272213" cy="44900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80"/>
              </a:spcBef>
              <a:spcAft>
                <a:spcPts val="0"/>
              </a:spcAft>
              <a:buSzPts val="828"/>
              <a:buNone/>
              <a:defRPr sz="900"/>
            </a:lvl1pPr>
            <a:lvl2pPr marL="914400" lvl="1" indent="-228600" algn="l">
              <a:lnSpc>
                <a:spcPct val="100000"/>
              </a:lnSpc>
              <a:spcBef>
                <a:spcPts val="450"/>
              </a:spcBef>
              <a:spcAft>
                <a:spcPts val="0"/>
              </a:spcAft>
              <a:buSzPts val="828"/>
              <a:buNone/>
              <a:defRPr sz="900"/>
            </a:lvl2pPr>
            <a:lvl3pPr marL="1371600" lvl="2" indent="-228600" algn="l">
              <a:lnSpc>
                <a:spcPct val="100000"/>
              </a:lnSpc>
              <a:spcBef>
                <a:spcPts val="450"/>
              </a:spcBef>
              <a:spcAft>
                <a:spcPts val="0"/>
              </a:spcAft>
              <a:buSzPts val="690"/>
              <a:buNone/>
              <a:defRPr sz="750"/>
            </a:lvl3pPr>
            <a:lvl4pPr marL="1828800" lvl="3" indent="-228600" algn="l">
              <a:lnSpc>
                <a:spcPct val="100000"/>
              </a:lnSpc>
              <a:spcBef>
                <a:spcPts val="450"/>
              </a:spcBef>
              <a:spcAft>
                <a:spcPts val="0"/>
              </a:spcAft>
              <a:buSzPts val="621"/>
              <a:buNone/>
              <a:defRPr sz="675"/>
            </a:lvl4pPr>
            <a:lvl5pPr marL="2286000" lvl="4" indent="-228600" algn="l">
              <a:lnSpc>
                <a:spcPct val="100000"/>
              </a:lnSpc>
              <a:spcBef>
                <a:spcPts val="450"/>
              </a:spcBef>
              <a:spcAft>
                <a:spcPts val="0"/>
              </a:spcAft>
              <a:buSzPts val="621"/>
              <a:buNone/>
              <a:defRPr sz="675"/>
            </a:lvl5pPr>
            <a:lvl6pPr marL="2743200" lvl="5" indent="-228600" algn="l">
              <a:lnSpc>
                <a:spcPct val="100000"/>
              </a:lnSpc>
              <a:spcBef>
                <a:spcPts val="450"/>
              </a:spcBef>
              <a:spcAft>
                <a:spcPts val="0"/>
              </a:spcAft>
              <a:buSzPts val="621"/>
              <a:buNone/>
              <a:defRPr sz="675"/>
            </a:lvl6pPr>
            <a:lvl7pPr marL="3200400" lvl="6" indent="-228600" algn="l">
              <a:lnSpc>
                <a:spcPct val="100000"/>
              </a:lnSpc>
              <a:spcBef>
                <a:spcPts val="450"/>
              </a:spcBef>
              <a:spcAft>
                <a:spcPts val="0"/>
              </a:spcAft>
              <a:buSzPts val="621"/>
              <a:buNone/>
              <a:defRPr sz="675"/>
            </a:lvl7pPr>
            <a:lvl8pPr marL="3657600" lvl="7" indent="-228600" algn="l">
              <a:lnSpc>
                <a:spcPct val="100000"/>
              </a:lnSpc>
              <a:spcBef>
                <a:spcPts val="450"/>
              </a:spcBef>
              <a:spcAft>
                <a:spcPts val="0"/>
              </a:spcAft>
              <a:buSzPts val="621"/>
              <a:buNone/>
              <a:defRPr sz="675"/>
            </a:lvl8pPr>
            <a:lvl9pPr marL="4114800" lvl="8" indent="-228600" algn="l">
              <a:lnSpc>
                <a:spcPct val="100000"/>
              </a:lnSpc>
              <a:spcBef>
                <a:spcPts val="450"/>
              </a:spcBef>
              <a:spcAft>
                <a:spcPts val="450"/>
              </a:spcAft>
              <a:buSzPts val="621"/>
              <a:buNone/>
              <a:defRPr sz="675"/>
            </a:lvl9pPr>
          </a:lstStyle>
          <a:p>
            <a:endParaRPr/>
          </a:p>
        </p:txBody>
      </p:sp>
      <p:sp>
        <p:nvSpPr>
          <p:cNvPr id="98" name="Google Shape;98;p60"/>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60"/>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0"/>
        <p:cNvGrpSpPr/>
        <p:nvPr/>
      </p:nvGrpSpPr>
      <p:grpSpPr>
        <a:xfrm>
          <a:off x="0" y="0"/>
          <a:ext cx="0" cy="0"/>
          <a:chOff x="0" y="0"/>
          <a:chExt cx="0" cy="0"/>
        </a:xfrm>
      </p:grpSpPr>
      <p:sp>
        <p:nvSpPr>
          <p:cNvPr id="101" name="Google Shape;101;p61"/>
          <p:cNvSpPr/>
          <p:nvPr/>
        </p:nvSpPr>
        <p:spPr>
          <a:xfrm>
            <a:off x="330214" y="460805"/>
            <a:ext cx="8482004" cy="89197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61"/>
          <p:cNvSpPr txBox="1">
            <a:spLocks noGrp="1"/>
          </p:cNvSpPr>
          <p:nvPr>
            <p:ph type="title"/>
          </p:nvPr>
        </p:nvSpPr>
        <p:spPr>
          <a:xfrm>
            <a:off x="435894" y="526617"/>
            <a:ext cx="8272212" cy="7603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61"/>
          <p:cNvSpPr txBox="1">
            <a:spLocks noGrp="1"/>
          </p:cNvSpPr>
          <p:nvPr>
            <p:ph type="body" idx="1"/>
          </p:nvPr>
        </p:nvSpPr>
        <p:spPr>
          <a:xfrm rot="5400000">
            <a:off x="3250952" y="-1063056"/>
            <a:ext cx="2642096" cy="8272212"/>
          </a:xfrm>
          <a:prstGeom prst="rect">
            <a:avLst/>
          </a:prstGeom>
          <a:noFill/>
          <a:ln>
            <a:noFill/>
          </a:ln>
        </p:spPr>
        <p:txBody>
          <a:bodyPr spcFirstLastPara="1" wrap="square" lIns="91425" tIns="45700" rIns="91425" bIns="45700" anchor="t" anchorCtr="0">
            <a:normAutofit/>
          </a:bodyPr>
          <a:lstStyle>
            <a:lvl1pPr marL="457200" lvl="0" indent="-307467" algn="l">
              <a:lnSpc>
                <a:spcPct val="100000"/>
              </a:lnSpc>
              <a:spcBef>
                <a:spcPts val="270"/>
              </a:spcBef>
              <a:spcAft>
                <a:spcPts val="0"/>
              </a:spcAft>
              <a:buSzPts val="1242"/>
              <a:buChar char="◼"/>
              <a:defRPr/>
            </a:lvl1pPr>
            <a:lvl2pPr marL="914400" lvl="1" indent="-298704" algn="l">
              <a:lnSpc>
                <a:spcPct val="100000"/>
              </a:lnSpc>
              <a:spcBef>
                <a:spcPts val="450"/>
              </a:spcBef>
              <a:spcAft>
                <a:spcPts val="0"/>
              </a:spcAft>
              <a:buSzPts val="1104"/>
              <a:buChar char="◼"/>
              <a:defRPr/>
            </a:lvl2pPr>
            <a:lvl3pPr marL="1371600" lvl="2" indent="-289941" algn="l">
              <a:lnSpc>
                <a:spcPct val="100000"/>
              </a:lnSpc>
              <a:spcBef>
                <a:spcPts val="450"/>
              </a:spcBef>
              <a:spcAft>
                <a:spcPts val="0"/>
              </a:spcAft>
              <a:buSzPts val="966"/>
              <a:buChar char="◼"/>
              <a:defRPr/>
            </a:lvl3pPr>
            <a:lvl4pPr marL="1828800" lvl="3" indent="-281178" algn="l">
              <a:lnSpc>
                <a:spcPct val="100000"/>
              </a:lnSpc>
              <a:spcBef>
                <a:spcPts val="450"/>
              </a:spcBef>
              <a:spcAft>
                <a:spcPts val="0"/>
              </a:spcAft>
              <a:buSzPts val="828"/>
              <a:buChar char="◼"/>
              <a:defRPr/>
            </a:lvl4pPr>
            <a:lvl5pPr marL="2286000" lvl="4" indent="-281178" algn="l">
              <a:lnSpc>
                <a:spcPct val="100000"/>
              </a:lnSpc>
              <a:spcBef>
                <a:spcPts val="450"/>
              </a:spcBef>
              <a:spcAft>
                <a:spcPts val="0"/>
              </a:spcAft>
              <a:buSzPts val="828"/>
              <a:buChar char="◼"/>
              <a:defRPr/>
            </a:lvl5pPr>
            <a:lvl6pPr marL="2743200" lvl="5" indent="-333756" algn="l">
              <a:lnSpc>
                <a:spcPct val="100000"/>
              </a:lnSpc>
              <a:spcBef>
                <a:spcPts val="450"/>
              </a:spcBef>
              <a:spcAft>
                <a:spcPts val="0"/>
              </a:spcAft>
              <a:buSzPts val="1656"/>
              <a:buChar char="◼"/>
              <a:defRPr/>
            </a:lvl6pPr>
            <a:lvl7pPr marL="3200400" lvl="6" indent="-333756" algn="l">
              <a:lnSpc>
                <a:spcPct val="100000"/>
              </a:lnSpc>
              <a:spcBef>
                <a:spcPts val="450"/>
              </a:spcBef>
              <a:spcAft>
                <a:spcPts val="0"/>
              </a:spcAft>
              <a:buSzPts val="1656"/>
              <a:buChar char="◼"/>
              <a:defRPr/>
            </a:lvl7pPr>
            <a:lvl8pPr marL="3657600" lvl="7" indent="-333756" algn="l">
              <a:lnSpc>
                <a:spcPct val="100000"/>
              </a:lnSpc>
              <a:spcBef>
                <a:spcPts val="450"/>
              </a:spcBef>
              <a:spcAft>
                <a:spcPts val="0"/>
              </a:spcAft>
              <a:buSzPts val="1656"/>
              <a:buChar char="◼"/>
              <a:defRPr/>
            </a:lvl8pPr>
            <a:lvl9pPr marL="4114800" lvl="8" indent="-333756" algn="l">
              <a:lnSpc>
                <a:spcPct val="100000"/>
              </a:lnSpc>
              <a:spcBef>
                <a:spcPts val="450"/>
              </a:spcBef>
              <a:spcAft>
                <a:spcPts val="450"/>
              </a:spcAft>
              <a:buSzPts val="1656"/>
              <a:buChar char="◼"/>
              <a:defRPr/>
            </a:lvl9pPr>
          </a:lstStyle>
          <a:p>
            <a:endParaRPr/>
          </a:p>
        </p:txBody>
      </p:sp>
      <p:sp>
        <p:nvSpPr>
          <p:cNvPr id="104" name="Google Shape;104;p61"/>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61"/>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1"/>
        <p:cNvGrpSpPr/>
        <p:nvPr/>
      </p:nvGrpSpPr>
      <p:grpSpPr>
        <a:xfrm>
          <a:off x="0" y="0"/>
          <a:ext cx="0" cy="0"/>
          <a:chOff x="0" y="0"/>
          <a:chExt cx="0" cy="0"/>
        </a:xfrm>
      </p:grpSpPr>
      <p:sp>
        <p:nvSpPr>
          <p:cNvPr id="22" name="Google Shape;22;p40"/>
          <p:cNvSpPr txBox="1">
            <a:spLocks noGrp="1"/>
          </p:cNvSpPr>
          <p:nvPr>
            <p:ph type="body" idx="1"/>
          </p:nvPr>
        </p:nvSpPr>
        <p:spPr>
          <a:xfrm>
            <a:off x="308345" y="5113"/>
            <a:ext cx="7304088" cy="722313"/>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200"/>
              <a:buNone/>
              <a:defRPr sz="2800" b="1">
                <a:solidFill>
                  <a:schemeClr val="lt1"/>
                </a:solidFill>
                <a:latin typeface="Livvic"/>
                <a:ea typeface="Livvic"/>
                <a:cs typeface="Livvic"/>
                <a:sym typeface="Livvic"/>
              </a:defRPr>
            </a:lvl1pPr>
            <a:lvl2pPr marL="914400" lvl="1" indent="-304800" algn="l">
              <a:lnSpc>
                <a:spcPct val="115000"/>
              </a:lnSpc>
              <a:spcBef>
                <a:spcPts val="1600"/>
              </a:spcBef>
              <a:spcAft>
                <a:spcPts val="0"/>
              </a:spcAft>
              <a:buSzPts val="1200"/>
              <a:buChar char="○"/>
              <a:defRPr/>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23" name="Google Shape;23;p40"/>
          <p:cNvSpPr>
            <a:spLocks noGrp="1"/>
          </p:cNvSpPr>
          <p:nvPr>
            <p:ph type="pic" idx="2"/>
          </p:nvPr>
        </p:nvSpPr>
        <p:spPr>
          <a:xfrm>
            <a:off x="914400" y="1147763"/>
            <a:ext cx="7304088" cy="3570287"/>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6"/>
        <p:cNvGrpSpPr/>
        <p:nvPr/>
      </p:nvGrpSpPr>
      <p:grpSpPr>
        <a:xfrm>
          <a:off x="0" y="0"/>
          <a:ext cx="0" cy="0"/>
          <a:chOff x="0" y="0"/>
          <a:chExt cx="0" cy="0"/>
        </a:xfrm>
      </p:grpSpPr>
      <p:sp>
        <p:nvSpPr>
          <p:cNvPr id="107" name="Google Shape;107;p62"/>
          <p:cNvSpPr/>
          <p:nvPr/>
        </p:nvSpPr>
        <p:spPr>
          <a:xfrm>
            <a:off x="6629401" y="449793"/>
            <a:ext cx="2180113" cy="4362713"/>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62"/>
          <p:cNvSpPr txBox="1">
            <a:spLocks noGrp="1"/>
          </p:cNvSpPr>
          <p:nvPr>
            <p:ph type="title"/>
          </p:nvPr>
        </p:nvSpPr>
        <p:spPr>
          <a:xfrm rot="5400000">
            <a:off x="5437310" y="1698886"/>
            <a:ext cx="3887305" cy="150312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62"/>
          <p:cNvSpPr txBox="1">
            <a:spLocks noGrp="1"/>
          </p:cNvSpPr>
          <p:nvPr>
            <p:ph type="body" idx="1"/>
          </p:nvPr>
        </p:nvSpPr>
        <p:spPr>
          <a:xfrm rot="5400000">
            <a:off x="1598645" y="-510657"/>
            <a:ext cx="3887305" cy="5922209"/>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450"/>
              </a:spcBef>
              <a:spcAft>
                <a:spcPts val="0"/>
              </a:spcAft>
              <a:buSzPts val="1656"/>
              <a:buChar char="◼"/>
              <a:defRPr/>
            </a:lvl2pPr>
            <a:lvl3pPr marL="1371600" lvl="2" indent="-333756" algn="l">
              <a:lnSpc>
                <a:spcPct val="100000"/>
              </a:lnSpc>
              <a:spcBef>
                <a:spcPts val="450"/>
              </a:spcBef>
              <a:spcAft>
                <a:spcPts val="0"/>
              </a:spcAft>
              <a:buSzPts val="1656"/>
              <a:buChar char="◼"/>
              <a:defRPr/>
            </a:lvl3pPr>
            <a:lvl4pPr marL="1828800" lvl="3" indent="-333756" algn="l">
              <a:lnSpc>
                <a:spcPct val="100000"/>
              </a:lnSpc>
              <a:spcBef>
                <a:spcPts val="450"/>
              </a:spcBef>
              <a:spcAft>
                <a:spcPts val="0"/>
              </a:spcAft>
              <a:buSzPts val="1656"/>
              <a:buChar char="◼"/>
              <a:defRPr/>
            </a:lvl4pPr>
            <a:lvl5pPr marL="2286000" lvl="4" indent="-333756" algn="l">
              <a:lnSpc>
                <a:spcPct val="100000"/>
              </a:lnSpc>
              <a:spcBef>
                <a:spcPts val="450"/>
              </a:spcBef>
              <a:spcAft>
                <a:spcPts val="0"/>
              </a:spcAft>
              <a:buSzPts val="1656"/>
              <a:buChar char="◼"/>
              <a:defRPr/>
            </a:lvl5pPr>
            <a:lvl6pPr marL="2743200" lvl="5" indent="-333756" algn="l">
              <a:lnSpc>
                <a:spcPct val="100000"/>
              </a:lnSpc>
              <a:spcBef>
                <a:spcPts val="450"/>
              </a:spcBef>
              <a:spcAft>
                <a:spcPts val="0"/>
              </a:spcAft>
              <a:buSzPts val="1656"/>
              <a:buChar char="◼"/>
              <a:defRPr/>
            </a:lvl6pPr>
            <a:lvl7pPr marL="3200400" lvl="6" indent="-333756" algn="l">
              <a:lnSpc>
                <a:spcPct val="100000"/>
              </a:lnSpc>
              <a:spcBef>
                <a:spcPts val="450"/>
              </a:spcBef>
              <a:spcAft>
                <a:spcPts val="0"/>
              </a:spcAft>
              <a:buSzPts val="1656"/>
              <a:buChar char="◼"/>
              <a:defRPr/>
            </a:lvl7pPr>
            <a:lvl8pPr marL="3657600" lvl="7" indent="-333756" algn="l">
              <a:lnSpc>
                <a:spcPct val="100000"/>
              </a:lnSpc>
              <a:spcBef>
                <a:spcPts val="450"/>
              </a:spcBef>
              <a:spcAft>
                <a:spcPts val="0"/>
              </a:spcAft>
              <a:buSzPts val="1656"/>
              <a:buChar char="◼"/>
              <a:defRPr/>
            </a:lvl8pPr>
            <a:lvl9pPr marL="4114800" lvl="8" indent="-333756" algn="l">
              <a:lnSpc>
                <a:spcPct val="100000"/>
              </a:lnSpc>
              <a:spcBef>
                <a:spcPts val="450"/>
              </a:spcBef>
              <a:spcAft>
                <a:spcPts val="450"/>
              </a:spcAft>
              <a:buSzPts val="1656"/>
              <a:buChar char="◼"/>
              <a:defRPr/>
            </a:lvl9pPr>
          </a:lstStyle>
          <a:p>
            <a:endParaRPr/>
          </a:p>
        </p:txBody>
      </p:sp>
      <p:sp>
        <p:nvSpPr>
          <p:cNvPr id="110" name="Google Shape;110;p62"/>
          <p:cNvSpPr txBox="1">
            <a:spLocks noGrp="1"/>
          </p:cNvSpPr>
          <p:nvPr>
            <p:ph type="dt" idx="10"/>
          </p:nvPr>
        </p:nvSpPr>
        <p:spPr>
          <a:xfrm>
            <a:off x="6745255" y="4467103"/>
            <a:ext cx="996106"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62"/>
          <p:cNvSpPr txBox="1">
            <a:spLocks noGrp="1"/>
          </p:cNvSpPr>
          <p:nvPr>
            <p:ph type="ftr" idx="11"/>
          </p:nvPr>
        </p:nvSpPr>
        <p:spPr>
          <a:xfrm>
            <a:off x="581193" y="4463859"/>
            <a:ext cx="5922209"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24"/>
        <p:cNvGrpSpPr/>
        <p:nvPr/>
      </p:nvGrpSpPr>
      <p:grpSpPr>
        <a:xfrm>
          <a:off x="0" y="0"/>
          <a:ext cx="0" cy="0"/>
          <a:chOff x="0" y="0"/>
          <a:chExt cx="0" cy="0"/>
        </a:xfrm>
      </p:grpSpPr>
      <p:sp>
        <p:nvSpPr>
          <p:cNvPr id="25" name="Google Shape;25;p41"/>
          <p:cNvSpPr txBox="1">
            <a:spLocks noGrp="1"/>
          </p:cNvSpPr>
          <p:nvPr>
            <p:ph type="body" idx="1"/>
          </p:nvPr>
        </p:nvSpPr>
        <p:spPr>
          <a:xfrm>
            <a:off x="454025" y="0"/>
            <a:ext cx="4151313" cy="11176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200"/>
              <a:buNone/>
              <a:defRPr sz="2800" b="1">
                <a:solidFill>
                  <a:schemeClr val="lt1"/>
                </a:solidFill>
                <a:latin typeface="Livvic"/>
                <a:ea typeface="Livvic"/>
                <a:cs typeface="Livvic"/>
                <a:sym typeface="Livvic"/>
              </a:defRPr>
            </a:lvl1pPr>
            <a:lvl2pPr marL="914400" lvl="1" indent="-304800" algn="l">
              <a:lnSpc>
                <a:spcPct val="115000"/>
              </a:lnSpc>
              <a:spcBef>
                <a:spcPts val="1600"/>
              </a:spcBef>
              <a:spcAft>
                <a:spcPts val="0"/>
              </a:spcAft>
              <a:buSzPts val="1200"/>
              <a:buChar char="○"/>
              <a:defRPr/>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26" name="Google Shape;26;p41"/>
          <p:cNvSpPr txBox="1">
            <a:spLocks noGrp="1"/>
          </p:cNvSpPr>
          <p:nvPr>
            <p:ph type="body" idx="2"/>
          </p:nvPr>
        </p:nvSpPr>
        <p:spPr>
          <a:xfrm>
            <a:off x="453848" y="1117600"/>
            <a:ext cx="3976688" cy="3687763"/>
          </a:xfrm>
          <a:prstGeom prst="rect">
            <a:avLst/>
          </a:prstGeom>
          <a:noFill/>
          <a:ln>
            <a:noFill/>
          </a:ln>
        </p:spPr>
        <p:txBody>
          <a:bodyPr spcFirstLastPara="1" wrap="square" lIns="91425" tIns="91425" rIns="91425" bIns="91425" anchor="t" anchorCtr="0">
            <a:noAutofit/>
          </a:bodyPr>
          <a:lstStyle>
            <a:lvl1pPr marL="457200" lvl="0" indent="-355600" algn="l">
              <a:lnSpc>
                <a:spcPct val="115000"/>
              </a:lnSpc>
              <a:spcBef>
                <a:spcPts val="0"/>
              </a:spcBef>
              <a:spcAft>
                <a:spcPts val="0"/>
              </a:spcAft>
              <a:buClr>
                <a:schemeClr val="lt1"/>
              </a:buClr>
              <a:buSzPts val="2000"/>
              <a:buFont typeface="Arial"/>
              <a:buChar char="•"/>
              <a:defRPr sz="2000">
                <a:solidFill>
                  <a:schemeClr val="lt1"/>
                </a:solidFill>
              </a:defRPr>
            </a:lvl1pPr>
            <a:lvl2pPr marL="914400" lvl="1" indent="-355600" algn="l">
              <a:lnSpc>
                <a:spcPct val="115000"/>
              </a:lnSpc>
              <a:spcBef>
                <a:spcPts val="1600"/>
              </a:spcBef>
              <a:spcAft>
                <a:spcPts val="0"/>
              </a:spcAft>
              <a:buClr>
                <a:schemeClr val="lt1"/>
              </a:buClr>
              <a:buSzPts val="2000"/>
              <a:buFont typeface="Courier New"/>
              <a:buChar char="o"/>
              <a:defRPr sz="2000">
                <a:solidFill>
                  <a:schemeClr val="lt1"/>
                </a:solidFill>
              </a:defRPr>
            </a:lvl2pPr>
            <a:lvl3pPr marL="1371600" lvl="2" indent="-228600" algn="l">
              <a:lnSpc>
                <a:spcPct val="115000"/>
              </a:lnSpc>
              <a:spcBef>
                <a:spcPts val="1600"/>
              </a:spcBef>
              <a:spcAft>
                <a:spcPts val="0"/>
              </a:spcAft>
              <a:buSzPts val="1200"/>
              <a:buFont typeface="Catamaran Light"/>
              <a:buNone/>
              <a:defRPr sz="2000">
                <a:solidFill>
                  <a:schemeClr val="lt1"/>
                </a:solidFill>
              </a:defRPr>
            </a:lvl3pPr>
            <a:lvl4pPr marL="1828800" lvl="3" indent="-228600" algn="l">
              <a:lnSpc>
                <a:spcPct val="115000"/>
              </a:lnSpc>
              <a:spcBef>
                <a:spcPts val="1600"/>
              </a:spcBef>
              <a:spcAft>
                <a:spcPts val="0"/>
              </a:spcAft>
              <a:buSzPts val="1200"/>
              <a:buFont typeface="Catamaran Light"/>
              <a:buNone/>
              <a:defRPr sz="2000">
                <a:solidFill>
                  <a:schemeClr val="lt1"/>
                </a:solidFill>
              </a:defRPr>
            </a:lvl4pPr>
            <a:lvl5pPr marL="2286000" lvl="4" indent="-228600" algn="l">
              <a:lnSpc>
                <a:spcPct val="115000"/>
              </a:lnSpc>
              <a:spcBef>
                <a:spcPts val="1600"/>
              </a:spcBef>
              <a:spcAft>
                <a:spcPts val="0"/>
              </a:spcAft>
              <a:buSzPts val="1200"/>
              <a:buFont typeface="Catamaran Light"/>
              <a:buNone/>
              <a:defRPr sz="2000">
                <a:solidFill>
                  <a:schemeClr val="lt1"/>
                </a:solidFill>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7"/>
        <p:cNvGrpSpPr/>
        <p:nvPr/>
      </p:nvGrpSpPr>
      <p:grpSpPr>
        <a:xfrm>
          <a:off x="0" y="0"/>
          <a:ext cx="0" cy="0"/>
          <a:chOff x="0" y="0"/>
          <a:chExt cx="0" cy="0"/>
        </a:xfrm>
      </p:grpSpPr>
      <p:sp>
        <p:nvSpPr>
          <p:cNvPr id="28" name="Google Shape;28;p43"/>
          <p:cNvSpPr txBox="1">
            <a:spLocks noGrp="1"/>
          </p:cNvSpPr>
          <p:nvPr>
            <p:ph type="title"/>
          </p:nvPr>
        </p:nvSpPr>
        <p:spPr>
          <a:xfrm>
            <a:off x="5220586" y="243007"/>
            <a:ext cx="3611714"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Font typeface="Gill Sans"/>
              <a:buNone/>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a:endParaRPr/>
          </a:p>
        </p:txBody>
      </p:sp>
      <p:sp>
        <p:nvSpPr>
          <p:cNvPr id="29" name="Google Shape;29;p43"/>
          <p:cNvSpPr txBox="1">
            <a:spLocks noGrp="1"/>
          </p:cNvSpPr>
          <p:nvPr>
            <p:ph type="body" idx="1"/>
          </p:nvPr>
        </p:nvSpPr>
        <p:spPr>
          <a:xfrm>
            <a:off x="1339083" y="2826932"/>
            <a:ext cx="7804150" cy="1553682"/>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200"/>
              <a:buNone/>
              <a:defRPr b="1">
                <a:latin typeface="Livvic"/>
                <a:ea typeface="Livvic"/>
                <a:cs typeface="Livvic"/>
                <a:sym typeface="Livvic"/>
              </a:defRPr>
            </a:lvl1pPr>
            <a:lvl2pPr marL="914400" lvl="1" indent="-330200" algn="l">
              <a:lnSpc>
                <a:spcPct val="100000"/>
              </a:lnSpc>
              <a:spcBef>
                <a:spcPts val="0"/>
              </a:spcBef>
              <a:spcAft>
                <a:spcPts val="0"/>
              </a:spcAft>
              <a:buSzPts val="1600"/>
              <a:buFont typeface="Arial"/>
              <a:buChar char="•"/>
              <a:defRPr sz="1600"/>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30" name="Google Shape;30;p43"/>
          <p:cNvSpPr txBox="1">
            <a:spLocks noGrp="1"/>
          </p:cNvSpPr>
          <p:nvPr>
            <p:ph type="body" idx="2"/>
          </p:nvPr>
        </p:nvSpPr>
        <p:spPr>
          <a:xfrm>
            <a:off x="1339850" y="243007"/>
            <a:ext cx="7804150" cy="1841500"/>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200"/>
              <a:buNone/>
              <a:defRPr b="1">
                <a:latin typeface="Livvic"/>
                <a:ea typeface="Livvic"/>
                <a:cs typeface="Livvic"/>
                <a:sym typeface="Livvic"/>
              </a:defRPr>
            </a:lvl1pPr>
            <a:lvl2pPr marL="914400" lvl="1" indent="-228600" algn="l">
              <a:lnSpc>
                <a:spcPct val="100000"/>
              </a:lnSpc>
              <a:spcBef>
                <a:spcPts val="0"/>
              </a:spcBef>
              <a:spcAft>
                <a:spcPts val="0"/>
              </a:spcAft>
              <a:buSzPts val="1200"/>
              <a:buNone/>
              <a:defRPr sz="1600" b="1"/>
            </a:lvl2pPr>
            <a:lvl3pPr marL="1371600" lvl="2" indent="-228600" algn="l">
              <a:lnSpc>
                <a:spcPct val="100000"/>
              </a:lnSpc>
              <a:spcBef>
                <a:spcPts val="0"/>
              </a:spcBef>
              <a:spcAft>
                <a:spcPts val="0"/>
              </a:spcAft>
              <a:buSzPts val="1200"/>
              <a:buNone/>
              <a:defRPr sz="1600"/>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31" name="Google Shape;31;p43"/>
          <p:cNvSpPr txBox="1">
            <a:spLocks noGrp="1"/>
          </p:cNvSpPr>
          <p:nvPr>
            <p:ph type="body" idx="3"/>
          </p:nvPr>
        </p:nvSpPr>
        <p:spPr>
          <a:xfrm>
            <a:off x="1339083" y="4533542"/>
            <a:ext cx="7197725" cy="468312"/>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200"/>
              <a:buNone/>
              <a:defRPr>
                <a:solidFill>
                  <a:schemeClr val="accent2"/>
                </a:solidFill>
              </a:defRPr>
            </a:lvl1pPr>
            <a:lvl2pPr marL="914400" lvl="1" indent="-304800" algn="l">
              <a:lnSpc>
                <a:spcPct val="115000"/>
              </a:lnSpc>
              <a:spcBef>
                <a:spcPts val="1600"/>
              </a:spcBef>
              <a:spcAft>
                <a:spcPts val="0"/>
              </a:spcAft>
              <a:buSzPts val="1200"/>
              <a:buChar char="○"/>
              <a:defRPr/>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2"/>
        <p:cNvGrpSpPr/>
        <p:nvPr/>
      </p:nvGrpSpPr>
      <p:grpSpPr>
        <a:xfrm>
          <a:off x="0" y="0"/>
          <a:ext cx="0" cy="0"/>
          <a:chOff x="0" y="0"/>
          <a:chExt cx="0" cy="0"/>
        </a:xfrm>
      </p:grpSpPr>
      <p:sp>
        <p:nvSpPr>
          <p:cNvPr id="33" name="Google Shape;33;p44"/>
          <p:cNvSpPr txBox="1">
            <a:spLocks noGrp="1"/>
          </p:cNvSpPr>
          <p:nvPr>
            <p:ph type="body" idx="1"/>
          </p:nvPr>
        </p:nvSpPr>
        <p:spPr>
          <a:xfrm>
            <a:off x="291462" y="1060095"/>
            <a:ext cx="8184356" cy="3721215"/>
          </a:xfrm>
          <a:prstGeom prst="rect">
            <a:avLst/>
          </a:prstGeom>
          <a:noFill/>
          <a:ln>
            <a:noFill/>
          </a:ln>
        </p:spPr>
        <p:txBody>
          <a:bodyPr spcFirstLastPara="1" wrap="square" lIns="91425" tIns="91425" rIns="91425" bIns="91425" anchor="t" anchorCtr="0">
            <a:noAutofit/>
          </a:bodyPr>
          <a:lstStyle>
            <a:lvl1pPr marL="457200" lvl="0" indent="-314325" algn="l">
              <a:lnSpc>
                <a:spcPct val="115000"/>
              </a:lnSpc>
              <a:spcBef>
                <a:spcPts val="0"/>
              </a:spcBef>
              <a:spcAft>
                <a:spcPts val="0"/>
              </a:spcAft>
              <a:buSzPts val="1350"/>
              <a:buFont typeface="Noto Sans Symbols"/>
              <a:buChar char="▪"/>
              <a:defRPr sz="1800" b="1">
                <a:solidFill>
                  <a:schemeClr val="lt1"/>
                </a:solidFill>
                <a:latin typeface="Livvic"/>
                <a:ea typeface="Livvic"/>
                <a:cs typeface="Livvic"/>
                <a:sym typeface="Livvic"/>
              </a:defRPr>
            </a:lvl1pPr>
            <a:lvl2pPr marL="914400" lvl="1" indent="-304800" algn="l">
              <a:lnSpc>
                <a:spcPct val="115000"/>
              </a:lnSpc>
              <a:spcBef>
                <a:spcPts val="1600"/>
              </a:spcBef>
              <a:spcAft>
                <a:spcPts val="0"/>
              </a:spcAft>
              <a:buSzPts val="1200"/>
              <a:buChar char="○"/>
              <a:defRPr sz="1800" b="1">
                <a:solidFill>
                  <a:schemeClr val="lt1"/>
                </a:solidFill>
                <a:latin typeface="Livvic"/>
                <a:ea typeface="Livvic"/>
                <a:cs typeface="Livvic"/>
                <a:sym typeface="Livvic"/>
              </a:defRPr>
            </a:lvl2pPr>
            <a:lvl3pPr marL="1371600" lvl="2" indent="-304800" algn="l">
              <a:lnSpc>
                <a:spcPct val="115000"/>
              </a:lnSpc>
              <a:spcBef>
                <a:spcPts val="1600"/>
              </a:spcBef>
              <a:spcAft>
                <a:spcPts val="0"/>
              </a:spcAft>
              <a:buSzPts val="1200"/>
              <a:buChar char="■"/>
              <a:defRPr sz="1800" b="1">
                <a:solidFill>
                  <a:schemeClr val="lt1"/>
                </a:solidFill>
                <a:latin typeface="Livvic"/>
                <a:ea typeface="Livvic"/>
                <a:cs typeface="Livvic"/>
                <a:sym typeface="Livvic"/>
              </a:defRPr>
            </a:lvl3pPr>
            <a:lvl4pPr marL="1828800" lvl="3" indent="-304800" algn="l">
              <a:lnSpc>
                <a:spcPct val="115000"/>
              </a:lnSpc>
              <a:spcBef>
                <a:spcPts val="1600"/>
              </a:spcBef>
              <a:spcAft>
                <a:spcPts val="0"/>
              </a:spcAft>
              <a:buSzPts val="1200"/>
              <a:buChar char="●"/>
              <a:defRPr sz="1800" b="1">
                <a:solidFill>
                  <a:schemeClr val="lt1"/>
                </a:solidFill>
                <a:latin typeface="Livvic"/>
                <a:ea typeface="Livvic"/>
                <a:cs typeface="Livvic"/>
                <a:sym typeface="Livvic"/>
              </a:defRPr>
            </a:lvl4pPr>
            <a:lvl5pPr marL="2286000" lvl="4" indent="-304800" algn="l">
              <a:lnSpc>
                <a:spcPct val="115000"/>
              </a:lnSpc>
              <a:spcBef>
                <a:spcPts val="1600"/>
              </a:spcBef>
              <a:spcAft>
                <a:spcPts val="0"/>
              </a:spcAft>
              <a:buSzPts val="1200"/>
              <a:buChar char="○"/>
              <a:defRPr sz="1800" b="1">
                <a:solidFill>
                  <a:schemeClr val="lt1"/>
                </a:solidFill>
                <a:latin typeface="Livvic"/>
                <a:ea typeface="Livvic"/>
                <a:cs typeface="Livvic"/>
                <a:sym typeface="Livvic"/>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
        <p:nvSpPr>
          <p:cNvPr id="34" name="Google Shape;34;p44"/>
          <p:cNvSpPr txBox="1">
            <a:spLocks noGrp="1"/>
          </p:cNvSpPr>
          <p:nvPr>
            <p:ph type="body" idx="2"/>
          </p:nvPr>
        </p:nvSpPr>
        <p:spPr>
          <a:xfrm>
            <a:off x="292100" y="361950"/>
            <a:ext cx="8183563" cy="6985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200"/>
              <a:buNone/>
              <a:defRPr sz="2400" b="1">
                <a:solidFill>
                  <a:schemeClr val="lt1"/>
                </a:solidFill>
                <a:latin typeface="Livvic"/>
                <a:ea typeface="Livvic"/>
                <a:cs typeface="Livvic"/>
                <a:sym typeface="Livvic"/>
              </a:defRPr>
            </a:lvl1pPr>
            <a:lvl2pPr marL="914400" lvl="1" indent="-304800" algn="l">
              <a:lnSpc>
                <a:spcPct val="115000"/>
              </a:lnSpc>
              <a:spcBef>
                <a:spcPts val="1600"/>
              </a:spcBef>
              <a:spcAft>
                <a:spcPts val="0"/>
              </a:spcAft>
              <a:buSzPts val="1200"/>
              <a:buChar char="○"/>
              <a:defRPr/>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35"/>
        <p:cNvGrpSpPr/>
        <p:nvPr/>
      </p:nvGrpSpPr>
      <p:grpSpPr>
        <a:xfrm>
          <a:off x="0" y="0"/>
          <a:ext cx="0" cy="0"/>
          <a:chOff x="0" y="0"/>
          <a:chExt cx="0" cy="0"/>
        </a:xfrm>
      </p:grpSpPr>
      <p:sp>
        <p:nvSpPr>
          <p:cNvPr id="36" name="Google Shape;36;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800"/>
              <a:buFont typeface="Gill Sans"/>
              <a:buNone/>
              <a:defRPr sz="4000">
                <a:solidFill>
                  <a:schemeClr val="lt1"/>
                </a:solidFill>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a:endParaRPr/>
          </a:p>
        </p:txBody>
      </p:sp>
      <p:sp>
        <p:nvSpPr>
          <p:cNvPr id="37" name="Google Shape;37;p45"/>
          <p:cNvSpPr txBox="1">
            <a:spLocks noGrp="1"/>
          </p:cNvSpPr>
          <p:nvPr>
            <p:ph type="body" idx="1"/>
          </p:nvPr>
        </p:nvSpPr>
        <p:spPr>
          <a:xfrm>
            <a:off x="-1" y="1484313"/>
            <a:ext cx="4250451" cy="3659187"/>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2800"/>
            </a:lvl1pPr>
            <a:lvl2pPr marL="914400" lvl="1" indent="-304800" algn="l">
              <a:lnSpc>
                <a:spcPct val="115000"/>
              </a:lnSpc>
              <a:spcBef>
                <a:spcPts val="1600"/>
              </a:spcBef>
              <a:spcAft>
                <a:spcPts val="0"/>
              </a:spcAft>
              <a:buSzPts val="1200"/>
              <a:buChar char="○"/>
              <a:defRPr sz="2800"/>
            </a:lvl2pPr>
            <a:lvl3pPr marL="1371600" lvl="2" indent="-304800" algn="l">
              <a:lnSpc>
                <a:spcPct val="115000"/>
              </a:lnSpc>
              <a:spcBef>
                <a:spcPts val="1600"/>
              </a:spcBef>
              <a:spcAft>
                <a:spcPts val="0"/>
              </a:spcAft>
              <a:buSzPts val="1200"/>
              <a:buChar char="■"/>
              <a:defRPr sz="2800"/>
            </a:lvl3pPr>
            <a:lvl4pPr marL="1828800" lvl="3" indent="-304800" algn="l">
              <a:lnSpc>
                <a:spcPct val="115000"/>
              </a:lnSpc>
              <a:spcBef>
                <a:spcPts val="1600"/>
              </a:spcBef>
              <a:spcAft>
                <a:spcPts val="0"/>
              </a:spcAft>
              <a:buSzPts val="1200"/>
              <a:buChar char="●"/>
              <a:defRPr sz="2800"/>
            </a:lvl4pPr>
            <a:lvl5pPr marL="2286000" lvl="4" indent="-304800" algn="l">
              <a:lnSpc>
                <a:spcPct val="115000"/>
              </a:lnSpc>
              <a:spcBef>
                <a:spcPts val="1600"/>
              </a:spcBef>
              <a:spcAft>
                <a:spcPts val="0"/>
              </a:spcAft>
              <a:buSzPts val="1200"/>
              <a:buChar char="○"/>
              <a:defRPr sz="2800"/>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8"/>
        <p:cNvGrpSpPr/>
        <p:nvPr/>
      </p:nvGrpSpPr>
      <p:grpSpPr>
        <a:xfrm>
          <a:off x="0" y="0"/>
          <a:ext cx="0" cy="0"/>
          <a:chOff x="0" y="0"/>
          <a:chExt cx="0" cy="0"/>
        </a:xfrm>
      </p:grpSpPr>
      <p:sp>
        <p:nvSpPr>
          <p:cNvPr id="39" name="Google Shape;39;p46"/>
          <p:cNvSpPr txBox="1">
            <a:spLocks noGrp="1"/>
          </p:cNvSpPr>
          <p:nvPr>
            <p:ph type="body" idx="1"/>
          </p:nvPr>
        </p:nvSpPr>
        <p:spPr>
          <a:xfrm>
            <a:off x="510865" y="2126328"/>
            <a:ext cx="8145462" cy="701675"/>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SzPts val="1200"/>
              <a:buNone/>
              <a:defRPr sz="4000" b="1">
                <a:solidFill>
                  <a:schemeClr val="lt1"/>
                </a:solidFill>
                <a:latin typeface="Livvic"/>
                <a:ea typeface="Livvic"/>
                <a:cs typeface="Livvic"/>
                <a:sym typeface="Livvic"/>
              </a:defRPr>
            </a:lvl1pPr>
            <a:lvl2pPr marL="914400" lvl="1" indent="-304800" algn="l">
              <a:lnSpc>
                <a:spcPct val="115000"/>
              </a:lnSpc>
              <a:spcBef>
                <a:spcPts val="1600"/>
              </a:spcBef>
              <a:spcAft>
                <a:spcPts val="0"/>
              </a:spcAft>
              <a:buSzPts val="1200"/>
              <a:buChar char="○"/>
              <a:defRPr/>
            </a:lvl2pPr>
            <a:lvl3pPr marL="1371600" lvl="2" indent="-304800" algn="l">
              <a:lnSpc>
                <a:spcPct val="115000"/>
              </a:lnSpc>
              <a:spcBef>
                <a:spcPts val="1600"/>
              </a:spcBef>
              <a:spcAft>
                <a:spcPts val="0"/>
              </a:spcAft>
              <a:buSzPts val="1200"/>
              <a:buChar char="■"/>
              <a:defRPr/>
            </a:lvl3pPr>
            <a:lvl4pPr marL="1828800" lvl="3" indent="-304800" algn="l">
              <a:lnSpc>
                <a:spcPct val="115000"/>
              </a:lnSpc>
              <a:spcBef>
                <a:spcPts val="1600"/>
              </a:spcBef>
              <a:spcAft>
                <a:spcPts val="0"/>
              </a:spcAft>
              <a:buSzPts val="1200"/>
              <a:buChar char="●"/>
              <a:defRPr/>
            </a:lvl4pPr>
            <a:lvl5pPr marL="2286000" lvl="4" indent="-304800" algn="l">
              <a:lnSpc>
                <a:spcPct val="115000"/>
              </a:lnSpc>
              <a:spcBef>
                <a:spcPts val="1600"/>
              </a:spcBef>
              <a:spcAft>
                <a:spcPts val="0"/>
              </a:spcAft>
              <a:buSzPts val="1200"/>
              <a:buChar char="○"/>
              <a:defRPr/>
            </a:lvl5pPr>
            <a:lvl6pPr marL="2743200" lvl="5" indent="-304800" algn="l">
              <a:lnSpc>
                <a:spcPct val="115000"/>
              </a:lnSpc>
              <a:spcBef>
                <a:spcPts val="1600"/>
              </a:spcBef>
              <a:spcAft>
                <a:spcPts val="0"/>
              </a:spcAft>
              <a:buSzPts val="1200"/>
              <a:buChar char="■"/>
              <a:defRPr/>
            </a:lvl6pPr>
            <a:lvl7pPr marL="3200400" lvl="6" indent="-304800" algn="l">
              <a:lnSpc>
                <a:spcPct val="115000"/>
              </a:lnSpc>
              <a:spcBef>
                <a:spcPts val="1600"/>
              </a:spcBef>
              <a:spcAft>
                <a:spcPts val="0"/>
              </a:spcAft>
              <a:buSzPts val="1200"/>
              <a:buChar char="●"/>
              <a:defRPr/>
            </a:lvl7pPr>
            <a:lvl8pPr marL="3657600" lvl="7" indent="-304800" algn="l">
              <a:lnSpc>
                <a:spcPct val="115000"/>
              </a:lnSpc>
              <a:spcBef>
                <a:spcPts val="1600"/>
              </a:spcBef>
              <a:spcAft>
                <a:spcPts val="0"/>
              </a:spcAft>
              <a:buSzPts val="1200"/>
              <a:buChar char="○"/>
              <a:defRPr/>
            </a:lvl8pPr>
            <a:lvl9pPr marL="4114800" lvl="8" indent="-304800" algn="l">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40"/>
        <p:cNvGrpSpPr/>
        <p:nvPr/>
      </p:nvGrpSpPr>
      <p:grpSpPr>
        <a:xfrm>
          <a:off x="0" y="0"/>
          <a:ext cx="0" cy="0"/>
          <a:chOff x="0" y="0"/>
          <a:chExt cx="0" cy="0"/>
        </a:xfrm>
      </p:grpSpPr>
      <p:sp>
        <p:nvSpPr>
          <p:cNvPr id="41" name="Google Shape;41;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Font typeface="Gill Sans"/>
              <a:buNone/>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
        <p:cNvGrpSpPr/>
        <p:nvPr/>
      </p:nvGrpSpPr>
      <p:grpSpPr>
        <a:xfrm>
          <a:off x="0" y="0"/>
          <a:ext cx="0" cy="0"/>
          <a:chOff x="0" y="0"/>
          <a:chExt cx="0" cy="0"/>
        </a:xfrm>
      </p:grpSpPr>
      <p:sp>
        <p:nvSpPr>
          <p:cNvPr id="43" name="Google Shape;43;p52"/>
          <p:cNvSpPr/>
          <p:nvPr/>
        </p:nvSpPr>
        <p:spPr>
          <a:xfrm>
            <a:off x="330214" y="460805"/>
            <a:ext cx="8482004" cy="89197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52"/>
          <p:cNvSpPr txBox="1">
            <a:spLocks noGrp="1"/>
          </p:cNvSpPr>
          <p:nvPr>
            <p:ph type="title"/>
          </p:nvPr>
        </p:nvSpPr>
        <p:spPr>
          <a:xfrm>
            <a:off x="435894" y="526617"/>
            <a:ext cx="8272212" cy="7603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2"/>
          <p:cNvSpPr txBox="1">
            <a:spLocks noGrp="1"/>
          </p:cNvSpPr>
          <p:nvPr>
            <p:ph type="body" idx="1"/>
          </p:nvPr>
        </p:nvSpPr>
        <p:spPr>
          <a:xfrm>
            <a:off x="435895" y="1635373"/>
            <a:ext cx="8272211" cy="2758727"/>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450"/>
              </a:spcBef>
              <a:spcAft>
                <a:spcPts val="0"/>
              </a:spcAft>
              <a:buSzPts val="1656"/>
              <a:buChar char="◼"/>
              <a:defRPr/>
            </a:lvl2pPr>
            <a:lvl3pPr marL="1371600" lvl="2" indent="-333756" algn="l">
              <a:lnSpc>
                <a:spcPct val="100000"/>
              </a:lnSpc>
              <a:spcBef>
                <a:spcPts val="450"/>
              </a:spcBef>
              <a:spcAft>
                <a:spcPts val="0"/>
              </a:spcAft>
              <a:buSzPts val="1656"/>
              <a:buChar char="◼"/>
              <a:defRPr/>
            </a:lvl3pPr>
            <a:lvl4pPr marL="1828800" lvl="3" indent="-333756" algn="l">
              <a:lnSpc>
                <a:spcPct val="100000"/>
              </a:lnSpc>
              <a:spcBef>
                <a:spcPts val="450"/>
              </a:spcBef>
              <a:spcAft>
                <a:spcPts val="0"/>
              </a:spcAft>
              <a:buSzPts val="1656"/>
              <a:buChar char="◼"/>
              <a:defRPr/>
            </a:lvl4pPr>
            <a:lvl5pPr marL="2286000" lvl="4" indent="-333756" algn="l">
              <a:lnSpc>
                <a:spcPct val="100000"/>
              </a:lnSpc>
              <a:spcBef>
                <a:spcPts val="450"/>
              </a:spcBef>
              <a:spcAft>
                <a:spcPts val="0"/>
              </a:spcAft>
              <a:buSzPts val="1656"/>
              <a:buChar char="◼"/>
              <a:defRPr/>
            </a:lvl5pPr>
            <a:lvl6pPr marL="2743200" lvl="5" indent="-333756" algn="l">
              <a:lnSpc>
                <a:spcPct val="100000"/>
              </a:lnSpc>
              <a:spcBef>
                <a:spcPts val="450"/>
              </a:spcBef>
              <a:spcAft>
                <a:spcPts val="0"/>
              </a:spcAft>
              <a:buSzPts val="1656"/>
              <a:buChar char="◼"/>
              <a:defRPr/>
            </a:lvl6pPr>
            <a:lvl7pPr marL="3200400" lvl="6" indent="-333756" algn="l">
              <a:lnSpc>
                <a:spcPct val="100000"/>
              </a:lnSpc>
              <a:spcBef>
                <a:spcPts val="450"/>
              </a:spcBef>
              <a:spcAft>
                <a:spcPts val="0"/>
              </a:spcAft>
              <a:buSzPts val="1656"/>
              <a:buChar char="◼"/>
              <a:defRPr/>
            </a:lvl7pPr>
            <a:lvl8pPr marL="3657600" lvl="7" indent="-333756" algn="l">
              <a:lnSpc>
                <a:spcPct val="100000"/>
              </a:lnSpc>
              <a:spcBef>
                <a:spcPts val="450"/>
              </a:spcBef>
              <a:spcAft>
                <a:spcPts val="0"/>
              </a:spcAft>
              <a:buSzPts val="1656"/>
              <a:buChar char="◼"/>
              <a:defRPr/>
            </a:lvl8pPr>
            <a:lvl9pPr marL="4114800" lvl="8" indent="-333756" algn="l">
              <a:lnSpc>
                <a:spcPct val="100000"/>
              </a:lnSpc>
              <a:spcBef>
                <a:spcPts val="450"/>
              </a:spcBef>
              <a:spcAft>
                <a:spcPts val="450"/>
              </a:spcAft>
              <a:buSzPts val="1656"/>
              <a:buChar char="◼"/>
              <a:defRPr/>
            </a:lvl9pPr>
          </a:lstStyle>
          <a:p>
            <a:endParaRPr/>
          </a:p>
        </p:txBody>
      </p:sp>
      <p:sp>
        <p:nvSpPr>
          <p:cNvPr id="46" name="Google Shape;46;p52"/>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2"/>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8"/>
          <p:cNvSpPr txBox="1">
            <a:spLocks noGrp="1"/>
          </p:cNvSpPr>
          <p:nvPr>
            <p:ph type="title"/>
          </p:nvPr>
        </p:nvSpPr>
        <p:spPr>
          <a:xfrm>
            <a:off x="435894" y="528843"/>
            <a:ext cx="8272212" cy="892166"/>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chemeClr val="lt1"/>
              </a:buClr>
              <a:buSzPts val="2100"/>
              <a:buFont typeface="Gill Sans"/>
              <a:buNone/>
              <a:defRPr sz="21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7" name="Google Shape;7;p38"/>
          <p:cNvSpPr txBox="1">
            <a:spLocks noGrp="1"/>
          </p:cNvSpPr>
          <p:nvPr>
            <p:ph type="body" idx="1"/>
          </p:nvPr>
        </p:nvSpPr>
        <p:spPr>
          <a:xfrm>
            <a:off x="435894" y="1752002"/>
            <a:ext cx="8272212" cy="2642096"/>
          </a:xfrm>
          <a:prstGeom prst="rect">
            <a:avLst/>
          </a:prstGeom>
          <a:noFill/>
          <a:ln>
            <a:noFill/>
          </a:ln>
        </p:spPr>
        <p:txBody>
          <a:bodyPr spcFirstLastPara="1" wrap="square" lIns="91425" tIns="45700" rIns="91425" bIns="45700" anchor="ctr" anchorCtr="0">
            <a:normAutofit/>
          </a:bodyPr>
          <a:lstStyle>
            <a:lvl1pPr marL="457200" marR="0" lvl="0" indent="-307467" algn="l" rtl="0">
              <a:lnSpc>
                <a:spcPct val="100000"/>
              </a:lnSpc>
              <a:spcBef>
                <a:spcPts val="270"/>
              </a:spcBef>
              <a:spcAft>
                <a:spcPts val="0"/>
              </a:spcAft>
              <a:buClr>
                <a:schemeClr val="accent2"/>
              </a:buClr>
              <a:buSzPts val="1242"/>
              <a:buFont typeface="Noto Sans Symbols"/>
              <a:buChar char="◼"/>
              <a:defRPr sz="1350" b="0" i="0" u="none" strike="noStrike" cap="none">
                <a:solidFill>
                  <a:schemeClr val="dk2"/>
                </a:solidFill>
                <a:latin typeface="Gill Sans"/>
                <a:ea typeface="Gill Sans"/>
                <a:cs typeface="Gill Sans"/>
                <a:sym typeface="Gill Sans"/>
              </a:defRPr>
            </a:lvl1pPr>
            <a:lvl2pPr marL="914400" marR="0" lvl="1" indent="-298704" algn="l" rtl="0">
              <a:lnSpc>
                <a:spcPct val="100000"/>
              </a:lnSpc>
              <a:spcBef>
                <a:spcPts val="45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2pPr>
            <a:lvl3pPr marL="1371600" marR="0" lvl="2" indent="-289941" algn="l" rtl="0">
              <a:lnSpc>
                <a:spcPct val="100000"/>
              </a:lnSpc>
              <a:spcBef>
                <a:spcPts val="450"/>
              </a:spcBef>
              <a:spcAft>
                <a:spcPts val="0"/>
              </a:spcAft>
              <a:buClr>
                <a:schemeClr val="accent2"/>
              </a:buClr>
              <a:buSzPts val="966"/>
              <a:buFont typeface="Noto Sans Symbols"/>
              <a:buChar char="◼"/>
              <a:defRPr sz="1050" b="0" i="0" u="none" strike="noStrike" cap="none">
                <a:solidFill>
                  <a:schemeClr val="dk2"/>
                </a:solidFill>
                <a:latin typeface="Gill Sans"/>
                <a:ea typeface="Gill Sans"/>
                <a:cs typeface="Gill Sans"/>
                <a:sym typeface="Gill Sans"/>
              </a:defRPr>
            </a:lvl3pPr>
            <a:lvl4pPr marL="1828800" marR="0" lvl="3" indent="-281178" algn="l" rtl="0">
              <a:lnSpc>
                <a:spcPct val="100000"/>
              </a:lnSpc>
              <a:spcBef>
                <a:spcPts val="450"/>
              </a:spcBef>
              <a:spcAft>
                <a:spcPts val="0"/>
              </a:spcAft>
              <a:buClr>
                <a:schemeClr val="accent2"/>
              </a:buClr>
              <a:buSzPts val="828"/>
              <a:buFont typeface="Noto Sans Symbols"/>
              <a:buChar char="◼"/>
              <a:defRPr sz="900" b="0" i="0" u="none" strike="noStrike" cap="none">
                <a:solidFill>
                  <a:schemeClr val="dk2"/>
                </a:solidFill>
                <a:latin typeface="Gill Sans"/>
                <a:ea typeface="Gill Sans"/>
                <a:cs typeface="Gill Sans"/>
                <a:sym typeface="Gill Sans"/>
              </a:defRPr>
            </a:lvl4pPr>
            <a:lvl5pPr marL="2286000" marR="0" lvl="4" indent="-281178" algn="l" rtl="0">
              <a:lnSpc>
                <a:spcPct val="100000"/>
              </a:lnSpc>
              <a:spcBef>
                <a:spcPts val="450"/>
              </a:spcBef>
              <a:spcAft>
                <a:spcPts val="0"/>
              </a:spcAft>
              <a:buClr>
                <a:schemeClr val="accent2"/>
              </a:buClr>
              <a:buSzPts val="828"/>
              <a:buFont typeface="Noto Sans Symbols"/>
              <a:buChar char="◼"/>
              <a:defRPr sz="900" b="0" i="0" u="none" strike="noStrike" cap="none">
                <a:solidFill>
                  <a:schemeClr val="dk2"/>
                </a:solidFill>
                <a:latin typeface="Gill Sans"/>
                <a:ea typeface="Gill Sans"/>
                <a:cs typeface="Gill Sans"/>
                <a:sym typeface="Gill Sans"/>
              </a:defRPr>
            </a:lvl5pPr>
            <a:lvl6pPr marL="2743200" marR="0" lvl="5" indent="-281178" algn="l" rtl="0">
              <a:lnSpc>
                <a:spcPct val="100000"/>
              </a:lnSpc>
              <a:spcBef>
                <a:spcPts val="450"/>
              </a:spcBef>
              <a:spcAft>
                <a:spcPts val="0"/>
              </a:spcAft>
              <a:buClr>
                <a:schemeClr val="accent2"/>
              </a:buClr>
              <a:buSzPts val="828"/>
              <a:buFont typeface="Noto Sans Symbols"/>
              <a:buChar char="◼"/>
              <a:defRPr sz="900" b="0" i="0" u="none" strike="noStrike" cap="none">
                <a:solidFill>
                  <a:schemeClr val="dk2"/>
                </a:solidFill>
                <a:latin typeface="Gill Sans"/>
                <a:ea typeface="Gill Sans"/>
                <a:cs typeface="Gill Sans"/>
                <a:sym typeface="Gill Sans"/>
              </a:defRPr>
            </a:lvl6pPr>
            <a:lvl7pPr marL="3200400" marR="0" lvl="6" indent="-281178" algn="l" rtl="0">
              <a:lnSpc>
                <a:spcPct val="100000"/>
              </a:lnSpc>
              <a:spcBef>
                <a:spcPts val="450"/>
              </a:spcBef>
              <a:spcAft>
                <a:spcPts val="0"/>
              </a:spcAft>
              <a:buClr>
                <a:schemeClr val="accent2"/>
              </a:buClr>
              <a:buSzPts val="828"/>
              <a:buFont typeface="Noto Sans Symbols"/>
              <a:buChar char="◼"/>
              <a:defRPr sz="900" b="0" i="0" u="none" strike="noStrike" cap="none">
                <a:solidFill>
                  <a:schemeClr val="dk2"/>
                </a:solidFill>
                <a:latin typeface="Gill Sans"/>
                <a:ea typeface="Gill Sans"/>
                <a:cs typeface="Gill Sans"/>
                <a:sym typeface="Gill Sans"/>
              </a:defRPr>
            </a:lvl7pPr>
            <a:lvl8pPr marL="3657600" marR="0" lvl="7" indent="-281178" algn="l" rtl="0">
              <a:lnSpc>
                <a:spcPct val="100000"/>
              </a:lnSpc>
              <a:spcBef>
                <a:spcPts val="450"/>
              </a:spcBef>
              <a:spcAft>
                <a:spcPts val="0"/>
              </a:spcAft>
              <a:buClr>
                <a:schemeClr val="accent2"/>
              </a:buClr>
              <a:buSzPts val="828"/>
              <a:buFont typeface="Noto Sans Symbols"/>
              <a:buChar char="◼"/>
              <a:defRPr sz="900" b="0" i="0" u="none" strike="noStrike" cap="none">
                <a:solidFill>
                  <a:schemeClr val="dk2"/>
                </a:solidFill>
                <a:latin typeface="Gill Sans"/>
                <a:ea typeface="Gill Sans"/>
                <a:cs typeface="Gill Sans"/>
                <a:sym typeface="Gill Sans"/>
              </a:defRPr>
            </a:lvl8pPr>
            <a:lvl9pPr marL="4114800" marR="0" lvl="8" indent="-281178" algn="l" rtl="0">
              <a:lnSpc>
                <a:spcPct val="100000"/>
              </a:lnSpc>
              <a:spcBef>
                <a:spcPts val="450"/>
              </a:spcBef>
              <a:spcAft>
                <a:spcPts val="450"/>
              </a:spcAft>
              <a:buClr>
                <a:schemeClr val="accent2"/>
              </a:buClr>
              <a:buSzPts val="828"/>
              <a:buFont typeface="Noto Sans Symbols"/>
              <a:buChar char="◼"/>
              <a:defRPr sz="900" b="0" i="0" u="none" strike="noStrike" cap="none">
                <a:solidFill>
                  <a:schemeClr val="dk2"/>
                </a:solidFill>
                <a:latin typeface="Gill Sans"/>
                <a:ea typeface="Gill Sans"/>
                <a:cs typeface="Gill Sans"/>
                <a:sym typeface="Gill Sans"/>
              </a:defRPr>
            </a:lvl9pPr>
          </a:lstStyle>
          <a:p>
            <a:endParaRPr/>
          </a:p>
        </p:txBody>
      </p:sp>
      <p:sp>
        <p:nvSpPr>
          <p:cNvPr id="8" name="Google Shape;8;p38"/>
          <p:cNvSpPr txBox="1">
            <a:spLocks noGrp="1"/>
          </p:cNvSpPr>
          <p:nvPr>
            <p:ph type="dt" idx="10"/>
          </p:nvPr>
        </p:nvSpPr>
        <p:spPr>
          <a:xfrm>
            <a:off x="5704464" y="4467103"/>
            <a:ext cx="2133599" cy="273844"/>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675" b="0" i="0" u="none" strike="noStrike" cap="none">
                <a:solidFill>
                  <a:schemeClr val="accent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9" name="Google Shape;9;p38"/>
          <p:cNvSpPr txBox="1">
            <a:spLocks noGrp="1"/>
          </p:cNvSpPr>
          <p:nvPr>
            <p:ph type="ftr" idx="11"/>
          </p:nvPr>
        </p:nvSpPr>
        <p:spPr>
          <a:xfrm>
            <a:off x="435894" y="4463859"/>
            <a:ext cx="5187908"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75" b="0" i="0" u="none" strike="noStrike" cap="none">
                <a:solidFill>
                  <a:schemeClr val="accent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0" name="Google Shape;10;p38"/>
          <p:cNvSpPr/>
          <p:nvPr/>
        </p:nvSpPr>
        <p:spPr>
          <a:xfrm>
            <a:off x="334900" y="342900"/>
            <a:ext cx="2777490" cy="7124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38"/>
          <p:cNvSpPr/>
          <p:nvPr/>
        </p:nvSpPr>
        <p:spPr>
          <a:xfrm>
            <a:off x="6031610" y="340232"/>
            <a:ext cx="2777490" cy="73916"/>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38"/>
          <p:cNvSpPr/>
          <p:nvPr/>
        </p:nvSpPr>
        <p:spPr>
          <a:xfrm>
            <a:off x="3181373" y="342900"/>
            <a:ext cx="2777490" cy="6858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38"/>
          <p:cNvSpPr txBox="1"/>
          <p:nvPr/>
        </p:nvSpPr>
        <p:spPr>
          <a:xfrm>
            <a:off x="0" y="4741452"/>
            <a:ext cx="567018" cy="3921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20.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10.xml"/><Relationship Id="rId4" Type="http://schemas.openxmlformats.org/officeDocument/2006/relationships/image" Target="../media/image26.jp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7"/>
          <p:cNvSpPr txBox="1">
            <a:spLocks noGrp="1"/>
          </p:cNvSpPr>
          <p:nvPr>
            <p:ph type="body" idx="1"/>
          </p:nvPr>
        </p:nvSpPr>
        <p:spPr>
          <a:xfrm>
            <a:off x="0" y="580570"/>
            <a:ext cx="9144000" cy="1470512"/>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1200"/>
              <a:buNone/>
            </a:pPr>
            <a:r>
              <a:rPr lang="en-US" sz="4200" dirty="0">
                <a:solidFill>
                  <a:schemeClr val="tx1"/>
                </a:solidFill>
                <a:latin typeface="Livvic"/>
                <a:ea typeface="Livvic"/>
                <a:cs typeface="Livvic"/>
                <a:sym typeface="Livvic"/>
              </a:rPr>
              <a:t>Communication and Conflict </a:t>
            </a:r>
            <a:endParaRPr dirty="0">
              <a:solidFill>
                <a:schemeClr val="tx1"/>
              </a:solidFill>
            </a:endParaRPr>
          </a:p>
          <a:p>
            <a:pPr marL="0" lvl="0" indent="0" algn="ctr" rtl="0">
              <a:lnSpc>
                <a:spcPct val="115000"/>
              </a:lnSpc>
              <a:spcBef>
                <a:spcPts val="0"/>
              </a:spcBef>
              <a:spcAft>
                <a:spcPts val="0"/>
              </a:spcAft>
              <a:buSzPts val="1200"/>
              <a:buNone/>
            </a:pPr>
            <a:r>
              <a:rPr lang="en-US" sz="4200" dirty="0">
                <a:solidFill>
                  <a:schemeClr val="tx1"/>
                </a:solidFill>
                <a:latin typeface="Livvic"/>
                <a:ea typeface="Livvic"/>
                <a:cs typeface="Livvic"/>
                <a:sym typeface="Livvic"/>
              </a:rPr>
              <a:t>in Succession </a:t>
            </a:r>
            <a:endParaRPr sz="4200" dirty="0">
              <a:solidFill>
                <a:schemeClr val="tx1"/>
              </a:solidFill>
              <a:latin typeface="Livvic"/>
              <a:ea typeface="Livvic"/>
              <a:cs typeface="Livvic"/>
              <a:sym typeface="Livvic"/>
            </a:endParaRPr>
          </a:p>
          <a:p>
            <a:pPr marL="0" lvl="0" indent="0" algn="ctr" rtl="0">
              <a:lnSpc>
                <a:spcPct val="115000"/>
              </a:lnSpc>
              <a:spcBef>
                <a:spcPts val="0"/>
              </a:spcBef>
              <a:spcAft>
                <a:spcPts val="0"/>
              </a:spcAft>
              <a:buSzPts val="1200"/>
              <a:buNone/>
            </a:pPr>
            <a:endParaRPr sz="1800" dirty="0"/>
          </a:p>
        </p:txBody>
      </p:sp>
      <p:pic>
        <p:nvPicPr>
          <p:cNvPr id="119" name="Google Shape;119;p47" descr="Several pieces of paper with words&#10;&#10;Description automatically generated"/>
          <p:cNvPicPr preferRelativeResize="0"/>
          <p:nvPr/>
        </p:nvPicPr>
        <p:blipFill rotWithShape="1">
          <a:blip r:embed="rId3">
            <a:alphaModFix/>
          </a:blip>
          <a:srcRect/>
          <a:stretch/>
        </p:blipFill>
        <p:spPr>
          <a:xfrm>
            <a:off x="1790042" y="1898250"/>
            <a:ext cx="5115074" cy="2966743"/>
          </a:xfrm>
          <a:prstGeom prst="rect">
            <a:avLst/>
          </a:prstGeom>
          <a:noFill/>
          <a:ln>
            <a:noFill/>
          </a:ln>
        </p:spPr>
      </p:pic>
      <p:pic>
        <p:nvPicPr>
          <p:cNvPr id="2" name="Google Shape;126;p47" descr="Shape&#10;&#10;Description automatically generated with low confidence">
            <a:extLst>
              <a:ext uri="{FF2B5EF4-FFF2-40B4-BE49-F238E27FC236}">
                <a16:creationId xmlns:a16="http://schemas.microsoft.com/office/drawing/2014/main" id="{20BFCF52-A8DB-03B8-F0DA-8D3452849DF6}"/>
              </a:ext>
            </a:extLst>
          </p:cNvPr>
          <p:cNvPicPr preferRelativeResize="0">
            <a:picLocks noChangeAspect="1"/>
          </p:cNvPicPr>
          <p:nvPr/>
        </p:nvPicPr>
        <p:blipFill rotWithShape="1">
          <a:blip r:embed="rId4">
            <a:alphaModFix/>
          </a:blip>
          <a:srcRect/>
          <a:stretch/>
        </p:blipFill>
        <p:spPr>
          <a:xfrm>
            <a:off x="8296571" y="4663291"/>
            <a:ext cx="731520" cy="40340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f5365354fa_0_1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accent1"/>
              </a:buClr>
              <a:buSzPts val="2800"/>
              <a:buFont typeface="Gill Sans"/>
              <a:buNone/>
            </a:pPr>
            <a:r>
              <a:rPr lang="en-US" sz="2800" b="1" dirty="0">
                <a:solidFill>
                  <a:schemeClr val="accent1"/>
                </a:solidFill>
                <a:latin typeface="Livvic" pitchFamily="2" charset="77"/>
              </a:rPr>
              <a:t>SHARE WITH YOUR BREAKOUT ROOM </a:t>
            </a:r>
            <a:endParaRPr sz="2800" b="1" dirty="0">
              <a:solidFill>
                <a:schemeClr val="accent1"/>
              </a:solidFill>
              <a:latin typeface="Livvic" pitchFamily="2" charset="77"/>
            </a:endParaRPr>
          </a:p>
        </p:txBody>
      </p:sp>
      <p:pic>
        <p:nvPicPr>
          <p:cNvPr id="184" name="Google Shape;184;g2f5365354fa_0_120"/>
          <p:cNvPicPr preferRelativeResize="0"/>
          <p:nvPr/>
        </p:nvPicPr>
        <p:blipFill rotWithShape="1">
          <a:blip r:embed="rId3">
            <a:alphaModFix/>
          </a:blip>
          <a:srcRect/>
          <a:stretch/>
        </p:blipFill>
        <p:spPr>
          <a:xfrm>
            <a:off x="2616098" y="1405626"/>
            <a:ext cx="3911804" cy="24714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2e13cb31500_0_0"/>
          <p:cNvSpPr txBox="1">
            <a:spLocks noGrp="1"/>
          </p:cNvSpPr>
          <p:nvPr>
            <p:ph type="body" idx="1"/>
          </p:nvPr>
        </p:nvSpPr>
        <p:spPr>
          <a:xfrm>
            <a:off x="292099" y="489600"/>
            <a:ext cx="8701293" cy="69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200"/>
              <a:buNone/>
            </a:pPr>
            <a:r>
              <a:rPr lang="en-US" sz="2800" dirty="0">
                <a:solidFill>
                  <a:schemeClr val="accent1"/>
                </a:solidFill>
              </a:rPr>
              <a:t>Defining Succession Planning &amp; Estate Planning </a:t>
            </a:r>
            <a:endParaRPr sz="2800" dirty="0">
              <a:solidFill>
                <a:schemeClr val="accent1"/>
              </a:solidFill>
            </a:endParaRPr>
          </a:p>
        </p:txBody>
      </p:sp>
      <p:graphicFrame>
        <p:nvGraphicFramePr>
          <p:cNvPr id="190" name="Google Shape;190;g2e13cb31500_0_0"/>
          <p:cNvGraphicFramePr/>
          <p:nvPr>
            <p:extLst>
              <p:ext uri="{D42A27DB-BD31-4B8C-83A1-F6EECF244321}">
                <p14:modId xmlns:p14="http://schemas.microsoft.com/office/powerpoint/2010/main" val="3293483776"/>
              </p:ext>
            </p:extLst>
          </p:nvPr>
        </p:nvGraphicFramePr>
        <p:xfrm>
          <a:off x="292100" y="1188000"/>
          <a:ext cx="8355100" cy="3456135"/>
        </p:xfrm>
        <a:graphic>
          <a:graphicData uri="http://schemas.openxmlformats.org/drawingml/2006/table">
            <a:tbl>
              <a:tblPr>
                <a:noFill/>
                <a:tableStyleId>{A43B862B-BD17-47E0-B676-567286F7C0AA}</a:tableStyleId>
              </a:tblPr>
              <a:tblGrid>
                <a:gridCol w="2652425">
                  <a:extLst>
                    <a:ext uri="{9D8B030D-6E8A-4147-A177-3AD203B41FA5}">
                      <a16:colId xmlns:a16="http://schemas.microsoft.com/office/drawing/2014/main" val="20000"/>
                    </a:ext>
                  </a:extLst>
                </a:gridCol>
                <a:gridCol w="5702675">
                  <a:extLst>
                    <a:ext uri="{9D8B030D-6E8A-4147-A177-3AD203B41FA5}">
                      <a16:colId xmlns:a16="http://schemas.microsoft.com/office/drawing/2014/main" val="20001"/>
                    </a:ext>
                  </a:extLst>
                </a:gridCol>
              </a:tblGrid>
              <a:tr h="501800">
                <a:tc>
                  <a:txBody>
                    <a:bodyPr/>
                    <a:lstStyle/>
                    <a:p>
                      <a:pPr marL="0" marR="0" lvl="0" indent="0" algn="ctr" rtl="0">
                        <a:lnSpc>
                          <a:spcPct val="100000"/>
                        </a:lnSpc>
                        <a:spcBef>
                          <a:spcPts val="0"/>
                        </a:spcBef>
                        <a:spcAft>
                          <a:spcPts val="0"/>
                        </a:spcAft>
                        <a:buClr>
                          <a:schemeClr val="accent1"/>
                        </a:buClr>
                        <a:buSzPts val="1800"/>
                        <a:buFont typeface="Gill Sans"/>
                        <a:buNone/>
                      </a:pPr>
                      <a:r>
                        <a:rPr lang="en-US" sz="2400" b="1" u="none" strike="noStrike" cap="none">
                          <a:solidFill>
                            <a:schemeClr val="accent1"/>
                          </a:solidFill>
                        </a:rPr>
                        <a:t>When we say: </a:t>
                      </a:r>
                      <a:endParaRPr sz="2400" b="1" u="none" strike="noStrike" cap="none">
                        <a:solidFill>
                          <a:schemeClr val="accent1"/>
                        </a:solidFill>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1"/>
                        </a:buClr>
                        <a:buSzPts val="1800"/>
                        <a:buFont typeface="Gill Sans"/>
                        <a:buNone/>
                      </a:pPr>
                      <a:r>
                        <a:rPr lang="en-US" sz="2400" b="1" u="none" strike="noStrike" cap="none">
                          <a:solidFill>
                            <a:schemeClr val="accent1"/>
                          </a:solidFill>
                        </a:rPr>
                        <a:t>We are referring to: </a:t>
                      </a:r>
                      <a:endParaRPr sz="2400" b="1" u="none" strike="noStrike" cap="none">
                        <a:solidFill>
                          <a:schemeClr val="accent1"/>
                        </a:solidFill>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322000">
                <a:tc>
                  <a:txBody>
                    <a:bodyPr/>
                    <a:lstStyle/>
                    <a:p>
                      <a:pPr marL="0" marR="0" lvl="0" indent="0" algn="l" rtl="0">
                        <a:lnSpc>
                          <a:spcPct val="100000"/>
                        </a:lnSpc>
                        <a:spcBef>
                          <a:spcPts val="0"/>
                        </a:spcBef>
                        <a:spcAft>
                          <a:spcPts val="0"/>
                        </a:spcAft>
                        <a:buClr>
                          <a:schemeClr val="accent1"/>
                        </a:buClr>
                        <a:buSzPts val="1600"/>
                        <a:buFont typeface="Gill Sans"/>
                        <a:buNone/>
                      </a:pPr>
                      <a:r>
                        <a:rPr lang="en-US" sz="2000" u="none" strike="noStrike" cap="none">
                          <a:solidFill>
                            <a:schemeClr val="accent1"/>
                          </a:solidFill>
                        </a:rPr>
                        <a:t>Succession Planning</a:t>
                      </a:r>
                      <a:endParaRPr sz="2000" u="none" strike="noStrike" cap="none">
                        <a:solidFill>
                          <a:schemeClr val="accent1"/>
                        </a:solidFill>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1600"/>
                        <a:buFont typeface="Gill Sans"/>
                        <a:buNone/>
                      </a:pPr>
                      <a:r>
                        <a:rPr lang="en-US" sz="2000" u="none" strike="noStrike" cap="none" dirty="0">
                          <a:solidFill>
                            <a:schemeClr val="accent1"/>
                          </a:solidFill>
                        </a:rPr>
                        <a:t>The plan for transfer of management (decision-making abilities and authority) and/or ownership (shares, farm or forest assets, etc.) during the life of the owner(s)</a:t>
                      </a:r>
                      <a:endParaRPr sz="2000" u="none" strike="noStrike" cap="none" dirty="0">
                        <a:solidFill>
                          <a:schemeClr val="accent1"/>
                        </a:solidFill>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505475">
                <a:tc>
                  <a:txBody>
                    <a:bodyPr/>
                    <a:lstStyle/>
                    <a:p>
                      <a:pPr marL="0" marR="0" lvl="0" indent="0" algn="l" rtl="0">
                        <a:lnSpc>
                          <a:spcPct val="100000"/>
                        </a:lnSpc>
                        <a:spcBef>
                          <a:spcPts val="0"/>
                        </a:spcBef>
                        <a:spcAft>
                          <a:spcPts val="0"/>
                        </a:spcAft>
                        <a:buClr>
                          <a:schemeClr val="accent1"/>
                        </a:buClr>
                        <a:buSzPts val="1600"/>
                        <a:buFont typeface="Gill Sans"/>
                        <a:buNone/>
                      </a:pPr>
                      <a:r>
                        <a:rPr lang="en-US" sz="2000" u="none" strike="noStrike" cap="none">
                          <a:solidFill>
                            <a:schemeClr val="accent1"/>
                          </a:solidFill>
                        </a:rPr>
                        <a:t>Estate Planning</a:t>
                      </a:r>
                      <a:endParaRPr sz="2000" u="none" strike="noStrike" cap="none">
                        <a:solidFill>
                          <a:schemeClr val="accent1"/>
                        </a:solidFill>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1600"/>
                        <a:buFont typeface="Gill Sans"/>
                        <a:buNone/>
                      </a:pPr>
                      <a:r>
                        <a:rPr lang="en-US" sz="2000" u="none" strike="noStrike" cap="none" dirty="0">
                          <a:solidFill>
                            <a:schemeClr val="accent1"/>
                          </a:solidFill>
                        </a:rPr>
                        <a:t>The plan for transfer of personal assets and property that will transition after the owner’s life to designated beneficiaries </a:t>
                      </a:r>
                      <a:endParaRPr sz="2000" u="none" strike="noStrike" cap="none" dirty="0">
                        <a:solidFill>
                          <a:schemeClr val="accent1"/>
                        </a:solidFill>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91" name="Google Shape;191;g2e13cb31500_0_0"/>
          <p:cNvSpPr txBox="1"/>
          <p:nvPr/>
        </p:nvSpPr>
        <p:spPr>
          <a:xfrm>
            <a:off x="292099" y="4628412"/>
            <a:ext cx="8355100" cy="57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80808"/>
              </a:buClr>
              <a:buSzPts val="1200"/>
              <a:buFont typeface="Catamaran Light"/>
              <a:buNone/>
            </a:pPr>
            <a:r>
              <a:rPr lang="en-US" sz="1200" b="0" i="0" u="none" strike="noStrike" cap="none" dirty="0">
                <a:solidFill>
                  <a:srgbClr val="080808"/>
                </a:solidFill>
                <a:latin typeface="Catamaran Light"/>
                <a:ea typeface="Catamaran Light"/>
                <a:cs typeface="Catamaran Light"/>
                <a:sym typeface="Catamaran Light"/>
              </a:rPr>
              <a:t>*Disclaimer: The terms </a:t>
            </a:r>
            <a:r>
              <a:rPr lang="en-US" sz="1200" b="0" i="1" u="none" strike="noStrike" cap="none" dirty="0">
                <a:solidFill>
                  <a:srgbClr val="080808"/>
                </a:solidFill>
                <a:latin typeface="Catamaran Light"/>
                <a:ea typeface="Catamaran Light"/>
                <a:cs typeface="Catamaran Light"/>
                <a:sym typeface="Catamaran Light"/>
              </a:rPr>
              <a:t>Succession Planning </a:t>
            </a:r>
            <a:r>
              <a:rPr lang="en-US" sz="1200" b="0" i="0" u="none" strike="noStrike" cap="none" dirty="0">
                <a:solidFill>
                  <a:srgbClr val="080808"/>
                </a:solidFill>
                <a:latin typeface="Catamaran Light"/>
                <a:ea typeface="Catamaran Light"/>
                <a:cs typeface="Catamaran Light"/>
                <a:sym typeface="Catamaran Light"/>
              </a:rPr>
              <a:t>and</a:t>
            </a:r>
            <a:r>
              <a:rPr lang="en-US" sz="1200" b="0" i="1" u="none" strike="noStrike" cap="none" dirty="0">
                <a:solidFill>
                  <a:srgbClr val="080808"/>
                </a:solidFill>
                <a:latin typeface="Catamaran Light"/>
                <a:ea typeface="Catamaran Light"/>
                <a:cs typeface="Catamaran Light"/>
                <a:sym typeface="Catamaran Light"/>
              </a:rPr>
              <a:t> Estate Planning </a:t>
            </a:r>
            <a:r>
              <a:rPr lang="en-US" sz="1200" b="0" i="0" u="none" strike="noStrike" cap="none" dirty="0">
                <a:solidFill>
                  <a:srgbClr val="080808"/>
                </a:solidFill>
                <a:latin typeface="Catamaran Light"/>
                <a:ea typeface="Catamaran Light"/>
                <a:cs typeface="Catamaran Light"/>
                <a:sym typeface="Catamaran Light"/>
              </a:rPr>
              <a:t>are defined differently depending on state/region. However, for use of this training, the definitions above are implemented. </a:t>
            </a:r>
            <a:endParaRPr sz="1200" b="0" i="0" u="none" strike="noStrike" cap="none" dirty="0">
              <a:solidFill>
                <a:srgbClr val="080808"/>
              </a:solidFill>
              <a:latin typeface="Catamaran Light"/>
              <a:ea typeface="Catamaran Light"/>
              <a:cs typeface="Catamaran Light"/>
              <a:sym typeface="Catamaran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2f463c7aa88_0_6"/>
          <p:cNvSpPr txBox="1">
            <a:spLocks noGrp="1"/>
          </p:cNvSpPr>
          <p:nvPr>
            <p:ph type="body" idx="1"/>
          </p:nvPr>
        </p:nvSpPr>
        <p:spPr>
          <a:xfrm>
            <a:off x="292100" y="456120"/>
            <a:ext cx="8539928" cy="69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200"/>
              <a:buNone/>
            </a:pPr>
            <a:r>
              <a:rPr lang="en-US" sz="2800" dirty="0">
                <a:solidFill>
                  <a:schemeClr val="accent1"/>
                </a:solidFill>
              </a:rPr>
              <a:t>Defining Generations and Roles in Succession</a:t>
            </a:r>
            <a:endParaRPr sz="2800" dirty="0">
              <a:solidFill>
                <a:schemeClr val="accent1"/>
              </a:solidFill>
            </a:endParaRPr>
          </a:p>
        </p:txBody>
      </p:sp>
      <p:graphicFrame>
        <p:nvGraphicFramePr>
          <p:cNvPr id="197" name="Google Shape;197;g2f463c7aa88_0_6"/>
          <p:cNvGraphicFramePr/>
          <p:nvPr>
            <p:extLst>
              <p:ext uri="{D42A27DB-BD31-4B8C-83A1-F6EECF244321}">
                <p14:modId xmlns:p14="http://schemas.microsoft.com/office/powerpoint/2010/main" val="737285765"/>
              </p:ext>
            </p:extLst>
          </p:nvPr>
        </p:nvGraphicFramePr>
        <p:xfrm>
          <a:off x="292099" y="1324625"/>
          <a:ext cx="8539927" cy="3100800"/>
        </p:xfrm>
        <a:graphic>
          <a:graphicData uri="http://schemas.openxmlformats.org/drawingml/2006/table">
            <a:tbl>
              <a:tblPr>
                <a:noFill/>
                <a:tableStyleId>{A43B862B-BD17-47E0-B676-567286F7C0AA}</a:tableStyleId>
              </a:tblPr>
              <a:tblGrid>
                <a:gridCol w="2711090">
                  <a:extLst>
                    <a:ext uri="{9D8B030D-6E8A-4147-A177-3AD203B41FA5}">
                      <a16:colId xmlns:a16="http://schemas.microsoft.com/office/drawing/2014/main" val="20000"/>
                    </a:ext>
                  </a:extLst>
                </a:gridCol>
                <a:gridCol w="5828837">
                  <a:extLst>
                    <a:ext uri="{9D8B030D-6E8A-4147-A177-3AD203B41FA5}">
                      <a16:colId xmlns:a16="http://schemas.microsoft.com/office/drawing/2014/main" val="20001"/>
                    </a:ext>
                  </a:extLst>
                </a:gridCol>
              </a:tblGrid>
              <a:tr h="694200">
                <a:tc>
                  <a:txBody>
                    <a:bodyPr/>
                    <a:lstStyle/>
                    <a:p>
                      <a:pPr marL="0" marR="0" lvl="0" indent="0" algn="ctr" rtl="0">
                        <a:lnSpc>
                          <a:spcPct val="100000"/>
                        </a:lnSpc>
                        <a:spcBef>
                          <a:spcPts val="0"/>
                        </a:spcBef>
                        <a:spcAft>
                          <a:spcPts val="0"/>
                        </a:spcAft>
                        <a:buClr>
                          <a:schemeClr val="accent1"/>
                        </a:buClr>
                        <a:buSzPts val="1800"/>
                        <a:buFont typeface="Gill Sans"/>
                        <a:buNone/>
                      </a:pPr>
                      <a:r>
                        <a:rPr lang="en-US" sz="2400" b="1" u="none" strike="noStrike" cap="none">
                          <a:solidFill>
                            <a:schemeClr val="accent1"/>
                          </a:solidFill>
                        </a:rPr>
                        <a:t>When we say: </a:t>
                      </a:r>
                      <a:endParaRPr sz="2400" b="1" u="none" strike="noStrike" cap="none">
                        <a:solidFill>
                          <a:schemeClr val="accent1"/>
                        </a:solidFill>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1"/>
                        </a:buClr>
                        <a:buSzPts val="1800"/>
                        <a:buFont typeface="Gill Sans"/>
                        <a:buNone/>
                      </a:pPr>
                      <a:r>
                        <a:rPr lang="en-US" sz="2400" b="1" u="none" strike="noStrike" cap="none">
                          <a:solidFill>
                            <a:schemeClr val="accent1"/>
                          </a:solidFill>
                        </a:rPr>
                        <a:t>We are referring to: </a:t>
                      </a:r>
                      <a:endParaRPr sz="2400" b="1" u="none" strike="noStrike" cap="none">
                        <a:solidFill>
                          <a:schemeClr val="accent1"/>
                        </a:solidFill>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388425">
                <a:tc>
                  <a:txBody>
                    <a:bodyPr/>
                    <a:lstStyle/>
                    <a:p>
                      <a:pPr marL="0" marR="0" lvl="0" indent="0" algn="l" rtl="0">
                        <a:lnSpc>
                          <a:spcPct val="100000"/>
                        </a:lnSpc>
                        <a:spcBef>
                          <a:spcPts val="0"/>
                        </a:spcBef>
                        <a:spcAft>
                          <a:spcPts val="0"/>
                        </a:spcAft>
                        <a:buClr>
                          <a:schemeClr val="accent1"/>
                        </a:buClr>
                        <a:buSzPts val="1600"/>
                        <a:buFont typeface="Gill Sans"/>
                        <a:buNone/>
                      </a:pPr>
                      <a:r>
                        <a:rPr lang="en-US" sz="2400" u="none" strike="noStrike" cap="none">
                          <a:solidFill>
                            <a:schemeClr val="accent1"/>
                          </a:solidFill>
                        </a:rPr>
                        <a:t>Successor</a:t>
                      </a:r>
                      <a:endParaRPr sz="2400" u="none" strike="noStrike" cap="none">
                        <a:solidFill>
                          <a:schemeClr val="accent1"/>
                        </a:solidFill>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1600"/>
                        <a:buFont typeface="Gill Sans"/>
                        <a:buNone/>
                      </a:pPr>
                      <a:r>
                        <a:rPr lang="en-US" sz="2400" u="none" strike="noStrike" cap="none" dirty="0">
                          <a:solidFill>
                            <a:schemeClr val="accent1"/>
                          </a:solidFill>
                        </a:rPr>
                        <a:t>The junior generation in the land/business, next individual(s) who will manage and/or own the land/business</a:t>
                      </a:r>
                      <a:endParaRPr sz="2400" u="none" strike="noStrike" cap="none" dirty="0">
                        <a:solidFill>
                          <a:schemeClr val="accent1"/>
                        </a:solidFill>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018175">
                <a:tc>
                  <a:txBody>
                    <a:bodyPr/>
                    <a:lstStyle/>
                    <a:p>
                      <a:pPr marL="0" marR="0" lvl="0" indent="0" algn="l" rtl="0">
                        <a:lnSpc>
                          <a:spcPct val="100000"/>
                        </a:lnSpc>
                        <a:spcBef>
                          <a:spcPts val="0"/>
                        </a:spcBef>
                        <a:spcAft>
                          <a:spcPts val="0"/>
                        </a:spcAft>
                        <a:buClr>
                          <a:schemeClr val="accent1"/>
                        </a:buClr>
                        <a:buSzPts val="1600"/>
                        <a:buFont typeface="Gill Sans"/>
                        <a:buNone/>
                      </a:pPr>
                      <a:r>
                        <a:rPr lang="en-US" sz="2400" u="none" strike="noStrike" cap="none">
                          <a:solidFill>
                            <a:schemeClr val="accent1"/>
                          </a:solidFill>
                        </a:rPr>
                        <a:t>Incumbent</a:t>
                      </a:r>
                      <a:endParaRPr sz="2400" u="none" strike="noStrike" cap="none">
                        <a:solidFill>
                          <a:schemeClr val="accent1"/>
                        </a:solidFill>
                      </a:endParaRPr>
                    </a:p>
                    <a:p>
                      <a:pPr marL="0" marR="0" lvl="0" indent="0" algn="l" rtl="0">
                        <a:lnSpc>
                          <a:spcPct val="100000"/>
                        </a:lnSpc>
                        <a:spcBef>
                          <a:spcPts val="0"/>
                        </a:spcBef>
                        <a:spcAft>
                          <a:spcPts val="0"/>
                        </a:spcAft>
                        <a:buClr>
                          <a:schemeClr val="dk1"/>
                        </a:buClr>
                        <a:buSzPts val="1600"/>
                        <a:buFont typeface="Gill Sans"/>
                        <a:buNone/>
                      </a:pPr>
                      <a:endParaRPr sz="2400" u="none" strike="noStrike" cap="none">
                        <a:solidFill>
                          <a:schemeClr val="accent1"/>
                        </a:solidFill>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1600"/>
                        <a:buFont typeface="Gill Sans"/>
                        <a:buNone/>
                      </a:pPr>
                      <a:r>
                        <a:rPr lang="en-US" sz="2400" u="none" strike="noStrike" cap="none" dirty="0">
                          <a:solidFill>
                            <a:schemeClr val="accent1"/>
                          </a:solidFill>
                        </a:rPr>
                        <a:t>The senior generation in the land/business, current owner/manager of the land/business </a:t>
                      </a:r>
                      <a:endParaRPr sz="2400" u="none" strike="noStrike" cap="none" dirty="0">
                        <a:solidFill>
                          <a:schemeClr val="accent1"/>
                        </a:solidFill>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f463c7aa88_0_0"/>
          <p:cNvSpPr txBox="1">
            <a:spLocks noGrp="1"/>
          </p:cNvSpPr>
          <p:nvPr>
            <p:ph type="body" idx="1"/>
          </p:nvPr>
        </p:nvSpPr>
        <p:spPr>
          <a:xfrm>
            <a:off x="292100" y="407861"/>
            <a:ext cx="8183700" cy="69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200"/>
              <a:buNone/>
            </a:pPr>
            <a:r>
              <a:rPr lang="en-US" sz="2800" dirty="0">
                <a:solidFill>
                  <a:schemeClr val="accent1"/>
                </a:solidFill>
              </a:rPr>
              <a:t>Defining Businesses and Land</a:t>
            </a:r>
            <a:endParaRPr sz="2800" dirty="0">
              <a:solidFill>
                <a:schemeClr val="accent1"/>
              </a:solidFill>
            </a:endParaRPr>
          </a:p>
        </p:txBody>
      </p:sp>
      <p:graphicFrame>
        <p:nvGraphicFramePr>
          <p:cNvPr id="203" name="Google Shape;203;g2f463c7aa88_0_0"/>
          <p:cNvGraphicFramePr/>
          <p:nvPr>
            <p:extLst>
              <p:ext uri="{D42A27DB-BD31-4B8C-83A1-F6EECF244321}">
                <p14:modId xmlns:p14="http://schemas.microsoft.com/office/powerpoint/2010/main" val="1437573406"/>
              </p:ext>
            </p:extLst>
          </p:nvPr>
        </p:nvGraphicFramePr>
        <p:xfrm>
          <a:off x="373100" y="1106261"/>
          <a:ext cx="8478800" cy="3108870"/>
        </p:xfrm>
        <a:graphic>
          <a:graphicData uri="http://schemas.openxmlformats.org/drawingml/2006/table">
            <a:tbl>
              <a:tblPr>
                <a:noFill/>
                <a:tableStyleId>{A43B862B-BD17-47E0-B676-567286F7C0AA}</a:tableStyleId>
              </a:tblPr>
              <a:tblGrid>
                <a:gridCol w="2691691">
                  <a:extLst>
                    <a:ext uri="{9D8B030D-6E8A-4147-A177-3AD203B41FA5}">
                      <a16:colId xmlns:a16="http://schemas.microsoft.com/office/drawing/2014/main" val="20000"/>
                    </a:ext>
                  </a:extLst>
                </a:gridCol>
                <a:gridCol w="5787109">
                  <a:extLst>
                    <a:ext uri="{9D8B030D-6E8A-4147-A177-3AD203B41FA5}">
                      <a16:colId xmlns:a16="http://schemas.microsoft.com/office/drawing/2014/main" val="20001"/>
                    </a:ext>
                  </a:extLst>
                </a:gridCol>
              </a:tblGrid>
              <a:tr h="381000">
                <a:tc>
                  <a:txBody>
                    <a:bodyPr/>
                    <a:lstStyle/>
                    <a:p>
                      <a:pPr marL="0" marR="0" lvl="0" indent="0" algn="ctr" rtl="0">
                        <a:lnSpc>
                          <a:spcPct val="100000"/>
                        </a:lnSpc>
                        <a:spcBef>
                          <a:spcPts val="0"/>
                        </a:spcBef>
                        <a:spcAft>
                          <a:spcPts val="0"/>
                        </a:spcAft>
                        <a:buClr>
                          <a:schemeClr val="accent1"/>
                        </a:buClr>
                        <a:buSzPts val="1800"/>
                        <a:buFont typeface="Gill Sans"/>
                        <a:buNone/>
                      </a:pPr>
                      <a:r>
                        <a:rPr lang="en-US" sz="2400" b="1" u="none" strike="noStrike" cap="none">
                          <a:solidFill>
                            <a:schemeClr val="accent1"/>
                          </a:solidFill>
                        </a:rPr>
                        <a:t>When we say: </a:t>
                      </a:r>
                      <a:endParaRPr sz="2400" b="1" u="none" strike="noStrike" cap="none">
                        <a:solidFill>
                          <a:schemeClr val="accent1"/>
                        </a:solidFill>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1"/>
                        </a:buClr>
                        <a:buSzPts val="1800"/>
                        <a:buFont typeface="Gill Sans"/>
                        <a:buNone/>
                      </a:pPr>
                      <a:r>
                        <a:rPr lang="en-US" sz="2400" b="1" u="none" strike="noStrike" cap="none">
                          <a:solidFill>
                            <a:schemeClr val="accent1"/>
                          </a:solidFill>
                        </a:rPr>
                        <a:t>We are referring to: </a:t>
                      </a:r>
                      <a:endParaRPr sz="2400" b="1" u="none" strike="noStrike" cap="none">
                        <a:solidFill>
                          <a:schemeClr val="accent1"/>
                        </a:solidFill>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chemeClr val="accent1"/>
                        </a:buClr>
                        <a:buSzPts val="1600"/>
                        <a:buFont typeface="Gill Sans"/>
                        <a:buNone/>
                      </a:pPr>
                      <a:r>
                        <a:rPr lang="en-US" sz="2400" u="none" strike="noStrike" cap="none" dirty="0">
                          <a:solidFill>
                            <a:schemeClr val="accent1"/>
                          </a:solidFill>
                        </a:rPr>
                        <a:t>Businesses</a:t>
                      </a:r>
                      <a:endParaRPr sz="2400" u="none" strike="noStrike" cap="none" dirty="0">
                        <a:solidFill>
                          <a:schemeClr val="accent1"/>
                        </a:solidFill>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1600"/>
                        <a:buFont typeface="Gill Sans"/>
                        <a:buNone/>
                      </a:pPr>
                      <a:r>
                        <a:rPr lang="en-US" sz="2400" u="none" strike="noStrike" cap="none" dirty="0">
                          <a:solidFill>
                            <a:schemeClr val="accent1"/>
                          </a:solidFill>
                        </a:rPr>
                        <a:t>Entities that could be farms, an LLC, sole proprietorship, land in a trust, corporation, company, and/or partnerships</a:t>
                      </a:r>
                      <a:endParaRPr sz="2400" u="none" strike="noStrike" cap="none" dirty="0">
                        <a:solidFill>
                          <a:schemeClr val="accent1"/>
                        </a:solidFill>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chemeClr val="accent1"/>
                        </a:buClr>
                        <a:buSzPts val="1600"/>
                        <a:buFont typeface="Gill Sans"/>
                        <a:buNone/>
                      </a:pPr>
                      <a:r>
                        <a:rPr lang="en-US" sz="2400" u="none" strike="noStrike" cap="none">
                          <a:solidFill>
                            <a:schemeClr val="accent1"/>
                          </a:solidFill>
                        </a:rPr>
                        <a:t>Land</a:t>
                      </a:r>
                      <a:endParaRPr sz="2400" u="none" strike="noStrike" cap="none">
                        <a:solidFill>
                          <a:schemeClr val="accent1"/>
                        </a:solidFill>
                      </a:endParaRPr>
                    </a:p>
                    <a:p>
                      <a:pPr marL="0" marR="0" lvl="0" indent="0" algn="l" rtl="0">
                        <a:lnSpc>
                          <a:spcPct val="100000"/>
                        </a:lnSpc>
                        <a:spcBef>
                          <a:spcPts val="0"/>
                        </a:spcBef>
                        <a:spcAft>
                          <a:spcPts val="0"/>
                        </a:spcAft>
                        <a:buClr>
                          <a:schemeClr val="dk1"/>
                        </a:buClr>
                        <a:buSzPts val="1600"/>
                        <a:buFont typeface="Gill Sans"/>
                        <a:buNone/>
                      </a:pPr>
                      <a:endParaRPr sz="2400" u="none" strike="noStrike" cap="none">
                        <a:solidFill>
                          <a:schemeClr val="accent1"/>
                        </a:solidFill>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accent1"/>
                        </a:buClr>
                        <a:buSzPts val="1600"/>
                        <a:buFont typeface="Gill Sans"/>
                        <a:buNone/>
                      </a:pPr>
                      <a:r>
                        <a:rPr lang="en-US" sz="2400" u="none" strike="noStrike" cap="none" dirty="0">
                          <a:solidFill>
                            <a:schemeClr val="accent1"/>
                          </a:solidFill>
                        </a:rPr>
                        <a:t>Any type of land, including but not limited to forests, bare land, vacant land, farmland, pasture, and land with buildings/barns </a:t>
                      </a:r>
                      <a:endParaRPr sz="2400" u="none" strike="noStrike" cap="none" dirty="0">
                        <a:solidFill>
                          <a:schemeClr val="accent1"/>
                        </a:solidFill>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32009545c81_0_126"/>
          <p:cNvSpPr txBox="1">
            <a:spLocks noGrp="1"/>
          </p:cNvSpPr>
          <p:nvPr>
            <p:ph type="title"/>
          </p:nvPr>
        </p:nvSpPr>
        <p:spPr>
          <a:xfrm>
            <a:off x="435894" y="526617"/>
            <a:ext cx="8272200" cy="76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Gill Sans"/>
              <a:buNone/>
            </a:pPr>
            <a:r>
              <a:rPr lang="en-US" sz="2800" b="1" dirty="0">
                <a:latin typeface="Livvic" pitchFamily="2" charset="77"/>
              </a:rPr>
              <a:t>TOPICS TO EXPLORE</a:t>
            </a:r>
            <a:endParaRPr sz="2800" b="1" dirty="0">
              <a:latin typeface="Livvic" pitchFamily="2" charset="77"/>
            </a:endParaRPr>
          </a:p>
        </p:txBody>
      </p:sp>
      <p:graphicFrame>
        <p:nvGraphicFramePr>
          <p:cNvPr id="209" name="Google Shape;209;g32009545c81_0_126"/>
          <p:cNvGraphicFramePr/>
          <p:nvPr/>
        </p:nvGraphicFramePr>
        <p:xfrm>
          <a:off x="352769" y="1465920"/>
          <a:ext cx="8438450" cy="2390625"/>
        </p:xfrm>
        <a:graphic>
          <a:graphicData uri="http://schemas.openxmlformats.org/drawingml/2006/table">
            <a:tbl>
              <a:tblPr>
                <a:noFill/>
                <a:tableStyleId>{A43B862B-BD17-47E0-B676-567286F7C0AA}</a:tableStyleId>
              </a:tblPr>
              <a:tblGrid>
                <a:gridCol w="2835700">
                  <a:extLst>
                    <a:ext uri="{9D8B030D-6E8A-4147-A177-3AD203B41FA5}">
                      <a16:colId xmlns:a16="http://schemas.microsoft.com/office/drawing/2014/main" val="20000"/>
                    </a:ext>
                  </a:extLst>
                </a:gridCol>
                <a:gridCol w="5602750">
                  <a:extLst>
                    <a:ext uri="{9D8B030D-6E8A-4147-A177-3AD203B41FA5}">
                      <a16:colId xmlns:a16="http://schemas.microsoft.com/office/drawing/2014/main" val="20001"/>
                    </a:ext>
                  </a:extLst>
                </a:gridCol>
              </a:tblGrid>
              <a:tr h="394600">
                <a:tc rowSpan="5">
                  <a:txBody>
                    <a:bodyPr/>
                    <a:lstStyle/>
                    <a:p>
                      <a:pPr marL="0" marR="0" lvl="0" indent="0" algn="ctr" rtl="0">
                        <a:lnSpc>
                          <a:spcPct val="100000"/>
                        </a:lnSpc>
                        <a:spcBef>
                          <a:spcPts val="0"/>
                        </a:spcBef>
                        <a:spcAft>
                          <a:spcPts val="0"/>
                        </a:spcAft>
                        <a:buClr>
                          <a:srgbClr val="000000"/>
                        </a:buClr>
                        <a:buSzPts val="1100"/>
                        <a:buFont typeface="Arial"/>
                        <a:buNone/>
                      </a:pPr>
                      <a:r>
                        <a:rPr lang="en-US" sz="2000" b="1" u="none" strike="noStrike" cap="none" dirty="0">
                          <a:solidFill>
                            <a:schemeClr val="accent1"/>
                          </a:solidFill>
                        </a:rPr>
                        <a:t>MODULE #1:</a:t>
                      </a:r>
                      <a:endParaRPr sz="2000" b="1" u="none" strike="noStrike" cap="none" dirty="0">
                        <a:solidFill>
                          <a:schemeClr val="accent1"/>
                        </a:solidFill>
                      </a:endParaRPr>
                    </a:p>
                    <a:p>
                      <a:pPr marL="0" marR="0" lvl="0" indent="0" algn="ctr" rtl="0">
                        <a:lnSpc>
                          <a:spcPct val="100000"/>
                        </a:lnSpc>
                        <a:spcBef>
                          <a:spcPts val="0"/>
                        </a:spcBef>
                        <a:spcAft>
                          <a:spcPts val="0"/>
                        </a:spcAft>
                        <a:buClr>
                          <a:srgbClr val="000000"/>
                        </a:buClr>
                        <a:buSzPts val="1100"/>
                        <a:buFont typeface="Arial"/>
                        <a:buNone/>
                      </a:pPr>
                      <a:r>
                        <a:rPr lang="en-US" sz="2000" b="1" u="none" strike="noStrike" cap="none" dirty="0">
                          <a:solidFill>
                            <a:schemeClr val="accent1"/>
                          </a:solidFill>
                        </a:rPr>
                        <a:t>COMMUNICATION AND CONFLICT IN SUCCESSION</a:t>
                      </a:r>
                      <a:endParaRPr sz="2000" u="none" strike="noStrike" cap="none" dirty="0">
                        <a:solidFill>
                          <a:schemeClr val="accent1"/>
                        </a:solidFill>
                      </a:endParaRPr>
                    </a:p>
                  </a:txBody>
                  <a:tcPr marL="72200" marR="72200" marT="27000" marB="72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200" b="1" u="none" strike="noStrike" cap="none">
                          <a:solidFill>
                            <a:schemeClr val="accent1"/>
                          </a:solidFill>
                        </a:rPr>
                        <a:t>Why are we fighting?</a:t>
                      </a:r>
                      <a:endParaRPr sz="1100" b="1" u="none" strike="noStrike" cap="none">
                        <a:solidFill>
                          <a:schemeClr val="accent1"/>
                        </a:solidFill>
                        <a:latin typeface="Calibri"/>
                        <a:ea typeface="Calibri"/>
                        <a:cs typeface="Calibri"/>
                        <a:sym typeface="Calibri"/>
                      </a:endParaRPr>
                    </a:p>
                  </a:txBody>
                  <a:tcPr marL="72200" marR="72200" marT="27000" marB="72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023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200" b="1" u="none" strike="noStrike" cap="none">
                          <a:solidFill>
                            <a:schemeClr val="accent1"/>
                          </a:solidFill>
                        </a:rPr>
                        <a:t>Incumbent and Successor: Commitment to the Process</a:t>
                      </a:r>
                      <a:endParaRPr sz="1100" b="1" u="none" strike="noStrike" cap="none">
                        <a:solidFill>
                          <a:schemeClr val="accent1"/>
                        </a:solidFill>
                        <a:latin typeface="Calibri"/>
                        <a:ea typeface="Calibri"/>
                        <a:cs typeface="Calibri"/>
                        <a:sym typeface="Calibri"/>
                      </a:endParaRPr>
                    </a:p>
                  </a:txBody>
                  <a:tcPr marL="72200" marR="72200" marT="27000" marB="72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300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200" b="1" u="none" strike="noStrike" cap="none">
                          <a:solidFill>
                            <a:schemeClr val="accent1"/>
                          </a:solidFill>
                        </a:rPr>
                        <a:t>Conflict Modes and How to Use Them</a:t>
                      </a:r>
                      <a:endParaRPr sz="1100" b="1" u="none" strike="noStrike" cap="none">
                        <a:solidFill>
                          <a:schemeClr val="accent1"/>
                        </a:solidFill>
                        <a:latin typeface="Calibri"/>
                        <a:ea typeface="Calibri"/>
                        <a:cs typeface="Calibri"/>
                        <a:sym typeface="Calibri"/>
                      </a:endParaRPr>
                    </a:p>
                  </a:txBody>
                  <a:tcPr marL="72200" marR="72200" marT="27000" marB="72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216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200" b="1" u="none" strike="noStrike" cap="none">
                          <a:solidFill>
                            <a:schemeClr val="accent1"/>
                          </a:solidFill>
                        </a:rPr>
                        <a:t>Conflict Example</a:t>
                      </a:r>
                      <a:endParaRPr sz="1100" b="1" u="none" strike="noStrike" cap="none">
                        <a:solidFill>
                          <a:schemeClr val="accent1"/>
                        </a:solidFill>
                        <a:latin typeface="Calibri"/>
                        <a:ea typeface="Calibri"/>
                        <a:cs typeface="Calibri"/>
                        <a:sym typeface="Calibri"/>
                      </a:endParaRPr>
                    </a:p>
                  </a:txBody>
                  <a:tcPr marL="72200" marR="72200" marT="27000" marB="72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420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200" b="1" u="none" strike="noStrike" cap="none" dirty="0">
                          <a:solidFill>
                            <a:schemeClr val="accent1"/>
                          </a:solidFill>
                        </a:rPr>
                        <a:t>Resolution in Succession </a:t>
                      </a:r>
                      <a:endParaRPr sz="1800" u="none" strike="noStrike" cap="none" dirty="0">
                        <a:solidFill>
                          <a:schemeClr val="accent1"/>
                        </a:solidFill>
                      </a:endParaRPr>
                    </a:p>
                  </a:txBody>
                  <a:tcPr marL="72200" marR="72200" marT="27000" marB="72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10" name="Google Shape;210;g32009545c81_0_126"/>
          <p:cNvSpPr txBox="1"/>
          <p:nvPr/>
        </p:nvSpPr>
        <p:spPr>
          <a:xfrm>
            <a:off x="352769" y="3856534"/>
            <a:ext cx="8438400" cy="1233600"/>
          </a:xfrm>
          <a:prstGeom prst="rect">
            <a:avLst/>
          </a:prstGeom>
          <a:noFill/>
          <a:ln>
            <a:noFill/>
          </a:ln>
        </p:spPr>
        <p:txBody>
          <a:bodyPr spcFirstLastPara="1" wrap="square" lIns="91425" tIns="91425" rIns="91425" bIns="91425" anchor="t" anchorCtr="0">
            <a:normAutofit fontScale="92500"/>
          </a:bodyPr>
          <a:lstStyle/>
          <a:p>
            <a:pPr marL="152400" marR="0" lvl="0" indent="0" algn="ctr" rtl="0">
              <a:lnSpc>
                <a:spcPct val="115000"/>
              </a:lnSpc>
              <a:spcBef>
                <a:spcPts val="0"/>
              </a:spcBef>
              <a:spcAft>
                <a:spcPts val="0"/>
              </a:spcAft>
              <a:buClr>
                <a:schemeClr val="accent1"/>
              </a:buClr>
              <a:buSzPct val="100000"/>
              <a:buFont typeface="Gill Sans"/>
              <a:buNone/>
            </a:pPr>
            <a:r>
              <a:rPr lang="en-US" sz="1700" b="0" i="0" u="none" strike="noStrike" cap="none" dirty="0">
                <a:solidFill>
                  <a:schemeClr val="accent1"/>
                </a:solidFill>
                <a:latin typeface="Gill Sans"/>
                <a:ea typeface="Gill Sans"/>
                <a:cs typeface="Gill Sans"/>
                <a:sym typeface="Gill Sans"/>
              </a:rPr>
              <a:t>Purpose of Module #1</a:t>
            </a:r>
            <a:endParaRPr sz="1700" b="0" i="0" u="none" strike="noStrike" cap="none" dirty="0">
              <a:solidFill>
                <a:schemeClr val="accent1"/>
              </a:solidFill>
              <a:latin typeface="Gill Sans"/>
              <a:ea typeface="Gill Sans"/>
              <a:cs typeface="Gill Sans"/>
              <a:sym typeface="Gill Sans"/>
            </a:endParaRPr>
          </a:p>
          <a:p>
            <a:pPr marL="152400" marR="0" lvl="0" indent="0" algn="ctr" rtl="0">
              <a:lnSpc>
                <a:spcPct val="115000"/>
              </a:lnSpc>
              <a:spcBef>
                <a:spcPts val="600"/>
              </a:spcBef>
              <a:spcAft>
                <a:spcPts val="0"/>
              </a:spcAft>
              <a:buClr>
                <a:srgbClr val="000000"/>
              </a:buClr>
              <a:buSzPct val="108107"/>
              <a:buFont typeface="Arial"/>
              <a:buNone/>
            </a:pPr>
            <a:r>
              <a:rPr lang="en-US" sz="2000" b="0" i="0" u="none" strike="noStrike" cap="none" dirty="0">
                <a:solidFill>
                  <a:schemeClr val="accent1"/>
                </a:solidFill>
                <a:latin typeface="Gill Sans"/>
                <a:ea typeface="Gill Sans"/>
                <a:cs typeface="Gill Sans"/>
                <a:sym typeface="Gill Sans"/>
              </a:rPr>
              <a:t>To better understand why conflict occurs in succession, explores communication styles and strategies of dealing with conflict in the succession process. </a:t>
            </a:r>
            <a:endParaRPr sz="1200" b="0" i="0" u="none" strike="noStrike" cap="none" dirty="0">
              <a:solidFill>
                <a:schemeClr val="accent1"/>
              </a:solidFill>
              <a:latin typeface="Gill Sans"/>
              <a:ea typeface="Gill Sans"/>
              <a:cs typeface="Gill Sans"/>
              <a:sym typeface="Gill Sans"/>
            </a:endParaRPr>
          </a:p>
          <a:p>
            <a:pPr marL="152400" marR="0" lvl="0" indent="0" algn="ctr" rtl="0">
              <a:lnSpc>
                <a:spcPct val="115000"/>
              </a:lnSpc>
              <a:spcBef>
                <a:spcPts val="600"/>
              </a:spcBef>
              <a:spcAft>
                <a:spcPts val="600"/>
              </a:spcAft>
              <a:buClr>
                <a:schemeClr val="dk1"/>
              </a:buClr>
              <a:buSzPct val="100000"/>
              <a:buFont typeface="Gill Sans"/>
              <a:buNone/>
            </a:pPr>
            <a:endParaRPr sz="1200" b="0" i="0" u="none" strike="noStrike" cap="none" dirty="0">
              <a:solidFill>
                <a:srgbClr val="434343"/>
              </a:solidFill>
              <a:latin typeface="Catamaran Light"/>
              <a:ea typeface="Catamaran Light"/>
              <a:cs typeface="Catamaran Light"/>
              <a:sym typeface="Catamaran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
          <p:cNvSpPr txBox="1">
            <a:spLocks noGrp="1"/>
          </p:cNvSpPr>
          <p:nvPr>
            <p:ph type="body" idx="1"/>
          </p:nvPr>
        </p:nvSpPr>
        <p:spPr>
          <a:xfrm>
            <a:off x="510865" y="1435261"/>
            <a:ext cx="8145462" cy="2280211"/>
          </a:xfrm>
          <a:prstGeom prst="rect">
            <a:avLst/>
          </a:prstGeom>
          <a:solidFill>
            <a:srgbClr val="D9E8C8"/>
          </a:solidFill>
          <a:ln>
            <a:noFill/>
          </a:ln>
        </p:spPr>
        <p:txBody>
          <a:bodyPr spcFirstLastPara="1" wrap="square" lIns="91425" tIns="91425" rIns="91425" bIns="91425" anchor="ctr" anchorCtr="0">
            <a:noAutofit/>
          </a:bodyPr>
          <a:lstStyle/>
          <a:p>
            <a:pPr marL="152400" lvl="0" indent="0" algn="ctr" rtl="0">
              <a:lnSpc>
                <a:spcPct val="115000"/>
              </a:lnSpc>
              <a:spcBef>
                <a:spcPts val="0"/>
              </a:spcBef>
              <a:spcAft>
                <a:spcPts val="0"/>
              </a:spcAft>
              <a:buSzPts val="1200"/>
              <a:buNone/>
            </a:pPr>
            <a:r>
              <a:rPr lang="en-US" sz="4400" dirty="0">
                <a:solidFill>
                  <a:schemeClr val="accent1"/>
                </a:solidFill>
              </a:rPr>
              <a:t>Why are we fighting? </a:t>
            </a:r>
            <a:endParaRPr sz="4400" dirty="0">
              <a:solidFill>
                <a:schemeClr val="accen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
          <p:cNvSpPr txBox="1">
            <a:spLocks noGrp="1"/>
          </p:cNvSpPr>
          <p:nvPr>
            <p:ph type="title"/>
          </p:nvPr>
        </p:nvSpPr>
        <p:spPr>
          <a:xfrm>
            <a:off x="287418" y="671608"/>
            <a:ext cx="8813550" cy="66101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370"/>
              <a:buFont typeface="Gill Sans"/>
              <a:buNone/>
            </a:pPr>
            <a:r>
              <a:rPr lang="en-US" sz="2600" b="1" dirty="0">
                <a:latin typeface="Livvic" pitchFamily="2" charset="77"/>
              </a:rPr>
              <a:t>WHY IS THERE SO MUCH CONFLICT IN SUCCESSION?</a:t>
            </a:r>
            <a:endParaRPr sz="2600" b="1" dirty="0">
              <a:latin typeface="Livvic" pitchFamily="2" charset="77"/>
            </a:endParaRPr>
          </a:p>
        </p:txBody>
      </p:sp>
      <p:sp>
        <p:nvSpPr>
          <p:cNvPr id="222" name="Google Shape;222;p1"/>
          <p:cNvSpPr txBox="1">
            <a:spLocks noGrp="1"/>
          </p:cNvSpPr>
          <p:nvPr>
            <p:ph type="body" idx="1"/>
          </p:nvPr>
        </p:nvSpPr>
        <p:spPr>
          <a:xfrm>
            <a:off x="332714" y="1332620"/>
            <a:ext cx="8768254" cy="3433807"/>
          </a:xfrm>
          <a:prstGeom prst="rect">
            <a:avLst/>
          </a:prstGeom>
          <a:noFill/>
          <a:ln>
            <a:noFill/>
          </a:ln>
        </p:spPr>
        <p:txBody>
          <a:bodyPr spcFirstLastPara="1" wrap="square" lIns="91425" tIns="91425" rIns="91425" bIns="91425" anchor="t" anchorCtr="0">
            <a:noAutofit/>
          </a:bodyPr>
          <a:lstStyle/>
          <a:p>
            <a:pPr marL="331470" lvl="0" indent="-285750" algn="l" rtl="0">
              <a:spcBef>
                <a:spcPts val="0"/>
              </a:spcBef>
              <a:spcAft>
                <a:spcPts val="0"/>
              </a:spcAft>
              <a:buClr>
                <a:schemeClr val="tx1"/>
              </a:buClr>
              <a:buSzPct val="100000"/>
              <a:buFont typeface="Arial" panose="020B0604020202020204" pitchFamily="34" charset="0"/>
              <a:buChar char="•"/>
            </a:pPr>
            <a:r>
              <a:rPr lang="en-US" sz="1800" dirty="0">
                <a:solidFill>
                  <a:schemeClr val="dk1"/>
                </a:solidFill>
              </a:rPr>
              <a:t>Family legacy</a:t>
            </a:r>
            <a:endParaRPr sz="1800" dirty="0"/>
          </a:p>
          <a:p>
            <a:pPr marL="331470" lvl="0" indent="-285750" algn="l" rtl="0">
              <a:spcBef>
                <a:spcPts val="0"/>
              </a:spcBef>
              <a:spcAft>
                <a:spcPts val="0"/>
              </a:spcAft>
              <a:buClr>
                <a:schemeClr val="tx1"/>
              </a:buClr>
              <a:buSzPct val="100000"/>
              <a:buFont typeface="Arial" panose="020B0604020202020204" pitchFamily="34" charset="0"/>
              <a:buChar char="•"/>
            </a:pPr>
            <a:r>
              <a:rPr lang="en-US" sz="1800" dirty="0">
                <a:solidFill>
                  <a:schemeClr val="dk1"/>
                </a:solidFill>
              </a:rPr>
              <a:t>Large amounts of assets</a:t>
            </a:r>
            <a:endParaRPr sz="1800" dirty="0"/>
          </a:p>
          <a:p>
            <a:pPr marL="331470" lvl="0" indent="-285750" algn="l" rtl="0">
              <a:spcBef>
                <a:spcPts val="0"/>
              </a:spcBef>
              <a:spcAft>
                <a:spcPts val="0"/>
              </a:spcAft>
              <a:buClr>
                <a:schemeClr val="tx1"/>
              </a:buClr>
              <a:buSzPct val="100000"/>
              <a:buFont typeface="Arial" panose="020B0604020202020204" pitchFamily="34" charset="0"/>
              <a:buChar char="•"/>
            </a:pPr>
            <a:r>
              <a:rPr lang="en-US" sz="1800" dirty="0">
                <a:solidFill>
                  <a:schemeClr val="dk1"/>
                </a:solidFill>
              </a:rPr>
              <a:t>Mixing business and family</a:t>
            </a:r>
            <a:endParaRPr sz="1800" dirty="0"/>
          </a:p>
          <a:p>
            <a:pPr marL="331470" lvl="0" indent="-285750" algn="l" rtl="0">
              <a:spcBef>
                <a:spcPts val="0"/>
              </a:spcBef>
              <a:spcAft>
                <a:spcPts val="0"/>
              </a:spcAft>
              <a:buClr>
                <a:schemeClr val="tx1"/>
              </a:buClr>
              <a:buSzPct val="100000"/>
              <a:buFont typeface="Arial" panose="020B0604020202020204" pitchFamily="34" charset="0"/>
              <a:buChar char="•"/>
            </a:pPr>
            <a:r>
              <a:rPr lang="en-US" sz="1800" dirty="0">
                <a:solidFill>
                  <a:schemeClr val="dk1"/>
                </a:solidFill>
              </a:rPr>
              <a:t>Communicating across generations</a:t>
            </a:r>
            <a:endParaRPr sz="1800" dirty="0"/>
          </a:p>
          <a:p>
            <a:pPr marL="331470" lvl="0" indent="-285750" algn="l" rtl="0">
              <a:spcBef>
                <a:spcPts val="0"/>
              </a:spcBef>
              <a:spcAft>
                <a:spcPts val="0"/>
              </a:spcAft>
              <a:buClr>
                <a:schemeClr val="tx1"/>
              </a:buClr>
              <a:buSzPct val="100000"/>
              <a:buFont typeface="Arial" panose="020B0604020202020204" pitchFamily="34" charset="0"/>
              <a:buChar char="•"/>
            </a:pPr>
            <a:r>
              <a:rPr lang="en-US" sz="1800" dirty="0">
                <a:solidFill>
                  <a:schemeClr val="dk1"/>
                </a:solidFill>
              </a:rPr>
              <a:t>Different values</a:t>
            </a:r>
            <a:endParaRPr sz="1800" dirty="0"/>
          </a:p>
          <a:p>
            <a:pPr marL="331470" lvl="0" indent="-285750" algn="l" rtl="0">
              <a:spcBef>
                <a:spcPts val="0"/>
              </a:spcBef>
              <a:spcAft>
                <a:spcPts val="0"/>
              </a:spcAft>
              <a:buClr>
                <a:schemeClr val="tx1"/>
              </a:buClr>
              <a:buSzPct val="100000"/>
              <a:buFont typeface="Arial" panose="020B0604020202020204" pitchFamily="34" charset="0"/>
              <a:buChar char="•"/>
            </a:pPr>
            <a:r>
              <a:rPr lang="en-US" sz="1800" dirty="0">
                <a:solidFill>
                  <a:schemeClr val="dk1"/>
                </a:solidFill>
              </a:rPr>
              <a:t>Different conflict styles </a:t>
            </a:r>
            <a:endParaRPr sz="1800" dirty="0"/>
          </a:p>
          <a:p>
            <a:pPr marL="331470" lvl="0" indent="-285750" algn="l" rtl="0">
              <a:spcBef>
                <a:spcPts val="0"/>
              </a:spcBef>
              <a:spcAft>
                <a:spcPts val="0"/>
              </a:spcAft>
              <a:buClr>
                <a:schemeClr val="tx1"/>
              </a:buClr>
              <a:buSzPct val="100000"/>
              <a:buFont typeface="Arial" panose="020B0604020202020204" pitchFamily="34" charset="0"/>
              <a:buChar char="•"/>
            </a:pPr>
            <a:r>
              <a:rPr lang="en-US" sz="1800" dirty="0">
                <a:solidFill>
                  <a:schemeClr val="dk1"/>
                </a:solidFill>
              </a:rPr>
              <a:t>Misaligned goals </a:t>
            </a:r>
            <a:endParaRPr sz="1800" dirty="0"/>
          </a:p>
          <a:p>
            <a:pPr marL="331470" lvl="0" indent="-285750" algn="l" rtl="0">
              <a:spcBef>
                <a:spcPts val="0"/>
              </a:spcBef>
              <a:spcAft>
                <a:spcPts val="0"/>
              </a:spcAft>
              <a:buClr>
                <a:schemeClr val="tx1"/>
              </a:buClr>
              <a:buSzPct val="100000"/>
              <a:buFont typeface="Arial" panose="020B0604020202020204" pitchFamily="34" charset="0"/>
              <a:buChar char="•"/>
            </a:pPr>
            <a:r>
              <a:rPr lang="en-US" sz="1800" dirty="0">
                <a:solidFill>
                  <a:schemeClr val="dk1"/>
                </a:solidFill>
              </a:rPr>
              <a:t>Lack of communication</a:t>
            </a:r>
            <a:endParaRPr sz="1800" dirty="0"/>
          </a:p>
          <a:p>
            <a:pPr marL="331470" lvl="0" indent="-285750" algn="l" rtl="0">
              <a:spcBef>
                <a:spcPts val="0"/>
              </a:spcBef>
              <a:spcAft>
                <a:spcPts val="0"/>
              </a:spcAft>
              <a:buClr>
                <a:schemeClr val="tx1"/>
              </a:buClr>
              <a:buSzPct val="100000"/>
              <a:buFont typeface="Arial" panose="020B0604020202020204" pitchFamily="34" charset="0"/>
              <a:buChar char="•"/>
            </a:pPr>
            <a:r>
              <a:rPr lang="en-US" sz="1800" dirty="0">
                <a:solidFill>
                  <a:schemeClr val="dk1"/>
                </a:solidFill>
              </a:rPr>
              <a:t>Emotions can run high! </a:t>
            </a:r>
            <a:endParaRPr sz="1800" dirty="0"/>
          </a:p>
          <a:p>
            <a:pPr marL="331470" lvl="0" indent="-285750" algn="l" rtl="0">
              <a:spcBef>
                <a:spcPts val="0"/>
              </a:spcBef>
              <a:spcAft>
                <a:spcPts val="0"/>
              </a:spcAft>
              <a:buClr>
                <a:schemeClr val="tx1"/>
              </a:buClr>
              <a:buSzPct val="100000"/>
              <a:buFont typeface="Arial" panose="020B0604020202020204" pitchFamily="34" charset="0"/>
              <a:buChar char="•"/>
            </a:pPr>
            <a:r>
              <a:rPr lang="en-US" sz="1800" dirty="0">
                <a:solidFill>
                  <a:schemeClr val="dk1"/>
                </a:solidFill>
              </a:rPr>
              <a:t>Not always a fair/equitable/equal way to distribute the farm/property to the next generation</a:t>
            </a:r>
            <a:endParaRPr sz="1800" dirty="0"/>
          </a:p>
          <a:p>
            <a:pPr marL="331470" lvl="0" indent="-285750" algn="l" rtl="0">
              <a:spcBef>
                <a:spcPts val="0"/>
              </a:spcBef>
              <a:spcAft>
                <a:spcPts val="0"/>
              </a:spcAft>
              <a:buClr>
                <a:schemeClr val="tx1"/>
              </a:buClr>
              <a:buSzPct val="100000"/>
              <a:buFont typeface="Arial" panose="020B0604020202020204" pitchFamily="34" charset="0"/>
              <a:buChar char="•"/>
            </a:pPr>
            <a:r>
              <a:rPr lang="en-US" sz="1800" b="1" dirty="0">
                <a:solidFill>
                  <a:schemeClr val="dk1"/>
                </a:solidFill>
              </a:rPr>
              <a:t>Ambiguity</a:t>
            </a:r>
            <a:r>
              <a:rPr lang="en-US" sz="1800" dirty="0">
                <a:solidFill>
                  <a:schemeClr val="dk1"/>
                </a:solidFill>
              </a:rPr>
              <a:t> in the succession plan (timeline, who will control what, what everyone will receive)</a:t>
            </a:r>
            <a:endParaRPr lang="en-US" sz="1800" dirty="0"/>
          </a:p>
          <a:p>
            <a:pPr marL="457200" lvl="0" indent="-228600" algn="l" rtl="0">
              <a:lnSpc>
                <a:spcPct val="115000"/>
              </a:lnSpc>
              <a:spcBef>
                <a:spcPts val="0"/>
              </a:spcBef>
              <a:spcAft>
                <a:spcPts val="0"/>
              </a:spcAft>
              <a:buSzPct val="108107"/>
              <a:buNone/>
            </a:pPr>
            <a:endParaRPr dirty="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f6a79afe78_0_0"/>
          <p:cNvSpPr txBox="1">
            <a:spLocks noGrp="1"/>
          </p:cNvSpPr>
          <p:nvPr>
            <p:ph type="title"/>
          </p:nvPr>
        </p:nvSpPr>
        <p:spPr>
          <a:xfrm>
            <a:off x="348200" y="374175"/>
            <a:ext cx="8440798" cy="9432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lt1"/>
              </a:buClr>
              <a:buSzPct val="98765"/>
              <a:buFont typeface="Gill Sans"/>
              <a:buNone/>
            </a:pPr>
            <a:r>
              <a:rPr lang="en-US" sz="3150" b="1" dirty="0">
                <a:latin typeface="Livvic" pitchFamily="2" charset="77"/>
              </a:rPr>
              <a:t>HANDOUT: </a:t>
            </a:r>
            <a:br>
              <a:rPr lang="en-US" sz="3150" b="1" dirty="0">
                <a:latin typeface="Livvic" pitchFamily="2" charset="77"/>
              </a:rPr>
            </a:br>
            <a:r>
              <a:rPr lang="en-US" sz="3150" b="1" dirty="0">
                <a:latin typeface="Livvic" pitchFamily="2" charset="77"/>
              </a:rPr>
              <a:t>FB-BRAG FUNCTIONING ASSESSMENT</a:t>
            </a:r>
            <a:endParaRPr b="1" dirty="0">
              <a:latin typeface="Livvic" pitchFamily="2" charset="77"/>
            </a:endParaRPr>
          </a:p>
        </p:txBody>
      </p:sp>
      <p:sp>
        <p:nvSpPr>
          <p:cNvPr id="229" name="Google Shape;229;g2f6a79afe78_0_0"/>
          <p:cNvSpPr txBox="1">
            <a:spLocks noGrp="1"/>
          </p:cNvSpPr>
          <p:nvPr>
            <p:ph type="body" idx="1"/>
          </p:nvPr>
        </p:nvSpPr>
        <p:spPr>
          <a:xfrm>
            <a:off x="348204" y="1435775"/>
            <a:ext cx="3399000" cy="3433800"/>
          </a:xfrm>
          <a:prstGeom prst="rect">
            <a:avLst/>
          </a:prstGeom>
          <a:noFill/>
          <a:ln>
            <a:noFill/>
          </a:ln>
        </p:spPr>
        <p:txBody>
          <a:bodyPr spcFirstLastPara="1" wrap="square" lIns="91425" tIns="91425" rIns="91425" bIns="91425" anchor="t" anchorCtr="0">
            <a:normAutofit lnSpcReduction="10000"/>
          </a:bodyPr>
          <a:lstStyle/>
          <a:p>
            <a:pPr marL="0" lvl="0" indent="0" algn="ctr" rtl="0">
              <a:lnSpc>
                <a:spcPct val="115000"/>
              </a:lnSpc>
              <a:spcBef>
                <a:spcPts val="0"/>
              </a:spcBef>
              <a:spcAft>
                <a:spcPts val="0"/>
              </a:spcAft>
              <a:buSzPts val="1472"/>
              <a:buNone/>
            </a:pPr>
            <a:r>
              <a:rPr lang="en-US" sz="2200" dirty="0">
                <a:solidFill>
                  <a:schemeClr val="tx1"/>
                </a:solidFill>
              </a:rPr>
              <a:t>Let’s take a few minutes to assess the functioning of your family/business!  </a:t>
            </a:r>
          </a:p>
          <a:p>
            <a:pPr marL="0" lvl="0" indent="0" algn="ctr" rtl="0">
              <a:lnSpc>
                <a:spcPct val="115000"/>
              </a:lnSpc>
              <a:spcBef>
                <a:spcPts val="0"/>
              </a:spcBef>
              <a:spcAft>
                <a:spcPts val="0"/>
              </a:spcAft>
              <a:buSzPts val="1472"/>
              <a:buNone/>
            </a:pPr>
            <a:r>
              <a:rPr lang="en-US" sz="2200" dirty="0">
                <a:solidFill>
                  <a:schemeClr val="tx1"/>
                </a:solidFill>
              </a:rPr>
              <a:t>Refer to page 3 where the assessment grid is located. </a:t>
            </a:r>
            <a:endParaRPr sz="2200" dirty="0">
              <a:solidFill>
                <a:schemeClr val="tx1"/>
              </a:solidFill>
            </a:endParaRPr>
          </a:p>
          <a:p>
            <a:pPr marL="0" lvl="0" indent="0" algn="ctr" rtl="0">
              <a:lnSpc>
                <a:spcPct val="115000"/>
              </a:lnSpc>
              <a:spcBef>
                <a:spcPts val="0"/>
              </a:spcBef>
              <a:spcAft>
                <a:spcPts val="0"/>
              </a:spcAft>
              <a:buSzPts val="1472"/>
              <a:buNone/>
            </a:pPr>
            <a:endParaRPr sz="2200" dirty="0">
              <a:solidFill>
                <a:schemeClr val="tx1"/>
              </a:solidFill>
            </a:endParaRPr>
          </a:p>
          <a:p>
            <a:pPr marL="0" lvl="0" indent="0" algn="ctr" rtl="0">
              <a:lnSpc>
                <a:spcPct val="115000"/>
              </a:lnSpc>
              <a:spcBef>
                <a:spcPts val="0"/>
              </a:spcBef>
              <a:spcAft>
                <a:spcPts val="0"/>
              </a:spcAft>
              <a:buSzPts val="1472"/>
              <a:buNone/>
            </a:pPr>
            <a:r>
              <a:rPr lang="en-US" sz="2200" i="1" dirty="0">
                <a:solidFill>
                  <a:schemeClr val="tx1"/>
                </a:solidFill>
              </a:rPr>
              <a:t>Scores range from dysfunctional to highly functional. </a:t>
            </a:r>
            <a:endParaRPr sz="2200" i="1" dirty="0">
              <a:solidFill>
                <a:schemeClr val="tx1"/>
              </a:solidFill>
            </a:endParaRPr>
          </a:p>
          <a:p>
            <a:pPr marL="457200" lvl="0" indent="-228600" algn="ctr" rtl="0">
              <a:lnSpc>
                <a:spcPct val="115000"/>
              </a:lnSpc>
              <a:spcBef>
                <a:spcPts val="0"/>
              </a:spcBef>
              <a:spcAft>
                <a:spcPts val="0"/>
              </a:spcAft>
              <a:buSzPts val="1297"/>
              <a:buNone/>
            </a:pPr>
            <a:endParaRPr dirty="0">
              <a:solidFill>
                <a:schemeClr val="dk1"/>
              </a:solidFill>
            </a:endParaRPr>
          </a:p>
        </p:txBody>
      </p:sp>
      <p:pic>
        <p:nvPicPr>
          <p:cNvPr id="230" name="Google Shape;230;g2f6a79afe78_0_0"/>
          <p:cNvPicPr preferRelativeResize="0"/>
          <p:nvPr/>
        </p:nvPicPr>
        <p:blipFill rotWithShape="1">
          <a:blip r:embed="rId3">
            <a:alphaModFix/>
          </a:blip>
          <a:srcRect/>
          <a:stretch/>
        </p:blipFill>
        <p:spPr>
          <a:xfrm>
            <a:off x="3859200" y="1435777"/>
            <a:ext cx="5039325" cy="353942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5"/>
          <p:cNvSpPr txBox="1"/>
          <p:nvPr/>
        </p:nvSpPr>
        <p:spPr>
          <a:xfrm>
            <a:off x="359628" y="505610"/>
            <a:ext cx="3523883" cy="1562594"/>
          </a:xfrm>
          <a:prstGeom prst="rect">
            <a:avLst/>
          </a:prstGeom>
          <a:noFill/>
          <a:ln>
            <a:noFill/>
          </a:ln>
        </p:spPr>
        <p:txBody>
          <a:bodyPr spcFirstLastPara="1" wrap="square" lIns="68575" tIns="34275" rIns="68575" bIns="34275" anchor="b" anchorCtr="0">
            <a:noAutofit/>
          </a:bodyPr>
          <a:lstStyle/>
          <a:p>
            <a:pPr marL="0" marR="0" lvl="0" indent="0" rtl="0">
              <a:spcAft>
                <a:spcPts val="0"/>
              </a:spcAft>
              <a:buClr>
                <a:srgbClr val="000000"/>
              </a:buClr>
              <a:buSzPct val="100000"/>
              <a:buFont typeface="Arial"/>
              <a:buNone/>
            </a:pPr>
            <a:r>
              <a:rPr lang="en-US" sz="2400" u="none" strike="noStrike" cap="none" dirty="0">
                <a:solidFill>
                  <a:schemeClr val="dk1"/>
                </a:solidFill>
                <a:latin typeface="Gill Sans" panose="020B0502020104020203" pitchFamily="34" charset="-79"/>
                <a:cs typeface="Gill Sans" panose="020B0502020104020203" pitchFamily="34" charset="-79"/>
                <a:sym typeface="Arial"/>
              </a:rPr>
              <a:t>You inherited the business from a family member. </a:t>
            </a:r>
            <a:endParaRPr sz="2400" u="none" strike="noStrike" cap="none" dirty="0">
              <a:solidFill>
                <a:schemeClr val="dk1"/>
              </a:solidFill>
              <a:latin typeface="Gill Sans" panose="020B0502020104020203" pitchFamily="34" charset="-79"/>
              <a:ea typeface="Gill Sans"/>
              <a:cs typeface="Gill Sans" panose="020B0502020104020203" pitchFamily="34" charset="-79"/>
              <a:sym typeface="Gill Sans"/>
            </a:endParaRPr>
          </a:p>
          <a:p>
            <a:pPr marL="0" marR="0" lvl="0" indent="0" rtl="0">
              <a:spcAft>
                <a:spcPts val="0"/>
              </a:spcAft>
              <a:buClr>
                <a:srgbClr val="000000"/>
              </a:buClr>
              <a:buSzPct val="100000"/>
              <a:buFont typeface="Arial"/>
              <a:buNone/>
            </a:pPr>
            <a:r>
              <a:rPr lang="en-US" sz="2400" u="none" strike="noStrike" cap="none" dirty="0">
                <a:solidFill>
                  <a:schemeClr val="dk1"/>
                </a:solidFill>
                <a:latin typeface="Gill Sans" panose="020B0502020104020203" pitchFamily="34" charset="-79"/>
                <a:cs typeface="Gill Sans" panose="020B0502020104020203" pitchFamily="34" charset="-79"/>
                <a:sym typeface="Arial"/>
              </a:rPr>
              <a:t>How successful did you perceive that transfer? </a:t>
            </a:r>
            <a:endParaRPr sz="2400" u="none" strike="noStrike" cap="none" dirty="0">
              <a:solidFill>
                <a:schemeClr val="dk1"/>
              </a:solidFill>
              <a:latin typeface="Gill Sans" panose="020B0502020104020203" pitchFamily="34" charset="-79"/>
              <a:ea typeface="Gill Sans"/>
              <a:cs typeface="Gill Sans" panose="020B0502020104020203" pitchFamily="34" charset="-79"/>
              <a:sym typeface="Gill Sans"/>
            </a:endParaRPr>
          </a:p>
        </p:txBody>
      </p:sp>
      <p:pic>
        <p:nvPicPr>
          <p:cNvPr id="237" name="Google Shape;237;p5" descr="A pie chart with a number of text&#10;&#10;Description automatically generated"/>
          <p:cNvPicPr preferRelativeResize="0"/>
          <p:nvPr/>
        </p:nvPicPr>
        <p:blipFill rotWithShape="1">
          <a:blip r:embed="rId3">
            <a:alphaModFix/>
          </a:blip>
          <a:srcRect l="19643" t="1564" r="1224" b="1642"/>
          <a:stretch/>
        </p:blipFill>
        <p:spPr>
          <a:xfrm>
            <a:off x="4205245" y="744071"/>
            <a:ext cx="4732634" cy="3502193"/>
          </a:xfrm>
          <a:prstGeom prst="rect">
            <a:avLst/>
          </a:prstGeom>
          <a:noFill/>
          <a:ln>
            <a:noFill/>
          </a:ln>
        </p:spPr>
      </p:pic>
      <p:sp>
        <p:nvSpPr>
          <p:cNvPr id="238" name="Google Shape;238;p5"/>
          <p:cNvSpPr txBox="1"/>
          <p:nvPr/>
        </p:nvSpPr>
        <p:spPr>
          <a:xfrm>
            <a:off x="4572000" y="4328562"/>
            <a:ext cx="3719225" cy="503319"/>
          </a:xfrm>
          <a:prstGeom prst="rect">
            <a:avLst/>
          </a:prstGeom>
          <a:noFill/>
          <a:ln>
            <a:noFill/>
          </a:ln>
        </p:spPr>
        <p:txBody>
          <a:bodyPr spcFirstLastPara="1" wrap="square" lIns="68575" tIns="34275" rIns="68575" bIns="34275" anchor="t" anchorCtr="0">
            <a:normAutofit fontScale="92500"/>
          </a:bodyPr>
          <a:lstStyle/>
          <a:p>
            <a:pPr marL="0" marR="0" lvl="0" indent="0" algn="l" rtl="0">
              <a:lnSpc>
                <a:spcPct val="90000"/>
              </a:lnSpc>
              <a:spcBef>
                <a:spcPts val="0"/>
              </a:spcBef>
              <a:spcAft>
                <a:spcPts val="0"/>
              </a:spcAft>
              <a:buClr>
                <a:srgbClr val="000000"/>
              </a:buClr>
              <a:buSzPct val="100000"/>
              <a:buFont typeface="Arial"/>
              <a:buNone/>
            </a:pPr>
            <a:r>
              <a:rPr lang="en-US" sz="1050" b="0" i="0" u="none" strike="noStrike" cap="none">
                <a:solidFill>
                  <a:srgbClr val="000000"/>
                </a:solidFill>
                <a:latin typeface="Arial"/>
                <a:ea typeface="Arial"/>
                <a:cs typeface="Arial"/>
                <a:sym typeface="Arial"/>
              </a:rPr>
              <a:t>Source: 2023 North Central Region Farm Succession Survey</a:t>
            </a:r>
            <a:endParaRPr sz="1800" b="0" i="0" u="none" strike="noStrike" cap="none">
              <a:solidFill>
                <a:schemeClr val="dk1"/>
              </a:solidFill>
              <a:latin typeface="Gill Sans"/>
              <a:ea typeface="Gill Sans"/>
              <a:cs typeface="Gill Sans"/>
              <a:sym typeface="Gill Sans"/>
            </a:endParaRPr>
          </a:p>
          <a:p>
            <a:pPr marL="0" marR="0" lvl="0" indent="0" algn="l" rtl="0">
              <a:lnSpc>
                <a:spcPct val="90000"/>
              </a:lnSpc>
              <a:spcBef>
                <a:spcPts val="450"/>
              </a:spcBef>
              <a:spcAft>
                <a:spcPts val="0"/>
              </a:spcAft>
              <a:buClr>
                <a:srgbClr val="000000"/>
              </a:buClr>
              <a:buSzPct val="100000"/>
              <a:buFont typeface="Arial"/>
              <a:buNone/>
            </a:pPr>
            <a:r>
              <a:rPr lang="en-US" sz="1050" b="0" i="0" u="none" strike="noStrike" cap="none">
                <a:solidFill>
                  <a:srgbClr val="000000"/>
                </a:solidFill>
                <a:latin typeface="Arial"/>
                <a:ea typeface="Arial"/>
                <a:cs typeface="Arial"/>
                <a:sym typeface="Arial"/>
              </a:rPr>
              <a:t>(Wiatt, Marshall and Langemeier)</a:t>
            </a:r>
            <a:endParaRPr sz="1800" b="0" i="0" u="none" strike="noStrike" cap="none">
              <a:solidFill>
                <a:schemeClr val="dk1"/>
              </a:solidFill>
              <a:latin typeface="Gill Sans"/>
              <a:ea typeface="Gill Sans"/>
              <a:cs typeface="Gill Sans"/>
              <a:sym typeface="Gill Sans"/>
            </a:endParaRPr>
          </a:p>
          <a:p>
            <a:pPr marL="0" marR="0" lvl="0" indent="61657" algn="l" rtl="0">
              <a:lnSpc>
                <a:spcPct val="90000"/>
              </a:lnSpc>
              <a:spcBef>
                <a:spcPts val="450"/>
              </a:spcBef>
              <a:spcAft>
                <a:spcPts val="0"/>
              </a:spcAft>
              <a:buClr>
                <a:srgbClr val="000000"/>
              </a:buClr>
              <a:buSzPct val="100000"/>
              <a:buFont typeface="Arial"/>
              <a:buNone/>
            </a:pPr>
            <a:endParaRPr sz="1050" b="0" i="0" u="none" strike="noStrike" cap="none">
              <a:solidFill>
                <a:srgbClr val="000000"/>
              </a:solidFill>
              <a:latin typeface="Arial"/>
              <a:ea typeface="Arial"/>
              <a:cs typeface="Arial"/>
              <a:sym typeface="Arial"/>
            </a:endParaRPr>
          </a:p>
        </p:txBody>
      </p:sp>
      <p:sp>
        <p:nvSpPr>
          <p:cNvPr id="239" name="Google Shape;239;p5"/>
          <p:cNvSpPr txBox="1"/>
          <p:nvPr/>
        </p:nvSpPr>
        <p:spPr>
          <a:xfrm>
            <a:off x="359628" y="2154265"/>
            <a:ext cx="3692109" cy="26776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200"/>
              <a:buFont typeface="Arial"/>
              <a:buNone/>
            </a:pPr>
            <a:r>
              <a:rPr lang="en-US" sz="2400" u="none" strike="noStrike" cap="none" dirty="0">
                <a:solidFill>
                  <a:schemeClr val="tx1"/>
                </a:solidFill>
                <a:latin typeface="Gill Sans" panose="020B0502020104020203" pitchFamily="34" charset="-79"/>
                <a:cs typeface="Gill Sans" panose="020B0502020104020203" pitchFamily="34" charset="-79"/>
                <a:sym typeface="Arial"/>
              </a:rPr>
              <a:t>Most cited reason for being:</a:t>
            </a:r>
            <a:endParaRPr sz="2400" u="none" strike="noStrike" cap="none" dirty="0">
              <a:solidFill>
                <a:schemeClr val="tx1"/>
              </a:solidFill>
              <a:latin typeface="Gill Sans" panose="020B0502020104020203" pitchFamily="34" charset="-79"/>
              <a:ea typeface="Gill Sans"/>
              <a:cs typeface="Gill Sans" panose="020B0502020104020203" pitchFamily="34" charset="-79"/>
              <a:sym typeface="Gill Sans"/>
            </a:endParaRPr>
          </a:p>
          <a:p>
            <a:pPr marL="214313" marR="0" lvl="0" indent="-214313" algn="l" rtl="0">
              <a:lnSpc>
                <a:spcPct val="100000"/>
              </a:lnSpc>
              <a:spcBef>
                <a:spcPts val="0"/>
              </a:spcBef>
              <a:spcAft>
                <a:spcPts val="0"/>
              </a:spcAft>
              <a:buClr>
                <a:srgbClr val="000000"/>
              </a:buClr>
              <a:buSzPct val="100000"/>
              <a:buFont typeface="Arial"/>
              <a:buChar char="•"/>
            </a:pPr>
            <a:r>
              <a:rPr lang="en-US" sz="2400" u="none" strike="noStrike" cap="none" dirty="0">
                <a:solidFill>
                  <a:schemeClr val="tx1"/>
                </a:solidFill>
                <a:latin typeface="Gill Sans" panose="020B0502020104020203" pitchFamily="34" charset="-79"/>
                <a:cs typeface="Gill Sans" panose="020B0502020104020203" pitchFamily="34" charset="-79"/>
                <a:sym typeface="Arial"/>
              </a:rPr>
              <a:t>Unsuccessful: The process was not what I expected</a:t>
            </a:r>
            <a:endParaRPr sz="2400" u="none" strike="noStrike" cap="none" dirty="0">
              <a:solidFill>
                <a:schemeClr val="tx1"/>
              </a:solidFill>
              <a:latin typeface="Gill Sans" panose="020B0502020104020203" pitchFamily="34" charset="-79"/>
              <a:ea typeface="Calibri"/>
              <a:cs typeface="Gill Sans" panose="020B0502020104020203" pitchFamily="34" charset="-79"/>
              <a:sym typeface="Calibri"/>
            </a:endParaRPr>
          </a:p>
          <a:p>
            <a:pPr marL="214313" marR="0" lvl="0" indent="-214313" algn="l" rtl="0">
              <a:lnSpc>
                <a:spcPct val="100000"/>
              </a:lnSpc>
              <a:spcBef>
                <a:spcPts val="0"/>
              </a:spcBef>
              <a:spcAft>
                <a:spcPts val="0"/>
              </a:spcAft>
              <a:buClr>
                <a:srgbClr val="000000"/>
              </a:buClr>
              <a:buSzPct val="100000"/>
              <a:buFont typeface="Arial"/>
              <a:buChar char="•"/>
            </a:pPr>
            <a:r>
              <a:rPr lang="en-US" sz="2400" u="none" strike="noStrike" cap="none" dirty="0">
                <a:solidFill>
                  <a:schemeClr val="tx1"/>
                </a:solidFill>
                <a:latin typeface="Gill Sans" panose="020B0502020104020203" pitchFamily="34" charset="-79"/>
                <a:cs typeface="Gill Sans" panose="020B0502020104020203" pitchFamily="34" charset="-79"/>
                <a:sym typeface="Arial"/>
              </a:rPr>
              <a:t>Successful: I felt certain and secure on the timeline for succession and who was to be included</a:t>
            </a:r>
            <a:endParaRPr sz="2400" u="none" strike="noStrike" cap="none" dirty="0">
              <a:solidFill>
                <a:schemeClr val="tx1"/>
              </a:solidFill>
              <a:latin typeface="Gill Sans" panose="020B0502020104020203" pitchFamily="34" charset="-79"/>
              <a:ea typeface="Gill Sans"/>
              <a:cs typeface="Gill Sans" panose="020B0502020104020203" pitchFamily="34" charset="-79"/>
              <a:sym typeface="Gill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7"/>
          <p:cNvSpPr txBox="1">
            <a:spLocks noGrp="1"/>
          </p:cNvSpPr>
          <p:nvPr>
            <p:ph type="title"/>
          </p:nvPr>
        </p:nvSpPr>
        <p:spPr>
          <a:xfrm>
            <a:off x="323556" y="402235"/>
            <a:ext cx="8773551" cy="87792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489"/>
              <a:buFont typeface="Livvic"/>
              <a:buNone/>
            </a:pPr>
            <a:r>
              <a:rPr lang="en-US" sz="2800" b="1" dirty="0">
                <a:latin typeface="Livvic"/>
                <a:ea typeface="Livvic"/>
                <a:cs typeface="Livvic"/>
                <a:sym typeface="Livvic"/>
              </a:rPr>
              <a:t>HIGHLY FUNCTIONAL FAMILY </a:t>
            </a:r>
            <a:br>
              <a:rPr lang="en-US" sz="2800" b="1" dirty="0">
                <a:latin typeface="Livvic"/>
                <a:ea typeface="Livvic"/>
                <a:cs typeface="Livvic"/>
                <a:sym typeface="Livvic"/>
              </a:rPr>
            </a:br>
            <a:r>
              <a:rPr lang="en-US" sz="2800" b="1" dirty="0">
                <a:latin typeface="Livvic"/>
                <a:ea typeface="Livvic"/>
                <a:cs typeface="Livvic"/>
                <a:sym typeface="Livvic"/>
              </a:rPr>
              <a:t>(AND/OR BUSINESSES)</a:t>
            </a:r>
            <a:endParaRPr sz="2000" b="1" dirty="0">
              <a:latin typeface="Livvic"/>
              <a:ea typeface="Livvic"/>
              <a:cs typeface="Livvic"/>
              <a:sym typeface="Livvic"/>
            </a:endParaRPr>
          </a:p>
        </p:txBody>
      </p:sp>
      <p:sp>
        <p:nvSpPr>
          <p:cNvPr id="246" name="Google Shape;246;p7"/>
          <p:cNvSpPr txBox="1">
            <a:spLocks noGrp="1"/>
          </p:cNvSpPr>
          <p:nvPr>
            <p:ph type="body" idx="1"/>
          </p:nvPr>
        </p:nvSpPr>
        <p:spPr>
          <a:xfrm>
            <a:off x="188175" y="1414875"/>
            <a:ext cx="8862000" cy="3775800"/>
          </a:xfrm>
          <a:prstGeom prst="rect">
            <a:avLst/>
          </a:prstGeom>
          <a:noFill/>
          <a:ln>
            <a:noFill/>
          </a:ln>
        </p:spPr>
        <p:txBody>
          <a:bodyPr spcFirstLastPara="1" wrap="square" lIns="91425" tIns="91425" rIns="91425" bIns="91425" anchor="t" anchorCtr="0">
            <a:noAutofit/>
          </a:bodyPr>
          <a:lstStyle/>
          <a:p>
            <a:pPr marL="152400" lvl="0" indent="0" algn="l" rtl="0">
              <a:lnSpc>
                <a:spcPct val="100000"/>
              </a:lnSpc>
              <a:spcBef>
                <a:spcPts val="0"/>
              </a:spcBef>
              <a:spcAft>
                <a:spcPts val="0"/>
              </a:spcAft>
              <a:buSzPts val="1297"/>
              <a:buNone/>
            </a:pPr>
            <a:r>
              <a:rPr lang="en-US" sz="2400" dirty="0">
                <a:solidFill>
                  <a:schemeClr val="dk1"/>
                </a:solidFill>
              </a:rPr>
              <a:t>Foster a culture in which:</a:t>
            </a:r>
            <a:endParaRPr sz="2400" dirty="0"/>
          </a:p>
          <a:p>
            <a:pPr marL="501822" lvl="0" indent="-342900" algn="l" rtl="0">
              <a:lnSpc>
                <a:spcPct val="100000"/>
              </a:lnSpc>
              <a:spcBef>
                <a:spcPts val="0"/>
              </a:spcBef>
              <a:spcAft>
                <a:spcPts val="0"/>
              </a:spcAft>
              <a:buClr>
                <a:schemeClr val="tx1"/>
              </a:buClr>
              <a:buSzPct val="100000"/>
              <a:buFont typeface="Arial" panose="020B0604020202020204" pitchFamily="34" charset="0"/>
              <a:buChar char="•"/>
            </a:pPr>
            <a:r>
              <a:rPr lang="en-US" sz="2200" dirty="0">
                <a:solidFill>
                  <a:schemeClr val="tx1"/>
                </a:solidFill>
              </a:rPr>
              <a:t>People in the family (and/or business) can turn to each other for help when something is troubling them</a:t>
            </a:r>
            <a:endParaRPr sz="2200" dirty="0">
              <a:solidFill>
                <a:schemeClr val="tx1"/>
              </a:solidFill>
            </a:endParaRPr>
          </a:p>
          <a:p>
            <a:pPr marL="501822" lvl="0" indent="-342900" algn="l" rtl="0">
              <a:lnSpc>
                <a:spcPct val="100000"/>
              </a:lnSpc>
              <a:spcBef>
                <a:spcPts val="0"/>
              </a:spcBef>
              <a:spcAft>
                <a:spcPts val="0"/>
              </a:spcAft>
              <a:buClr>
                <a:schemeClr val="tx1"/>
              </a:buClr>
              <a:buSzPct val="100000"/>
              <a:buFont typeface="Arial" panose="020B0604020202020204" pitchFamily="34" charset="0"/>
              <a:buChar char="•"/>
            </a:pPr>
            <a:r>
              <a:rPr lang="en-US" sz="2200" dirty="0">
                <a:solidFill>
                  <a:schemeClr val="tx1"/>
                </a:solidFill>
              </a:rPr>
              <a:t>People in the family (and/or business) feel that others accept and support their ideas or thoughts</a:t>
            </a:r>
            <a:endParaRPr sz="2200" dirty="0">
              <a:solidFill>
                <a:schemeClr val="tx1"/>
              </a:solidFill>
            </a:endParaRPr>
          </a:p>
          <a:p>
            <a:pPr marL="501822" lvl="0" indent="-342900" algn="l" rtl="0">
              <a:lnSpc>
                <a:spcPct val="100000"/>
              </a:lnSpc>
              <a:spcBef>
                <a:spcPts val="0"/>
              </a:spcBef>
              <a:spcAft>
                <a:spcPts val="0"/>
              </a:spcAft>
              <a:buClr>
                <a:schemeClr val="tx1"/>
              </a:buClr>
              <a:buSzPct val="100000"/>
              <a:buFont typeface="Arial" panose="020B0604020202020204" pitchFamily="34" charset="0"/>
              <a:buChar char="•"/>
            </a:pPr>
            <a:r>
              <a:rPr lang="en-US" sz="2200" dirty="0">
                <a:solidFill>
                  <a:schemeClr val="tx1"/>
                </a:solidFill>
              </a:rPr>
              <a:t>People in the family (and/or business) are satisfied in the way that others in their family (and/or business) share time together</a:t>
            </a:r>
            <a:endParaRPr sz="2200" dirty="0">
              <a:solidFill>
                <a:schemeClr val="tx1"/>
              </a:solidFill>
            </a:endParaRPr>
          </a:p>
          <a:p>
            <a:pPr marL="501822" lvl="0" indent="-342900" algn="l" rtl="0">
              <a:lnSpc>
                <a:spcPct val="100000"/>
              </a:lnSpc>
              <a:spcBef>
                <a:spcPts val="0"/>
              </a:spcBef>
              <a:spcAft>
                <a:spcPts val="0"/>
              </a:spcAft>
              <a:buClr>
                <a:schemeClr val="tx1"/>
              </a:buClr>
              <a:buSzPct val="100000"/>
              <a:buFont typeface="Arial" panose="020B0604020202020204" pitchFamily="34" charset="0"/>
              <a:buChar char="•"/>
            </a:pPr>
            <a:r>
              <a:rPr lang="en-US" sz="2200" dirty="0">
                <a:solidFill>
                  <a:schemeClr val="tx1"/>
                </a:solidFill>
              </a:rPr>
              <a:t>People in the family (and/or business) are satisfied with the outcome when a decision must be made in favor of what is best for the family versus the business or other commitments </a:t>
            </a:r>
            <a:endParaRPr sz="22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txBox="1">
            <a:spLocks noGrp="1"/>
          </p:cNvSpPr>
          <p:nvPr>
            <p:ph type="body" idx="1"/>
          </p:nvPr>
        </p:nvSpPr>
        <p:spPr>
          <a:xfrm>
            <a:off x="324248" y="469586"/>
            <a:ext cx="7304088" cy="722313"/>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SzPts val="1200"/>
              <a:buNone/>
            </a:pPr>
            <a:r>
              <a:rPr lang="en-US" dirty="0">
                <a:solidFill>
                  <a:schemeClr val="accent1"/>
                </a:solidFill>
              </a:rPr>
              <a:t>Partnering Organizations</a:t>
            </a:r>
            <a:endParaRPr dirty="0">
              <a:solidFill>
                <a:schemeClr val="accent1"/>
              </a:solidFill>
            </a:endParaRPr>
          </a:p>
        </p:txBody>
      </p:sp>
      <p:pic>
        <p:nvPicPr>
          <p:cNvPr id="125" name="Google Shape;125;p6"/>
          <p:cNvPicPr preferRelativeResize="0"/>
          <p:nvPr/>
        </p:nvPicPr>
        <p:blipFill rotWithShape="1">
          <a:blip r:embed="rId3">
            <a:alphaModFix/>
          </a:blip>
          <a:srcRect r="7144"/>
          <a:stretch/>
        </p:blipFill>
        <p:spPr>
          <a:xfrm>
            <a:off x="274321" y="3076356"/>
            <a:ext cx="6360656" cy="731520"/>
          </a:xfrm>
          <a:prstGeom prst="rect">
            <a:avLst/>
          </a:prstGeom>
          <a:noFill/>
          <a:ln>
            <a:noFill/>
          </a:ln>
        </p:spPr>
      </p:pic>
      <p:pic>
        <p:nvPicPr>
          <p:cNvPr id="127" name="Google Shape;127;p6" descr="Shape&#10;&#10;Description automatically generated with low confidence"/>
          <p:cNvPicPr preferRelativeResize="0"/>
          <p:nvPr/>
        </p:nvPicPr>
        <p:blipFill rotWithShape="1">
          <a:blip r:embed="rId4">
            <a:alphaModFix/>
          </a:blip>
          <a:srcRect l="4723" t="17402" r="4442" b="5699"/>
          <a:stretch/>
        </p:blipFill>
        <p:spPr>
          <a:xfrm>
            <a:off x="6275703" y="1430638"/>
            <a:ext cx="2593977" cy="1059117"/>
          </a:xfrm>
          <a:prstGeom prst="rect">
            <a:avLst/>
          </a:prstGeom>
          <a:noFill/>
          <a:ln>
            <a:noFill/>
          </a:ln>
        </p:spPr>
      </p:pic>
      <p:pic>
        <p:nvPicPr>
          <p:cNvPr id="128" name="Google Shape;128;p6" descr="A logo for a rural development company&#10;&#10;Description automatically generated"/>
          <p:cNvPicPr preferRelativeResize="0"/>
          <p:nvPr/>
        </p:nvPicPr>
        <p:blipFill rotWithShape="1">
          <a:blip r:embed="rId5">
            <a:alphaModFix/>
          </a:blip>
          <a:srcRect l="7321" t="17057" r="8064" b="16233"/>
          <a:stretch/>
        </p:blipFill>
        <p:spPr>
          <a:xfrm>
            <a:off x="274320" y="1464033"/>
            <a:ext cx="3199282" cy="1107717"/>
          </a:xfrm>
          <a:prstGeom prst="rect">
            <a:avLst/>
          </a:prstGeom>
          <a:noFill/>
          <a:ln>
            <a:noFill/>
          </a:ln>
        </p:spPr>
      </p:pic>
      <p:pic>
        <p:nvPicPr>
          <p:cNvPr id="129" name="Google Shape;129;p6" descr="A red text on a black background&#10;&#10;Description automatically generated"/>
          <p:cNvPicPr preferRelativeResize="0"/>
          <p:nvPr/>
        </p:nvPicPr>
        <p:blipFill rotWithShape="1">
          <a:blip r:embed="rId6">
            <a:alphaModFix/>
          </a:blip>
          <a:srcRect l="10379" t="13390" r="9509" b="14156"/>
          <a:stretch/>
        </p:blipFill>
        <p:spPr>
          <a:xfrm>
            <a:off x="3658581" y="1450178"/>
            <a:ext cx="2432144" cy="1059117"/>
          </a:xfrm>
          <a:prstGeom prst="rect">
            <a:avLst/>
          </a:prstGeom>
          <a:noFill/>
          <a:ln>
            <a:noFill/>
          </a:ln>
        </p:spPr>
      </p:pic>
      <p:pic>
        <p:nvPicPr>
          <p:cNvPr id="130" name="Google Shape;130;p6" descr="A logo of a state university&#10;&#10;Description automatically generated"/>
          <p:cNvPicPr preferRelativeResize="0"/>
          <p:nvPr/>
        </p:nvPicPr>
        <p:blipFill rotWithShape="1">
          <a:blip r:embed="rId7">
            <a:alphaModFix/>
          </a:blip>
          <a:srcRect/>
          <a:stretch/>
        </p:blipFill>
        <p:spPr>
          <a:xfrm>
            <a:off x="6813614" y="2653746"/>
            <a:ext cx="2056066" cy="118872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8"/>
          <p:cNvSpPr txBox="1">
            <a:spLocks noGrp="1"/>
          </p:cNvSpPr>
          <p:nvPr>
            <p:ph type="body" idx="1"/>
          </p:nvPr>
        </p:nvSpPr>
        <p:spPr>
          <a:xfrm>
            <a:off x="0" y="1431644"/>
            <a:ext cx="9144000" cy="2280211"/>
          </a:xfrm>
          <a:prstGeom prst="rect">
            <a:avLst/>
          </a:prstGeom>
          <a:solidFill>
            <a:srgbClr val="D9E8C8"/>
          </a:solidFill>
          <a:ln>
            <a:noFill/>
          </a:ln>
        </p:spPr>
        <p:txBody>
          <a:bodyPr spcFirstLastPara="1" wrap="square" lIns="91425" tIns="91425" rIns="91425" bIns="91425" anchor="ctr" anchorCtr="0">
            <a:noAutofit/>
          </a:bodyPr>
          <a:lstStyle/>
          <a:p>
            <a:pPr marL="152400" lvl="0" indent="0" algn="ctr" rtl="0">
              <a:lnSpc>
                <a:spcPct val="115000"/>
              </a:lnSpc>
              <a:spcBef>
                <a:spcPts val="0"/>
              </a:spcBef>
              <a:spcAft>
                <a:spcPts val="0"/>
              </a:spcAft>
              <a:buSzPts val="1200"/>
              <a:buNone/>
            </a:pPr>
            <a:r>
              <a:rPr lang="en-US" sz="4400">
                <a:solidFill>
                  <a:schemeClr val="accent1"/>
                </a:solidFill>
              </a:rPr>
              <a:t>Incumbent and Successor:</a:t>
            </a:r>
            <a:endParaRPr>
              <a:solidFill>
                <a:schemeClr val="accent1"/>
              </a:solidFill>
            </a:endParaRPr>
          </a:p>
          <a:p>
            <a:pPr marL="152400" lvl="0" indent="0" algn="ctr" rtl="0">
              <a:lnSpc>
                <a:spcPct val="115000"/>
              </a:lnSpc>
              <a:spcBef>
                <a:spcPts val="0"/>
              </a:spcBef>
              <a:spcAft>
                <a:spcPts val="0"/>
              </a:spcAft>
              <a:buSzPts val="1200"/>
              <a:buNone/>
            </a:pPr>
            <a:r>
              <a:rPr lang="en-US" sz="4400">
                <a:solidFill>
                  <a:schemeClr val="accent1"/>
                </a:solidFill>
              </a:rPr>
              <a:t>Commitment to the Process</a:t>
            </a:r>
            <a:endParaRPr sz="4400">
              <a:solidFill>
                <a:schemeClr val="accen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9"/>
          <p:cNvSpPr txBox="1">
            <a:spLocks noGrp="1"/>
          </p:cNvSpPr>
          <p:nvPr>
            <p:ph type="title" idx="4294967295"/>
          </p:nvPr>
        </p:nvSpPr>
        <p:spPr>
          <a:xfrm>
            <a:off x="347003" y="457200"/>
            <a:ext cx="8445306" cy="114141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dirty="0">
                <a:solidFill>
                  <a:schemeClr val="accent1"/>
                </a:solidFill>
                <a:latin typeface="Livvic"/>
                <a:ea typeface="Livvic"/>
                <a:cs typeface="Livvic"/>
                <a:sym typeface="Livvic"/>
              </a:rPr>
              <a:t>DEFINING GENERATIONS: HOW DO WE DEFINE INCUMBENTS AND SUCCESSORS? </a:t>
            </a:r>
            <a:endParaRPr sz="2800" b="1" dirty="0">
              <a:solidFill>
                <a:schemeClr val="accent1"/>
              </a:solidFill>
              <a:latin typeface="Livvic"/>
              <a:ea typeface="Livvic"/>
              <a:cs typeface="Livvic"/>
              <a:sym typeface="Livvic"/>
            </a:endParaRPr>
          </a:p>
        </p:txBody>
      </p:sp>
      <p:sp>
        <p:nvSpPr>
          <p:cNvPr id="258" name="Google Shape;258;p9"/>
          <p:cNvSpPr txBox="1">
            <a:spLocks noGrp="1"/>
          </p:cNvSpPr>
          <p:nvPr>
            <p:ph type="body" idx="4294967295"/>
          </p:nvPr>
        </p:nvSpPr>
        <p:spPr>
          <a:xfrm>
            <a:off x="347003" y="2241452"/>
            <a:ext cx="8379656" cy="1948303"/>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200"/>
              <a:buNone/>
            </a:pPr>
            <a:r>
              <a:rPr lang="en-US" sz="2400" b="1" dirty="0">
                <a:solidFill>
                  <a:schemeClr val="tx1"/>
                </a:solidFill>
              </a:rPr>
              <a:t>Incumbent</a:t>
            </a:r>
            <a:r>
              <a:rPr lang="en-US" sz="2400" dirty="0">
                <a:solidFill>
                  <a:schemeClr val="tx1"/>
                </a:solidFill>
              </a:rPr>
              <a:t>: senior generation in the farm or forest business, control majority of the ownership and/or management of the farm or forest, the owner, or holding generation</a:t>
            </a:r>
            <a:endParaRPr sz="2400" dirty="0">
              <a:solidFill>
                <a:schemeClr val="tx1"/>
              </a:solidFill>
            </a:endParaRPr>
          </a:p>
          <a:p>
            <a:pPr marL="0" lvl="0" indent="0" algn="l" rtl="0">
              <a:lnSpc>
                <a:spcPct val="100000"/>
              </a:lnSpc>
              <a:spcBef>
                <a:spcPts val="0"/>
              </a:spcBef>
              <a:spcAft>
                <a:spcPts val="0"/>
              </a:spcAft>
              <a:buSzPts val="1200"/>
              <a:buNone/>
            </a:pPr>
            <a:endParaRPr sz="2400" dirty="0">
              <a:solidFill>
                <a:schemeClr val="tx1"/>
              </a:solidFill>
            </a:endParaRPr>
          </a:p>
          <a:p>
            <a:pPr marL="0" lvl="0" indent="0" algn="l" rtl="0">
              <a:lnSpc>
                <a:spcPct val="100000"/>
              </a:lnSpc>
              <a:spcBef>
                <a:spcPts val="0"/>
              </a:spcBef>
              <a:spcAft>
                <a:spcPts val="0"/>
              </a:spcAft>
              <a:buSzPts val="1200"/>
              <a:buNone/>
            </a:pPr>
            <a:r>
              <a:rPr lang="en-US" sz="2400" b="1" dirty="0">
                <a:solidFill>
                  <a:schemeClr val="tx1"/>
                </a:solidFill>
              </a:rPr>
              <a:t>Sandwich generation</a:t>
            </a:r>
            <a:r>
              <a:rPr lang="en-US" sz="2400" dirty="0">
                <a:solidFill>
                  <a:schemeClr val="tx1"/>
                </a:solidFill>
              </a:rPr>
              <a:t>: the generation in between</a:t>
            </a:r>
            <a:endParaRPr sz="2400" dirty="0">
              <a:solidFill>
                <a:schemeClr val="tx1"/>
              </a:solidFill>
            </a:endParaRPr>
          </a:p>
          <a:p>
            <a:pPr marL="0" lvl="0" indent="0" algn="l" rtl="0">
              <a:lnSpc>
                <a:spcPct val="100000"/>
              </a:lnSpc>
              <a:spcBef>
                <a:spcPts val="0"/>
              </a:spcBef>
              <a:spcAft>
                <a:spcPts val="0"/>
              </a:spcAft>
              <a:buSzPts val="1200"/>
              <a:buNone/>
            </a:pPr>
            <a:endParaRPr sz="2400" dirty="0">
              <a:solidFill>
                <a:schemeClr val="tx1"/>
              </a:solidFill>
            </a:endParaRPr>
          </a:p>
          <a:p>
            <a:pPr marL="0" lvl="0" indent="0" algn="l" rtl="0">
              <a:lnSpc>
                <a:spcPct val="100000"/>
              </a:lnSpc>
              <a:spcBef>
                <a:spcPts val="0"/>
              </a:spcBef>
              <a:spcAft>
                <a:spcPts val="0"/>
              </a:spcAft>
              <a:buSzPts val="1200"/>
              <a:buNone/>
            </a:pPr>
            <a:r>
              <a:rPr lang="en-US" sz="2400" b="1" dirty="0">
                <a:solidFill>
                  <a:schemeClr val="tx1"/>
                </a:solidFill>
              </a:rPr>
              <a:t>Successor</a:t>
            </a:r>
            <a:r>
              <a:rPr lang="en-US" sz="2400" dirty="0">
                <a:solidFill>
                  <a:schemeClr val="tx1"/>
                </a:solidFill>
              </a:rPr>
              <a:t>: junior generation, individual(s) looking to take over the management and/or ownership of the farm</a:t>
            </a:r>
            <a:endParaRPr sz="24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0"/>
          <p:cNvSpPr txBox="1">
            <a:spLocks noGrp="1"/>
          </p:cNvSpPr>
          <p:nvPr>
            <p:ph type="title" idx="4294967295"/>
          </p:nvPr>
        </p:nvSpPr>
        <p:spPr>
          <a:xfrm>
            <a:off x="323556" y="442913"/>
            <a:ext cx="8482819" cy="112329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dirty="0">
                <a:solidFill>
                  <a:schemeClr val="accent1"/>
                </a:solidFill>
                <a:latin typeface="Livvic"/>
                <a:ea typeface="Livvic"/>
                <a:cs typeface="Livvic"/>
                <a:sym typeface="Livvic"/>
              </a:rPr>
              <a:t>ADAPTING ROLES FOR INCUMBENT </a:t>
            </a:r>
            <a:br>
              <a:rPr lang="en-US" sz="2800" b="1" dirty="0">
                <a:solidFill>
                  <a:schemeClr val="accent1"/>
                </a:solidFill>
                <a:latin typeface="Livvic"/>
                <a:ea typeface="Livvic"/>
                <a:cs typeface="Livvic"/>
                <a:sym typeface="Livvic"/>
              </a:rPr>
            </a:br>
            <a:r>
              <a:rPr lang="en-US" sz="2800" b="1" dirty="0">
                <a:solidFill>
                  <a:schemeClr val="accent1"/>
                </a:solidFill>
                <a:latin typeface="Livvic"/>
                <a:ea typeface="Livvic"/>
                <a:cs typeface="Livvic"/>
                <a:sym typeface="Livvic"/>
              </a:rPr>
              <a:t>AND SUCCESSOR</a:t>
            </a:r>
            <a:endParaRPr sz="2800" b="1" dirty="0">
              <a:solidFill>
                <a:schemeClr val="accent1"/>
              </a:solidFill>
              <a:latin typeface="Livvic"/>
              <a:ea typeface="Livvic"/>
              <a:cs typeface="Livvic"/>
              <a:sym typeface="Livvic"/>
            </a:endParaRPr>
          </a:p>
        </p:txBody>
      </p:sp>
      <p:sp>
        <p:nvSpPr>
          <p:cNvPr id="265" name="Google Shape;265;p10"/>
          <p:cNvSpPr txBox="1">
            <a:spLocks noGrp="1"/>
          </p:cNvSpPr>
          <p:nvPr>
            <p:ph type="body" idx="4294967295"/>
          </p:nvPr>
        </p:nvSpPr>
        <p:spPr>
          <a:xfrm>
            <a:off x="375137" y="1430215"/>
            <a:ext cx="8431238" cy="35872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SzPts val="1200"/>
              <a:buNone/>
            </a:pPr>
            <a:r>
              <a:rPr lang="en-US" sz="2400" dirty="0">
                <a:solidFill>
                  <a:schemeClr val="tx1"/>
                </a:solidFill>
              </a:rPr>
              <a:t>In succession:</a:t>
            </a:r>
            <a:endParaRPr sz="2400" dirty="0">
              <a:solidFill>
                <a:schemeClr val="tx1"/>
              </a:solidFill>
            </a:endParaRPr>
          </a:p>
          <a:p>
            <a:pPr marL="495300" lvl="0" indent="-342900" algn="l" rtl="0">
              <a:spcBef>
                <a:spcPts val="0"/>
              </a:spcBef>
              <a:spcAft>
                <a:spcPts val="0"/>
              </a:spcAft>
              <a:buClr>
                <a:schemeClr val="tx1"/>
              </a:buClr>
              <a:buSzPct val="100000"/>
              <a:buFont typeface="Arial" panose="020B0604020202020204" pitchFamily="34" charset="0"/>
              <a:buChar char="•"/>
            </a:pPr>
            <a:r>
              <a:rPr lang="en-US" sz="2400" dirty="0">
                <a:solidFill>
                  <a:schemeClr val="tx1"/>
                </a:solidFill>
              </a:rPr>
              <a:t>It’s not only about changing roles, but also about a change in self-understanding of the people involved</a:t>
            </a:r>
            <a:endParaRPr sz="2400" dirty="0">
              <a:solidFill>
                <a:schemeClr val="tx1"/>
              </a:solidFill>
            </a:endParaRPr>
          </a:p>
          <a:p>
            <a:pPr marL="571500" lvl="0" indent="-342900" algn="l" rtl="0">
              <a:spcBef>
                <a:spcPts val="0"/>
              </a:spcBef>
              <a:spcAft>
                <a:spcPts val="0"/>
              </a:spcAft>
              <a:buClr>
                <a:schemeClr val="tx1"/>
              </a:buClr>
              <a:buSzPct val="100000"/>
              <a:buFont typeface="Arial" panose="020B0604020202020204" pitchFamily="34" charset="0"/>
              <a:buChar char="•"/>
            </a:pPr>
            <a:endParaRPr sz="2400" dirty="0">
              <a:solidFill>
                <a:schemeClr val="tx1"/>
              </a:solidFill>
            </a:endParaRPr>
          </a:p>
          <a:p>
            <a:pPr marL="495300" lvl="0" indent="-342900" algn="l" rtl="0">
              <a:spcBef>
                <a:spcPts val="0"/>
              </a:spcBef>
              <a:spcAft>
                <a:spcPts val="0"/>
              </a:spcAft>
              <a:buClr>
                <a:schemeClr val="tx1"/>
              </a:buClr>
              <a:buSzPct val="100000"/>
              <a:buFont typeface="Arial" panose="020B0604020202020204" pitchFamily="34" charset="0"/>
              <a:buChar char="•"/>
            </a:pPr>
            <a:r>
              <a:rPr lang="en-US" sz="2400" dirty="0">
                <a:solidFill>
                  <a:schemeClr val="tx1"/>
                </a:solidFill>
              </a:rPr>
              <a:t>Incumbent is the one that initiates the transition process</a:t>
            </a:r>
            <a:endParaRPr sz="2400" dirty="0">
              <a:solidFill>
                <a:schemeClr val="tx1"/>
              </a:solidFill>
            </a:endParaRPr>
          </a:p>
          <a:p>
            <a:pPr marL="952500" lvl="1" indent="-342900" algn="l" rtl="0">
              <a:spcBef>
                <a:spcPts val="0"/>
              </a:spcBef>
              <a:spcAft>
                <a:spcPts val="0"/>
              </a:spcAft>
              <a:buClr>
                <a:schemeClr val="tx1"/>
              </a:buClr>
              <a:buSzPct val="100000"/>
              <a:buFont typeface="Wingdings" pitchFamily="2" charset="2"/>
              <a:buChar char="§"/>
            </a:pPr>
            <a:r>
              <a:rPr lang="en-US" sz="2400" dirty="0">
                <a:solidFill>
                  <a:schemeClr val="tx1"/>
                </a:solidFill>
              </a:rPr>
              <a:t>They must realize the need for the transition to the next generation </a:t>
            </a:r>
            <a:endParaRPr sz="2400"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1"/>
          <p:cNvSpPr txBox="1">
            <a:spLocks noGrp="1"/>
          </p:cNvSpPr>
          <p:nvPr>
            <p:ph type="title"/>
          </p:nvPr>
        </p:nvSpPr>
        <p:spPr>
          <a:xfrm>
            <a:off x="365070" y="623667"/>
            <a:ext cx="8238685" cy="60022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Livvic"/>
              <a:buNone/>
            </a:pPr>
            <a:r>
              <a:rPr lang="en-US" sz="2800" b="1">
                <a:latin typeface="Livvic"/>
                <a:ea typeface="Livvic"/>
                <a:cs typeface="Livvic"/>
                <a:sym typeface="Livvic"/>
              </a:rPr>
              <a:t>GOALS OF INCUMBENT AND SUCCESSOR </a:t>
            </a:r>
            <a:endParaRPr sz="2800" b="1">
              <a:latin typeface="Livvic"/>
              <a:ea typeface="Livvic"/>
              <a:cs typeface="Livvic"/>
              <a:sym typeface="Livvic"/>
            </a:endParaRPr>
          </a:p>
        </p:txBody>
      </p:sp>
      <p:sp>
        <p:nvSpPr>
          <p:cNvPr id="272" name="Google Shape;272;p11"/>
          <p:cNvSpPr txBox="1">
            <a:spLocks noGrp="1"/>
          </p:cNvSpPr>
          <p:nvPr>
            <p:ph type="body" idx="1"/>
          </p:nvPr>
        </p:nvSpPr>
        <p:spPr>
          <a:xfrm>
            <a:off x="203200" y="2008766"/>
            <a:ext cx="8737599" cy="2252883"/>
          </a:xfrm>
          <a:prstGeom prst="rect">
            <a:avLst/>
          </a:prstGeom>
          <a:noFill/>
          <a:ln>
            <a:noFill/>
          </a:ln>
        </p:spPr>
        <p:txBody>
          <a:bodyPr spcFirstLastPara="1" wrap="square" lIns="91425" tIns="91425" rIns="91425" bIns="91425" anchor="ctr" anchorCtr="0">
            <a:noAutofit/>
          </a:bodyPr>
          <a:lstStyle/>
          <a:p>
            <a:pPr marL="495300" indent="-342900">
              <a:spcBef>
                <a:spcPts val="0"/>
              </a:spcBef>
              <a:buClr>
                <a:schemeClr val="tx1"/>
              </a:buClr>
              <a:buSzPct val="100000"/>
              <a:buFont typeface="Arial" panose="020B0604020202020204" pitchFamily="34" charset="0"/>
              <a:buChar char="•"/>
            </a:pPr>
            <a:r>
              <a:rPr lang="en-US" sz="2400" dirty="0">
                <a:solidFill>
                  <a:schemeClr val="tx1"/>
                </a:solidFill>
                <a:latin typeface="Gill Sans" panose="020B0502020104020203" pitchFamily="34" charset="-79"/>
                <a:cs typeface="Gill Sans" panose="020B0502020104020203" pitchFamily="34" charset="-79"/>
              </a:rPr>
              <a:t>Incumbents often seek a fit between their own personal values and preferences and the characteristics of the successor</a:t>
            </a:r>
            <a:endParaRPr sz="1600" dirty="0">
              <a:solidFill>
                <a:schemeClr val="tx1"/>
              </a:solidFill>
              <a:latin typeface="Gill Sans" panose="020B0502020104020203" pitchFamily="34" charset="-79"/>
              <a:cs typeface="Gill Sans" panose="020B0502020104020203" pitchFamily="34" charset="-79"/>
            </a:endParaRPr>
          </a:p>
          <a:p>
            <a:pPr marL="400050" indent="-171450">
              <a:spcBef>
                <a:spcPts val="0"/>
              </a:spcBef>
              <a:buClr>
                <a:schemeClr val="tx1"/>
              </a:buClr>
              <a:buSzPct val="100000"/>
              <a:buFont typeface="Arial" panose="020B0604020202020204" pitchFamily="34" charset="0"/>
              <a:buChar char="•"/>
            </a:pPr>
            <a:endParaRPr sz="1000" dirty="0">
              <a:solidFill>
                <a:schemeClr val="tx1"/>
              </a:solidFill>
              <a:latin typeface="Gill Sans" panose="020B0502020104020203" pitchFamily="34" charset="-79"/>
              <a:cs typeface="Gill Sans" panose="020B0502020104020203" pitchFamily="34" charset="-79"/>
            </a:endParaRPr>
          </a:p>
          <a:p>
            <a:pPr marL="495300" indent="-342900">
              <a:spcBef>
                <a:spcPts val="0"/>
              </a:spcBef>
              <a:buClr>
                <a:schemeClr val="tx1"/>
              </a:buClr>
              <a:buSzPct val="100000"/>
              <a:buFont typeface="Arial" panose="020B0604020202020204" pitchFamily="34" charset="0"/>
              <a:buChar char="•"/>
            </a:pPr>
            <a:r>
              <a:rPr lang="en-US" sz="2400" dirty="0">
                <a:solidFill>
                  <a:schemeClr val="tx1"/>
                </a:solidFill>
                <a:latin typeface="Gill Sans" panose="020B0502020104020203" pitchFamily="34" charset="-79"/>
                <a:cs typeface="Gill Sans" panose="020B0502020104020203" pitchFamily="34" charset="-79"/>
              </a:rPr>
              <a:t>Incumbent and successor are mutually dependent; both parties need to acknowledge each other’s goals and concerns</a:t>
            </a:r>
            <a:endParaRPr sz="1600" dirty="0">
              <a:solidFill>
                <a:schemeClr val="tx1"/>
              </a:solidFill>
              <a:latin typeface="Gill Sans" panose="020B0502020104020203" pitchFamily="34" charset="-79"/>
              <a:cs typeface="Gill Sans" panose="020B0502020104020203" pitchFamily="34" charset="-79"/>
            </a:endParaRPr>
          </a:p>
          <a:p>
            <a:pPr marL="400050" indent="-171450">
              <a:spcBef>
                <a:spcPts val="0"/>
              </a:spcBef>
              <a:buClr>
                <a:schemeClr val="tx1"/>
              </a:buClr>
              <a:buSzPct val="100000"/>
              <a:buFont typeface="Arial" panose="020B0604020202020204" pitchFamily="34" charset="0"/>
              <a:buChar char="•"/>
            </a:pPr>
            <a:endParaRPr sz="1000" dirty="0">
              <a:solidFill>
                <a:schemeClr val="tx1"/>
              </a:solidFill>
              <a:latin typeface="Gill Sans" panose="020B0502020104020203" pitchFamily="34" charset="-79"/>
              <a:cs typeface="Gill Sans" panose="020B0502020104020203" pitchFamily="34" charset="-79"/>
            </a:endParaRPr>
          </a:p>
          <a:p>
            <a:pPr marL="495300" indent="-342900">
              <a:spcBef>
                <a:spcPts val="0"/>
              </a:spcBef>
              <a:buClr>
                <a:schemeClr val="tx1"/>
              </a:buClr>
              <a:buSzPct val="100000"/>
              <a:buFont typeface="Arial" panose="020B0604020202020204" pitchFamily="34" charset="0"/>
              <a:buChar char="•"/>
            </a:pPr>
            <a:r>
              <a:rPr lang="en-US" sz="2400" dirty="0">
                <a:solidFill>
                  <a:schemeClr val="tx1"/>
                </a:solidFill>
                <a:latin typeface="Gill Sans" panose="020B0502020104020203" pitchFamily="34" charset="-79"/>
                <a:cs typeface="Gill Sans" panose="020B0502020104020203" pitchFamily="34" charset="-79"/>
              </a:rPr>
              <a:t>It is critical to make the goals, considerations, and fears of both sides clear and explicit; if understanding is lacking, it is difficult if not impossible, to close the deal to the satisfaction of both parties</a:t>
            </a:r>
            <a:endParaRPr sz="1600" dirty="0">
              <a:solidFill>
                <a:schemeClr val="tx1"/>
              </a:solidFill>
              <a:latin typeface="Gill Sans" panose="020B0502020104020203" pitchFamily="34" charset="-79"/>
              <a:cs typeface="Gill Sans" panose="020B0502020104020203" pitchFamily="34" charset="-79"/>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2"/>
          <p:cNvSpPr txBox="1">
            <a:spLocks noGrp="1"/>
          </p:cNvSpPr>
          <p:nvPr>
            <p:ph type="title"/>
          </p:nvPr>
        </p:nvSpPr>
        <p:spPr>
          <a:xfrm>
            <a:off x="426226" y="668330"/>
            <a:ext cx="8381224" cy="48737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Livvic"/>
              <a:buNone/>
            </a:pPr>
            <a:r>
              <a:rPr lang="en-US" sz="2800" b="1" dirty="0">
                <a:latin typeface="Livvic"/>
                <a:ea typeface="Livvic"/>
                <a:cs typeface="Livvic"/>
                <a:sym typeface="Livvic"/>
              </a:rPr>
              <a:t>GOALS OF INCUMBENT AND SUCCESSOR </a:t>
            </a:r>
            <a:endParaRPr sz="2800" b="1" dirty="0">
              <a:latin typeface="Livvic"/>
              <a:ea typeface="Livvic"/>
              <a:cs typeface="Livvic"/>
              <a:sym typeface="Livvic"/>
            </a:endParaRPr>
          </a:p>
        </p:txBody>
      </p:sp>
      <p:sp>
        <p:nvSpPr>
          <p:cNvPr id="279" name="Google Shape;279;p12"/>
          <p:cNvSpPr txBox="1">
            <a:spLocks noGrp="1"/>
          </p:cNvSpPr>
          <p:nvPr>
            <p:ph type="body" idx="1"/>
          </p:nvPr>
        </p:nvSpPr>
        <p:spPr>
          <a:xfrm>
            <a:off x="336550" y="1346199"/>
            <a:ext cx="8470900" cy="3286523"/>
          </a:xfrm>
          <a:prstGeom prst="rect">
            <a:avLst/>
          </a:prstGeom>
          <a:noFill/>
          <a:ln>
            <a:noFill/>
          </a:ln>
        </p:spPr>
        <p:txBody>
          <a:bodyPr spcFirstLastPara="1" wrap="square" lIns="91425" tIns="91425" rIns="91425" bIns="91425" anchor="ctr" anchorCtr="0">
            <a:normAutofit/>
          </a:bodyPr>
          <a:lstStyle/>
          <a:p>
            <a:pPr marL="152400" lvl="0" indent="0" algn="l" rtl="0">
              <a:lnSpc>
                <a:spcPct val="115000"/>
              </a:lnSpc>
              <a:spcBef>
                <a:spcPts val="0"/>
              </a:spcBef>
              <a:spcAft>
                <a:spcPts val="0"/>
              </a:spcAft>
              <a:buSzPts val="1200"/>
              <a:buNone/>
            </a:pPr>
            <a:r>
              <a:rPr lang="en-US" sz="2400" b="1" dirty="0">
                <a:solidFill>
                  <a:schemeClr val="tx1"/>
                </a:solidFill>
                <a:latin typeface="Helvetica Neue"/>
                <a:ea typeface="Helvetica Neue"/>
                <a:cs typeface="Helvetica Neue"/>
                <a:sym typeface="Helvetica Neue"/>
              </a:rPr>
              <a:t>“The continuity of a family business depends on the capacity of the family who owns the company to reach unity and commitment between its members.”</a:t>
            </a:r>
            <a:endParaRPr sz="2400" b="1" dirty="0">
              <a:solidFill>
                <a:schemeClr val="tx1"/>
              </a:solidFill>
            </a:endParaRPr>
          </a:p>
          <a:p>
            <a:pPr marL="152400" lvl="0" indent="0" algn="l" rtl="0">
              <a:lnSpc>
                <a:spcPct val="115000"/>
              </a:lnSpc>
              <a:spcBef>
                <a:spcPts val="0"/>
              </a:spcBef>
              <a:spcAft>
                <a:spcPts val="0"/>
              </a:spcAft>
              <a:buSzPts val="1200"/>
              <a:buNone/>
            </a:pPr>
            <a:endParaRPr sz="2400" b="1" dirty="0">
              <a:solidFill>
                <a:schemeClr val="tx1"/>
              </a:solidFill>
              <a:latin typeface="Helvetica Neue"/>
              <a:ea typeface="Helvetica Neue"/>
              <a:cs typeface="Helvetica Neue"/>
              <a:sym typeface="Helvetica Neue"/>
            </a:endParaRPr>
          </a:p>
          <a:p>
            <a:pPr marL="152400" lvl="0" indent="0" algn="l" rtl="0">
              <a:lnSpc>
                <a:spcPct val="115000"/>
              </a:lnSpc>
              <a:spcBef>
                <a:spcPts val="0"/>
              </a:spcBef>
              <a:spcAft>
                <a:spcPts val="0"/>
              </a:spcAft>
              <a:buSzPts val="1200"/>
              <a:buNone/>
            </a:pPr>
            <a:r>
              <a:rPr lang="en-US" sz="2400" b="1" dirty="0">
                <a:solidFill>
                  <a:schemeClr val="tx1"/>
                </a:solidFill>
                <a:latin typeface="Helvetica Neue"/>
                <a:ea typeface="Helvetica Neue"/>
                <a:cs typeface="Helvetica Neue"/>
                <a:sym typeface="Helvetica Neue"/>
              </a:rPr>
              <a:t>-Gallo and Amat, 2003</a:t>
            </a:r>
            <a:endParaRPr sz="2400" b="1" dirty="0">
              <a:solidFill>
                <a:schemeClr val="tx1"/>
              </a:solidFill>
            </a:endParaRPr>
          </a:p>
          <a:p>
            <a:pPr marL="457200" lvl="0" indent="-228600" algn="l" rtl="0">
              <a:lnSpc>
                <a:spcPct val="115000"/>
              </a:lnSpc>
              <a:spcBef>
                <a:spcPts val="0"/>
              </a:spcBef>
              <a:spcAft>
                <a:spcPts val="0"/>
              </a:spcAft>
              <a:buSzPts val="1200"/>
              <a:buNone/>
            </a:pPr>
            <a:endParaRPr sz="195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3"/>
          <p:cNvSpPr txBox="1">
            <a:spLocks noGrp="1"/>
          </p:cNvSpPr>
          <p:nvPr>
            <p:ph type="title"/>
          </p:nvPr>
        </p:nvSpPr>
        <p:spPr>
          <a:xfrm>
            <a:off x="603148" y="432822"/>
            <a:ext cx="8261467" cy="849878"/>
          </a:xfrm>
          <a:prstGeom prst="rect">
            <a:avLst/>
          </a:prstGeom>
          <a:noFill/>
          <a:ln>
            <a:noFill/>
          </a:ln>
        </p:spPr>
        <p:txBody>
          <a:bodyPr spcFirstLastPara="1" wrap="square" lIns="67850" tIns="33325" rIns="67850" bIns="33325" anchor="t" anchorCtr="0">
            <a:noAutofit/>
          </a:bodyPr>
          <a:lstStyle/>
          <a:p>
            <a:pPr marL="0" lvl="0" indent="0" algn="l" rtl="0">
              <a:lnSpc>
                <a:spcPct val="100000"/>
              </a:lnSpc>
              <a:spcBef>
                <a:spcPts val="0"/>
              </a:spcBef>
              <a:spcAft>
                <a:spcPts val="0"/>
              </a:spcAft>
              <a:buClr>
                <a:schemeClr val="lt1"/>
              </a:buClr>
              <a:buSzPts val="2800"/>
              <a:buFont typeface="Livvic"/>
              <a:buNone/>
            </a:pPr>
            <a:r>
              <a:rPr lang="en-US" sz="2800" b="1" dirty="0">
                <a:latin typeface="Livvic"/>
                <a:ea typeface="Livvic"/>
                <a:cs typeface="Livvic"/>
                <a:sym typeface="Livvic"/>
              </a:rPr>
              <a:t>QUALITIES ESSENTIAL TO A SUCCESSFUL FAMILY (AND BUSINESS)</a:t>
            </a:r>
            <a:endParaRPr sz="2400" b="1" dirty="0">
              <a:latin typeface="Livvic"/>
              <a:ea typeface="Livvic"/>
              <a:cs typeface="Livvic"/>
              <a:sym typeface="Livvic"/>
            </a:endParaRPr>
          </a:p>
        </p:txBody>
      </p:sp>
      <p:sp>
        <p:nvSpPr>
          <p:cNvPr id="285" name="Google Shape;285;p13"/>
          <p:cNvSpPr txBox="1">
            <a:spLocks noGrp="1"/>
          </p:cNvSpPr>
          <p:nvPr>
            <p:ph type="body" idx="1"/>
          </p:nvPr>
        </p:nvSpPr>
        <p:spPr>
          <a:xfrm>
            <a:off x="603148" y="1552956"/>
            <a:ext cx="8115402" cy="2807072"/>
          </a:xfrm>
          <a:prstGeom prst="rect">
            <a:avLst/>
          </a:prstGeom>
          <a:noFill/>
          <a:ln>
            <a:noFill/>
          </a:ln>
        </p:spPr>
        <p:txBody>
          <a:bodyPr spcFirstLastPara="1" wrap="square" lIns="67850" tIns="33325" rIns="67850" bIns="33325" anchor="t" anchorCtr="0">
            <a:noAutofit/>
          </a:bodyPr>
          <a:lstStyle/>
          <a:p>
            <a:pPr marL="609600" lvl="0" indent="-457200" algn="l" rtl="0">
              <a:lnSpc>
                <a:spcPct val="115000"/>
              </a:lnSpc>
              <a:spcBef>
                <a:spcPts val="0"/>
              </a:spcBef>
              <a:spcAft>
                <a:spcPts val="0"/>
              </a:spcAft>
              <a:buClr>
                <a:schemeClr val="tx1"/>
              </a:buClr>
              <a:buSzPct val="100000"/>
              <a:buFont typeface="Arial" panose="020B0604020202020204" pitchFamily="34" charset="0"/>
              <a:buChar char="•"/>
            </a:pPr>
            <a:r>
              <a:rPr lang="en-US" sz="2800" dirty="0">
                <a:solidFill>
                  <a:schemeClr val="tx1"/>
                </a:solidFill>
              </a:rPr>
              <a:t>Shared values</a:t>
            </a:r>
            <a:endParaRPr sz="1800" dirty="0">
              <a:solidFill>
                <a:schemeClr val="tx1"/>
              </a:solidFill>
            </a:endParaRPr>
          </a:p>
          <a:p>
            <a:pPr marL="609600" lvl="0" indent="-457200" algn="l" rtl="0">
              <a:lnSpc>
                <a:spcPct val="115000"/>
              </a:lnSpc>
              <a:spcBef>
                <a:spcPts val="0"/>
              </a:spcBef>
              <a:spcAft>
                <a:spcPts val="0"/>
              </a:spcAft>
              <a:buClr>
                <a:schemeClr val="tx1"/>
              </a:buClr>
              <a:buSzPct val="100000"/>
              <a:buFont typeface="Arial" panose="020B0604020202020204" pitchFamily="34" charset="0"/>
              <a:buChar char="•"/>
            </a:pPr>
            <a:r>
              <a:rPr lang="en-US" sz="2800" dirty="0">
                <a:solidFill>
                  <a:schemeClr val="tx1"/>
                </a:solidFill>
              </a:rPr>
              <a:t>Shared power</a:t>
            </a:r>
            <a:endParaRPr sz="1800" dirty="0">
              <a:solidFill>
                <a:schemeClr val="tx1"/>
              </a:solidFill>
            </a:endParaRPr>
          </a:p>
          <a:p>
            <a:pPr marL="609600" lvl="0" indent="-457200" algn="l" rtl="0">
              <a:lnSpc>
                <a:spcPct val="115000"/>
              </a:lnSpc>
              <a:spcBef>
                <a:spcPts val="0"/>
              </a:spcBef>
              <a:spcAft>
                <a:spcPts val="0"/>
              </a:spcAft>
              <a:buClr>
                <a:schemeClr val="tx1"/>
              </a:buClr>
              <a:buSzPct val="100000"/>
              <a:buFont typeface="Arial" panose="020B0604020202020204" pitchFamily="34" charset="0"/>
              <a:buChar char="•"/>
            </a:pPr>
            <a:r>
              <a:rPr lang="en-US" sz="2800" dirty="0">
                <a:solidFill>
                  <a:schemeClr val="tx1"/>
                </a:solidFill>
              </a:rPr>
              <a:t>Tradition</a:t>
            </a:r>
            <a:endParaRPr sz="1800" dirty="0">
              <a:solidFill>
                <a:schemeClr val="tx1"/>
              </a:solidFill>
            </a:endParaRPr>
          </a:p>
          <a:p>
            <a:pPr marL="609600" lvl="0" indent="-457200" algn="l" rtl="0">
              <a:lnSpc>
                <a:spcPct val="115000"/>
              </a:lnSpc>
              <a:spcBef>
                <a:spcPts val="0"/>
              </a:spcBef>
              <a:spcAft>
                <a:spcPts val="0"/>
              </a:spcAft>
              <a:buClr>
                <a:schemeClr val="tx1"/>
              </a:buClr>
              <a:buSzPct val="100000"/>
              <a:buFont typeface="Arial" panose="020B0604020202020204" pitchFamily="34" charset="0"/>
              <a:buChar char="•"/>
            </a:pPr>
            <a:r>
              <a:rPr lang="en-US" sz="2800" dirty="0">
                <a:solidFill>
                  <a:schemeClr val="tx1"/>
                </a:solidFill>
              </a:rPr>
              <a:t>A willingness to learn and grow</a:t>
            </a:r>
            <a:endParaRPr sz="1800" dirty="0">
              <a:solidFill>
                <a:schemeClr val="tx1"/>
              </a:solidFill>
            </a:endParaRPr>
          </a:p>
          <a:p>
            <a:pPr marL="609600" lvl="0" indent="-457200" algn="l" rtl="0">
              <a:lnSpc>
                <a:spcPct val="115000"/>
              </a:lnSpc>
              <a:spcBef>
                <a:spcPts val="0"/>
              </a:spcBef>
              <a:spcAft>
                <a:spcPts val="0"/>
              </a:spcAft>
              <a:buClr>
                <a:schemeClr val="tx1"/>
              </a:buClr>
              <a:buSzPct val="100000"/>
              <a:buFont typeface="Arial" panose="020B0604020202020204" pitchFamily="34" charset="0"/>
              <a:buChar char="•"/>
            </a:pPr>
            <a:r>
              <a:rPr lang="en-US" sz="2800" dirty="0">
                <a:solidFill>
                  <a:schemeClr val="tx1"/>
                </a:solidFill>
              </a:rPr>
              <a:t>Strong family ties</a:t>
            </a:r>
            <a:endParaRPr sz="1800" dirty="0">
              <a:solidFill>
                <a:schemeClr val="tx1"/>
              </a:solidFill>
            </a:endParaRPr>
          </a:p>
          <a:p>
            <a:pPr marL="609600" lvl="0" indent="-457200" algn="l" rtl="0">
              <a:lnSpc>
                <a:spcPct val="115000"/>
              </a:lnSpc>
              <a:spcBef>
                <a:spcPts val="0"/>
              </a:spcBef>
              <a:spcAft>
                <a:spcPts val="0"/>
              </a:spcAft>
              <a:buClr>
                <a:schemeClr val="tx1"/>
              </a:buClr>
              <a:buSzPct val="100000"/>
              <a:buFont typeface="Arial" panose="020B0604020202020204" pitchFamily="34" charset="0"/>
              <a:buChar char="•"/>
            </a:pPr>
            <a:r>
              <a:rPr lang="en-US" sz="2800" dirty="0">
                <a:solidFill>
                  <a:schemeClr val="tx1"/>
                </a:solidFill>
              </a:rPr>
              <a:t>Commitment </a:t>
            </a:r>
            <a:endParaRPr dirty="0">
              <a:solidFill>
                <a:schemeClr val="tx1"/>
              </a:solidFill>
            </a:endParaRPr>
          </a:p>
        </p:txBody>
      </p:sp>
    </p:spTree>
  </p:cSld>
  <p:clrMapOvr>
    <a:masterClrMapping/>
  </p:clrMapOvr>
  <p:transition>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4"/>
          <p:cNvSpPr txBox="1">
            <a:spLocks noGrp="1"/>
          </p:cNvSpPr>
          <p:nvPr>
            <p:ph type="title"/>
          </p:nvPr>
        </p:nvSpPr>
        <p:spPr>
          <a:xfrm>
            <a:off x="627507" y="574786"/>
            <a:ext cx="7886700" cy="5655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Livvic"/>
              <a:buNone/>
            </a:pPr>
            <a:r>
              <a:rPr lang="en-US" sz="2800" b="1" dirty="0">
                <a:latin typeface="Livvic"/>
                <a:ea typeface="Livvic"/>
                <a:cs typeface="Livvic"/>
                <a:sym typeface="Livvic"/>
              </a:rPr>
              <a:t>TYPES OF COMMITMENT </a:t>
            </a:r>
            <a:endParaRPr sz="2800" b="1" dirty="0">
              <a:latin typeface="Livvic"/>
              <a:ea typeface="Livvic"/>
              <a:cs typeface="Livvic"/>
              <a:sym typeface="Livvic"/>
            </a:endParaRPr>
          </a:p>
        </p:txBody>
      </p:sp>
      <p:graphicFrame>
        <p:nvGraphicFramePr>
          <p:cNvPr id="292" name="Google Shape;292;p14"/>
          <p:cNvGraphicFramePr/>
          <p:nvPr/>
        </p:nvGraphicFramePr>
        <p:xfrm>
          <a:off x="387350" y="1674922"/>
          <a:ext cx="8401075" cy="2674800"/>
        </p:xfrm>
        <a:graphic>
          <a:graphicData uri="http://schemas.openxmlformats.org/drawingml/2006/table">
            <a:tbl>
              <a:tblPr firstRow="1" bandRow="1">
                <a:noFill/>
                <a:tableStyleId>{2C2C9D0A-AC2C-41A9-B2D2-DB11DAB2B087}</a:tableStyleId>
              </a:tblPr>
              <a:tblGrid>
                <a:gridCol w="1585450">
                  <a:extLst>
                    <a:ext uri="{9D8B030D-6E8A-4147-A177-3AD203B41FA5}">
                      <a16:colId xmlns:a16="http://schemas.microsoft.com/office/drawing/2014/main" val="20000"/>
                    </a:ext>
                  </a:extLst>
                </a:gridCol>
                <a:gridCol w="4189000">
                  <a:extLst>
                    <a:ext uri="{9D8B030D-6E8A-4147-A177-3AD203B41FA5}">
                      <a16:colId xmlns:a16="http://schemas.microsoft.com/office/drawing/2014/main" val="20001"/>
                    </a:ext>
                  </a:extLst>
                </a:gridCol>
                <a:gridCol w="2626625">
                  <a:extLst>
                    <a:ext uri="{9D8B030D-6E8A-4147-A177-3AD203B41FA5}">
                      <a16:colId xmlns:a16="http://schemas.microsoft.com/office/drawing/2014/main" val="20002"/>
                    </a:ext>
                  </a:extLst>
                </a:gridCol>
              </a:tblGrid>
              <a:tr h="874350">
                <a:tc>
                  <a:txBody>
                    <a:bodyPr/>
                    <a:lstStyle/>
                    <a:p>
                      <a:pPr marL="0" marR="0" lvl="0" indent="0" algn="l" rtl="0">
                        <a:lnSpc>
                          <a:spcPct val="100000"/>
                        </a:lnSpc>
                        <a:spcBef>
                          <a:spcPts val="0"/>
                        </a:spcBef>
                        <a:spcAft>
                          <a:spcPts val="0"/>
                        </a:spcAft>
                        <a:buClr>
                          <a:schemeClr val="dk1"/>
                        </a:buClr>
                        <a:buSzPts val="1400"/>
                        <a:buFont typeface="Gill Sans"/>
                        <a:buNone/>
                      </a:pPr>
                      <a:r>
                        <a:rPr lang="en-US" sz="2000" b="0" u="none" strike="noStrike" cap="none" dirty="0"/>
                        <a:t>Calculative Commitment</a:t>
                      </a:r>
                      <a:endParaRPr sz="2000" b="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400"/>
                        <a:buFont typeface="Gill Sans"/>
                        <a:buNone/>
                      </a:pPr>
                      <a:r>
                        <a:rPr lang="en-US" sz="2000" b="0" u="none" strike="noStrike" cap="none"/>
                        <a:t>Choice to join the business will benefit or “pay off” for successor</a:t>
                      </a:r>
                      <a:endParaRPr sz="2000" b="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400"/>
                        <a:buFont typeface="Gill Sans"/>
                        <a:buNone/>
                      </a:pPr>
                      <a:r>
                        <a:rPr lang="en-US" sz="2000" b="0" u="none" strike="noStrike" cap="none"/>
                        <a:t>“Ought to” join the business </a:t>
                      </a:r>
                      <a:endParaRPr sz="2000" b="0" u="none" strike="noStrike" cap="none"/>
                    </a:p>
                  </a:txBody>
                  <a:tcPr marL="91450" marR="91450" marT="45725" marB="45725" anchor="ctr"/>
                </a:tc>
                <a:extLst>
                  <a:ext uri="{0D108BD9-81ED-4DB2-BD59-A6C34878D82A}">
                    <a16:rowId xmlns:a16="http://schemas.microsoft.com/office/drawing/2014/main" val="10000"/>
                  </a:ext>
                </a:extLst>
              </a:tr>
              <a:tr h="926100">
                <a:tc>
                  <a:txBody>
                    <a:bodyPr/>
                    <a:lstStyle/>
                    <a:p>
                      <a:pPr marL="0" marR="0" lvl="0" indent="0" algn="l" rtl="0">
                        <a:lnSpc>
                          <a:spcPct val="100000"/>
                        </a:lnSpc>
                        <a:spcBef>
                          <a:spcPts val="0"/>
                        </a:spcBef>
                        <a:spcAft>
                          <a:spcPts val="0"/>
                        </a:spcAft>
                        <a:buClr>
                          <a:schemeClr val="dk1"/>
                        </a:buClr>
                        <a:buSzPts val="1400"/>
                        <a:buFont typeface="Gill Sans"/>
                        <a:buNone/>
                      </a:pPr>
                      <a:r>
                        <a:rPr lang="en-US" sz="2000" u="none" strike="noStrike" cap="none"/>
                        <a:t>Affective Commitment </a:t>
                      </a:r>
                      <a:endParaRPr sz="20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400"/>
                        <a:buFont typeface="Gill Sans"/>
                        <a:buNone/>
                      </a:pPr>
                      <a:r>
                        <a:rPr lang="en-US" sz="2000" u="none" strike="noStrike" cap="none"/>
                        <a:t>Desire to pursue the business as a career, wants to join the business </a:t>
                      </a:r>
                      <a:endParaRPr sz="20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400"/>
                        <a:buFont typeface="Gill Sans"/>
                        <a:buNone/>
                      </a:pPr>
                      <a:r>
                        <a:rPr lang="en-US" sz="2000" u="none" strike="noStrike" cap="none"/>
                        <a:t>“Want to” join the business</a:t>
                      </a:r>
                      <a:endParaRPr sz="2000" u="none" strike="noStrike" cap="none"/>
                    </a:p>
                  </a:txBody>
                  <a:tcPr marL="91450" marR="91450" marT="45725" marB="45725" anchor="ctr"/>
                </a:tc>
                <a:extLst>
                  <a:ext uri="{0D108BD9-81ED-4DB2-BD59-A6C34878D82A}">
                    <a16:rowId xmlns:a16="http://schemas.microsoft.com/office/drawing/2014/main" val="10001"/>
                  </a:ext>
                </a:extLst>
              </a:tr>
              <a:tr h="874350">
                <a:tc>
                  <a:txBody>
                    <a:bodyPr/>
                    <a:lstStyle/>
                    <a:p>
                      <a:pPr marL="0" marR="0" lvl="0" indent="0" algn="l" rtl="0">
                        <a:lnSpc>
                          <a:spcPct val="100000"/>
                        </a:lnSpc>
                        <a:spcBef>
                          <a:spcPts val="0"/>
                        </a:spcBef>
                        <a:spcAft>
                          <a:spcPts val="0"/>
                        </a:spcAft>
                        <a:buClr>
                          <a:schemeClr val="dk1"/>
                        </a:buClr>
                        <a:buSzPts val="1400"/>
                        <a:buFont typeface="Gill Sans"/>
                        <a:buNone/>
                      </a:pPr>
                      <a:r>
                        <a:rPr lang="en-US" sz="2000" u="none" strike="noStrike" cap="none"/>
                        <a:t>Normative Commitment</a:t>
                      </a:r>
                      <a:endParaRPr sz="20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400"/>
                        <a:buFont typeface="Gill Sans"/>
                        <a:buNone/>
                      </a:pPr>
                      <a:r>
                        <a:rPr lang="en-US" sz="2000" u="none" strike="noStrike" cap="none"/>
                        <a:t>Successor feels an obligation to join the business</a:t>
                      </a:r>
                      <a:endParaRPr sz="20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400"/>
                        <a:buFont typeface="Gill Sans"/>
                        <a:buNone/>
                      </a:pPr>
                      <a:r>
                        <a:rPr lang="en-US" sz="2000" u="none" strike="noStrike" cap="none" dirty="0"/>
                        <a:t>“Need to” join the business </a:t>
                      </a:r>
                      <a:endParaRPr sz="2000" u="none" strike="noStrike" cap="none" dirty="0"/>
                    </a:p>
                  </a:txBody>
                  <a:tcPr marL="91450" marR="91450" marT="45725" marB="45725"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5"/>
          <p:cNvSpPr txBox="1">
            <a:spLocks noGrp="1"/>
          </p:cNvSpPr>
          <p:nvPr>
            <p:ph type="body" idx="1"/>
          </p:nvPr>
        </p:nvSpPr>
        <p:spPr>
          <a:xfrm>
            <a:off x="510865" y="1435261"/>
            <a:ext cx="8145462" cy="2280211"/>
          </a:xfrm>
          <a:prstGeom prst="rect">
            <a:avLst/>
          </a:prstGeom>
          <a:solidFill>
            <a:srgbClr val="D9E8C8"/>
          </a:solidFill>
          <a:ln>
            <a:noFill/>
          </a:ln>
        </p:spPr>
        <p:txBody>
          <a:bodyPr spcFirstLastPara="1" wrap="square" lIns="91425" tIns="91425" rIns="91425" bIns="91425" anchor="ctr" anchorCtr="0">
            <a:noAutofit/>
          </a:bodyPr>
          <a:lstStyle/>
          <a:p>
            <a:pPr marL="152400" lvl="0" indent="0" algn="ctr" rtl="0">
              <a:lnSpc>
                <a:spcPct val="115000"/>
              </a:lnSpc>
              <a:spcBef>
                <a:spcPts val="0"/>
              </a:spcBef>
              <a:spcAft>
                <a:spcPts val="0"/>
              </a:spcAft>
              <a:buSzPts val="1200"/>
              <a:buNone/>
            </a:pPr>
            <a:r>
              <a:rPr lang="en-US" sz="4400">
                <a:solidFill>
                  <a:schemeClr val="accent1"/>
                </a:solidFill>
              </a:rPr>
              <a:t>Conflict Modes &amp; </a:t>
            </a:r>
            <a:endParaRPr>
              <a:solidFill>
                <a:schemeClr val="accent1"/>
              </a:solidFill>
            </a:endParaRPr>
          </a:p>
          <a:p>
            <a:pPr marL="152400" lvl="0" indent="0" algn="ctr" rtl="0">
              <a:lnSpc>
                <a:spcPct val="115000"/>
              </a:lnSpc>
              <a:spcBef>
                <a:spcPts val="0"/>
              </a:spcBef>
              <a:spcAft>
                <a:spcPts val="0"/>
              </a:spcAft>
              <a:buSzPts val="1200"/>
              <a:buNone/>
            </a:pPr>
            <a:r>
              <a:rPr lang="en-US" sz="4400">
                <a:solidFill>
                  <a:schemeClr val="accent1"/>
                </a:solidFill>
              </a:rPr>
              <a:t>How to Use Them</a:t>
            </a:r>
            <a:endParaRPr sz="4400">
              <a:solidFill>
                <a:schemeClr val="accen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16" descr="Two reindeer with their antlers locked"/>
          <p:cNvPicPr preferRelativeResize="0"/>
          <p:nvPr/>
        </p:nvPicPr>
        <p:blipFill rotWithShape="1">
          <a:blip r:embed="rId3">
            <a:alphaModFix/>
          </a:blip>
          <a:srcRect t="4828" b="9945"/>
          <a:stretch/>
        </p:blipFill>
        <p:spPr>
          <a:xfrm>
            <a:off x="0" y="7"/>
            <a:ext cx="9143999" cy="5143493"/>
          </a:xfrm>
          <a:prstGeom prst="rect">
            <a:avLst/>
          </a:prstGeom>
          <a:noFill/>
          <a:ln>
            <a:noFill/>
          </a:ln>
        </p:spPr>
      </p:pic>
      <p:sp>
        <p:nvSpPr>
          <p:cNvPr id="303" name="Google Shape;303;p16"/>
          <p:cNvSpPr txBox="1">
            <a:spLocks noGrp="1"/>
          </p:cNvSpPr>
          <p:nvPr>
            <p:ph type="title"/>
          </p:nvPr>
        </p:nvSpPr>
        <p:spPr>
          <a:xfrm>
            <a:off x="822960" y="244162"/>
            <a:ext cx="7543800" cy="727388"/>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b" anchorCtr="0">
            <a:normAutofit/>
          </a:bodyPr>
          <a:lstStyle/>
          <a:p>
            <a:pPr marL="0" lvl="0" indent="0" algn="ctr" rtl="0">
              <a:lnSpc>
                <a:spcPct val="100000"/>
              </a:lnSpc>
              <a:spcBef>
                <a:spcPts val="0"/>
              </a:spcBef>
              <a:spcAft>
                <a:spcPts val="0"/>
              </a:spcAft>
              <a:buClr>
                <a:schemeClr val="accent1"/>
              </a:buClr>
              <a:buSzPts val="2800"/>
              <a:buFont typeface="Livvic"/>
              <a:buNone/>
            </a:pPr>
            <a:r>
              <a:rPr lang="en-US" sz="3900" b="1" dirty="0">
                <a:solidFill>
                  <a:schemeClr val="accent1"/>
                </a:solidFill>
                <a:latin typeface="Livvic"/>
                <a:ea typeface="Livvic"/>
                <a:cs typeface="Livvic"/>
                <a:sym typeface="Livvic"/>
              </a:rPr>
              <a:t>WHAT IS CONFLICT? </a:t>
            </a:r>
            <a:endParaRPr b="1" dirty="0">
              <a:solidFill>
                <a:schemeClr val="accent1"/>
              </a:solidFill>
              <a:latin typeface="Livvic"/>
              <a:ea typeface="Livvic"/>
              <a:cs typeface="Livvic"/>
              <a:sym typeface="Livvic"/>
            </a:endParaRPr>
          </a:p>
        </p:txBody>
      </p:sp>
      <p:sp>
        <p:nvSpPr>
          <p:cNvPr id="304" name="Google Shape;304;p16"/>
          <p:cNvSpPr txBox="1"/>
          <p:nvPr/>
        </p:nvSpPr>
        <p:spPr>
          <a:xfrm>
            <a:off x="285827" y="773199"/>
            <a:ext cx="2578608" cy="843534"/>
          </a:xfrm>
          <a:prstGeom prst="rect">
            <a:avLst/>
          </a:prstGeom>
          <a:noFill/>
          <a:ln>
            <a:noFill/>
          </a:ln>
        </p:spPr>
        <p:txBody>
          <a:bodyPr spcFirstLastPara="1" wrap="square" lIns="68575" tIns="34275" rIns="68575" bIns="34275" anchor="b" anchorCtr="0">
            <a:normAutofit/>
          </a:bodyPr>
          <a:lstStyle/>
          <a:p>
            <a:pPr marL="0" marR="0" lvl="0" indent="0" algn="l" rtl="0">
              <a:lnSpc>
                <a:spcPct val="90000"/>
              </a:lnSpc>
              <a:spcBef>
                <a:spcPts val="0"/>
              </a:spcBef>
              <a:spcAft>
                <a:spcPts val="0"/>
              </a:spcAft>
              <a:buClr>
                <a:srgbClr val="000000"/>
              </a:buClr>
              <a:buSzPts val="3300"/>
              <a:buFont typeface="Arial"/>
              <a:buNone/>
            </a:pPr>
            <a:endParaRPr sz="3300" b="0" i="0" u="none" strike="noStrike" cap="none">
              <a:solidFill>
                <a:schemeClr val="dk1"/>
              </a:solidFill>
              <a:latin typeface="Arial"/>
              <a:ea typeface="Arial"/>
              <a:cs typeface="Arial"/>
              <a:sym typeface="Arial"/>
            </a:endParaRPr>
          </a:p>
        </p:txBody>
      </p:sp>
      <p:sp>
        <p:nvSpPr>
          <p:cNvPr id="305" name="Google Shape;305;p16"/>
          <p:cNvSpPr txBox="1"/>
          <p:nvPr/>
        </p:nvSpPr>
        <p:spPr>
          <a:xfrm>
            <a:off x="537882" y="3735599"/>
            <a:ext cx="7828878" cy="1269403"/>
          </a:xfrm>
          <a:prstGeom prst="rect">
            <a:avLst/>
          </a:prstGeom>
          <a:solidFill>
            <a:schemeClr val="lt1">
              <a:alpha val="44705"/>
            </a:schemeClr>
          </a:solid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dk1"/>
                </a:solidFill>
                <a:latin typeface="Gill Sans"/>
                <a:ea typeface="Gill Sans"/>
                <a:cs typeface="Gill Sans"/>
                <a:sym typeface="Gill Sans"/>
              </a:rPr>
              <a:t>Conflict is . . .</a:t>
            </a:r>
            <a:endParaRPr sz="2800" b="1" i="0" u="none" strike="noStrike" cap="none" dirty="0">
              <a:solidFill>
                <a:schemeClr val="dk1"/>
              </a:solidFill>
              <a:latin typeface="Gill Sans"/>
              <a:ea typeface="Gill Sans"/>
              <a:cs typeface="Gill Sans"/>
              <a:sym typeface="Gill Sans"/>
            </a:endParaRPr>
          </a:p>
          <a:p>
            <a:pPr marL="0" marR="0" lvl="0" indent="0" algn="ctr" rtl="0">
              <a:lnSpc>
                <a:spcPct val="110000"/>
              </a:lnSpc>
              <a:spcAft>
                <a:spcPts val="0"/>
              </a:spcAft>
              <a:buClr>
                <a:srgbClr val="000000"/>
              </a:buClr>
              <a:buSzPts val="2100"/>
              <a:buFont typeface="Arial"/>
              <a:buNone/>
            </a:pPr>
            <a:r>
              <a:rPr lang="en-US" sz="2400" b="1" i="0" u="none" strike="noStrike" cap="none" dirty="0">
                <a:solidFill>
                  <a:schemeClr val="dk1"/>
                </a:solidFill>
                <a:latin typeface="Gill Sans"/>
                <a:ea typeface="Gill Sans"/>
                <a:cs typeface="Gill Sans"/>
                <a:sym typeface="Gill Sans"/>
              </a:rPr>
              <a:t>any situation in which your concerns or desires differ from those of another person</a:t>
            </a:r>
            <a:endParaRPr sz="2400" b="1" i="0" u="none" strike="noStrike" cap="none" dirty="0">
              <a:solidFill>
                <a:schemeClr val="dk1"/>
              </a:solidFill>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500"/>
                                  </p:stCondLst>
                                  <p:childTnLst>
                                    <p:set>
                                      <p:cBhvr>
                                        <p:cTn id="6"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0"/>
        <p:cNvGrpSpPr/>
        <p:nvPr/>
      </p:nvGrpSpPr>
      <p:grpSpPr>
        <a:xfrm>
          <a:off x="0" y="0"/>
          <a:ext cx="0" cy="0"/>
          <a:chOff x="0" y="0"/>
          <a:chExt cx="0" cy="0"/>
        </a:xfrm>
      </p:grpSpPr>
      <p:sp>
        <p:nvSpPr>
          <p:cNvPr id="311" name="Google Shape;311;p17"/>
          <p:cNvSpPr txBox="1">
            <a:spLocks noGrp="1"/>
          </p:cNvSpPr>
          <p:nvPr>
            <p:ph type="title" idx="4294967295"/>
          </p:nvPr>
        </p:nvSpPr>
        <p:spPr>
          <a:xfrm>
            <a:off x="345687" y="824569"/>
            <a:ext cx="3445727" cy="45425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1"/>
              </a:buClr>
              <a:buSzPts val="2800"/>
              <a:buFont typeface="Livvic"/>
              <a:buNone/>
            </a:pPr>
            <a:r>
              <a:rPr lang="en-US" sz="3600" b="1" dirty="0">
                <a:solidFill>
                  <a:schemeClr val="accent1"/>
                </a:solidFill>
                <a:latin typeface="Livvic"/>
                <a:ea typeface="Livvic"/>
                <a:cs typeface="Livvic"/>
                <a:sym typeface="Livvic"/>
              </a:rPr>
              <a:t>RESOLUTION</a:t>
            </a:r>
            <a:endParaRPr sz="2800" b="1" dirty="0">
              <a:solidFill>
                <a:schemeClr val="accent1"/>
              </a:solidFill>
              <a:latin typeface="Livvic"/>
              <a:ea typeface="Livvic"/>
              <a:cs typeface="Livvic"/>
              <a:sym typeface="Livvic"/>
            </a:endParaRPr>
          </a:p>
        </p:txBody>
      </p:sp>
      <p:sp>
        <p:nvSpPr>
          <p:cNvPr id="312" name="Google Shape;312;p17"/>
          <p:cNvSpPr txBox="1">
            <a:spLocks noGrp="1"/>
          </p:cNvSpPr>
          <p:nvPr>
            <p:ph type="body" idx="4294967295"/>
          </p:nvPr>
        </p:nvSpPr>
        <p:spPr>
          <a:xfrm>
            <a:off x="3389971" y="473074"/>
            <a:ext cx="5408342" cy="4355403"/>
          </a:xfrm>
          <a:prstGeom prst="rect">
            <a:avLst/>
          </a:prstGeom>
          <a:noFill/>
          <a:ln>
            <a:noFill/>
          </a:ln>
        </p:spPr>
        <p:txBody>
          <a:bodyPr spcFirstLastPara="1" wrap="square" lIns="91425" tIns="45700" rIns="91425" bIns="45700" anchor="ctr" anchorCtr="0">
            <a:noAutofit/>
          </a:bodyPr>
          <a:lstStyle/>
          <a:p>
            <a:pPr marL="495300" lvl="0" indent="-342900" algn="l" rtl="0">
              <a:lnSpc>
                <a:spcPct val="105000"/>
              </a:lnSpc>
              <a:spcBef>
                <a:spcPts val="480"/>
              </a:spcBef>
              <a:spcAft>
                <a:spcPts val="0"/>
              </a:spcAft>
              <a:buClr>
                <a:schemeClr val="tx1"/>
              </a:buClr>
              <a:buSzPct val="100000"/>
              <a:buFont typeface="Arial" panose="020B0604020202020204" pitchFamily="34" charset="0"/>
              <a:buChar char="•"/>
            </a:pPr>
            <a:r>
              <a:rPr lang="en-US" sz="2400" dirty="0">
                <a:solidFill>
                  <a:schemeClr val="tx1"/>
                </a:solidFill>
              </a:rPr>
              <a:t>Is an outcome, not a specific process</a:t>
            </a:r>
            <a:endParaRPr dirty="0">
              <a:solidFill>
                <a:schemeClr val="tx1"/>
              </a:solidFill>
            </a:endParaRPr>
          </a:p>
          <a:p>
            <a:pPr marL="495300" lvl="0" indent="-342900" algn="l" rtl="0">
              <a:lnSpc>
                <a:spcPct val="105000"/>
              </a:lnSpc>
              <a:spcBef>
                <a:spcPts val="1080"/>
              </a:spcBef>
              <a:spcAft>
                <a:spcPts val="0"/>
              </a:spcAft>
              <a:buClr>
                <a:schemeClr val="tx1"/>
              </a:buClr>
              <a:buSzPct val="100000"/>
              <a:buFont typeface="Arial" panose="020B0604020202020204" pitchFamily="34" charset="0"/>
              <a:buChar char="•"/>
            </a:pPr>
            <a:r>
              <a:rPr lang="en-US" sz="2400" dirty="0">
                <a:solidFill>
                  <a:schemeClr val="tx1"/>
                </a:solidFill>
              </a:rPr>
              <a:t>The condition of the parties and their resources after a conflict is put to rest</a:t>
            </a:r>
            <a:endParaRPr dirty="0">
              <a:solidFill>
                <a:schemeClr val="tx1"/>
              </a:solidFill>
            </a:endParaRPr>
          </a:p>
          <a:p>
            <a:pPr marL="495300" lvl="0" indent="-342900" algn="l" rtl="0">
              <a:lnSpc>
                <a:spcPct val="105000"/>
              </a:lnSpc>
              <a:spcBef>
                <a:spcPts val="1080"/>
              </a:spcBef>
              <a:spcAft>
                <a:spcPts val="0"/>
              </a:spcAft>
              <a:buClr>
                <a:schemeClr val="tx1"/>
              </a:buClr>
              <a:buSzPct val="100000"/>
              <a:buFont typeface="Arial" panose="020B0604020202020204" pitchFamily="34" charset="0"/>
              <a:buChar char="•"/>
            </a:pPr>
            <a:r>
              <a:rPr lang="en-US" sz="2400" dirty="0">
                <a:solidFill>
                  <a:schemeClr val="tx1"/>
                </a:solidFill>
              </a:rPr>
              <a:t>Returns parties to productivity and coordination</a:t>
            </a:r>
            <a:endParaRPr dirty="0">
              <a:solidFill>
                <a:schemeClr val="tx1"/>
              </a:solidFill>
            </a:endParaRPr>
          </a:p>
          <a:p>
            <a:pPr marL="952500" lvl="1" indent="-342900" algn="l" rtl="0">
              <a:lnSpc>
                <a:spcPct val="105000"/>
              </a:lnSpc>
              <a:spcBef>
                <a:spcPts val="1080"/>
              </a:spcBef>
              <a:spcAft>
                <a:spcPts val="0"/>
              </a:spcAft>
              <a:buClr>
                <a:schemeClr val="tx1"/>
              </a:buClr>
              <a:buSzPct val="100000"/>
              <a:buFont typeface="Wingdings" pitchFamily="2" charset="2"/>
              <a:buChar char="§"/>
            </a:pPr>
            <a:r>
              <a:rPr lang="en-US" sz="2400" dirty="0">
                <a:solidFill>
                  <a:schemeClr val="tx1"/>
                </a:solidFill>
              </a:rPr>
              <a:t>Coordination is based on relationships</a:t>
            </a:r>
            <a:endParaRPr dirty="0">
              <a:solidFill>
                <a:schemeClr val="tx1"/>
              </a:solidFill>
            </a:endParaRPr>
          </a:p>
          <a:p>
            <a:pPr marL="495300" lvl="0" indent="-342900" algn="l" rtl="0">
              <a:lnSpc>
                <a:spcPct val="105000"/>
              </a:lnSpc>
              <a:spcBef>
                <a:spcPts val="1080"/>
              </a:spcBef>
              <a:spcAft>
                <a:spcPts val="600"/>
              </a:spcAft>
              <a:buClr>
                <a:schemeClr val="tx1"/>
              </a:buClr>
              <a:buSzPct val="100000"/>
              <a:buFont typeface="Arial" panose="020B0604020202020204" pitchFamily="34" charset="0"/>
              <a:buChar char="•"/>
            </a:pPr>
            <a:r>
              <a:rPr lang="en-US" sz="2400" dirty="0">
                <a:solidFill>
                  <a:schemeClr val="tx1"/>
                </a:solidFill>
              </a:rPr>
              <a:t>Brings parties to address their relationship and resume coordination</a:t>
            </a:r>
            <a:endParaRPr dirty="0">
              <a:solidFill>
                <a:schemeClr val="tx1"/>
              </a:solidFill>
            </a:endParaRPr>
          </a:p>
        </p:txBody>
      </p:sp>
      <p:pic>
        <p:nvPicPr>
          <p:cNvPr id="313" name="Google Shape;313;p17" descr="A close up of a hand&#10;&#10;Description generated with high confidence"/>
          <p:cNvPicPr preferRelativeResize="0"/>
          <p:nvPr/>
        </p:nvPicPr>
        <p:blipFill rotWithShape="1">
          <a:blip r:embed="rId3">
            <a:alphaModFix/>
          </a:blip>
          <a:srcRect l="23333" r="8357" b="5726"/>
          <a:stretch/>
        </p:blipFill>
        <p:spPr>
          <a:xfrm>
            <a:off x="596590" y="1582017"/>
            <a:ext cx="2542478" cy="273691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0"/>
          <p:cNvSpPr txBox="1">
            <a:spLocks noGrp="1"/>
          </p:cNvSpPr>
          <p:nvPr>
            <p:ph type="body" idx="1"/>
          </p:nvPr>
        </p:nvSpPr>
        <p:spPr>
          <a:xfrm>
            <a:off x="334979" y="511520"/>
            <a:ext cx="8464990" cy="794543"/>
          </a:xfrm>
          <a:prstGeom prst="rect">
            <a:avLst/>
          </a:prstGeom>
          <a:solidFill>
            <a:srgbClr val="002060"/>
          </a:solidFill>
          <a:ln>
            <a:noFill/>
          </a:ln>
        </p:spPr>
        <p:txBody>
          <a:bodyPr spcFirstLastPara="1" wrap="square" lIns="91425" tIns="91425" rIns="91425" bIns="91425" anchor="t" anchorCtr="0">
            <a:normAutofit/>
          </a:bodyPr>
          <a:lstStyle/>
          <a:p>
            <a:pPr marL="457200" lvl="0" indent="-228600" algn="l" rtl="0">
              <a:lnSpc>
                <a:spcPct val="115000"/>
              </a:lnSpc>
              <a:spcBef>
                <a:spcPts val="0"/>
              </a:spcBef>
              <a:spcAft>
                <a:spcPts val="600"/>
              </a:spcAft>
              <a:buSzPts val="1200"/>
              <a:buNone/>
            </a:pPr>
            <a:r>
              <a:rPr lang="en-US"/>
              <a:t>Purpose:</a:t>
            </a:r>
            <a:endParaRPr/>
          </a:p>
        </p:txBody>
      </p:sp>
      <p:sp>
        <p:nvSpPr>
          <p:cNvPr id="137" name="Google Shape;137;p50"/>
          <p:cNvSpPr txBox="1">
            <a:spLocks noGrp="1"/>
          </p:cNvSpPr>
          <p:nvPr>
            <p:ph type="body" idx="2"/>
          </p:nvPr>
        </p:nvSpPr>
        <p:spPr>
          <a:xfrm>
            <a:off x="334979" y="1380945"/>
            <a:ext cx="8464989" cy="2914661"/>
          </a:xfrm>
          <a:prstGeom prst="rect">
            <a:avLst/>
          </a:prstGeom>
          <a:noFill/>
          <a:ln>
            <a:noFill/>
          </a:ln>
        </p:spPr>
        <p:txBody>
          <a:bodyPr spcFirstLastPara="1" wrap="square" lIns="91425" tIns="91425" rIns="91425" bIns="91425" anchor="t" anchorCtr="0">
            <a:normAutofit fontScale="92500"/>
          </a:bodyPr>
          <a:lstStyle/>
          <a:p>
            <a:pPr marL="0" lvl="0" indent="0" algn="ctr" rtl="0">
              <a:lnSpc>
                <a:spcPct val="110000"/>
              </a:lnSpc>
              <a:spcBef>
                <a:spcPts val="0"/>
              </a:spcBef>
              <a:buSzPts val="2162"/>
              <a:buNone/>
            </a:pPr>
            <a:r>
              <a:rPr lang="en-US" sz="2400" dirty="0">
                <a:solidFill>
                  <a:srgbClr val="000000"/>
                </a:solidFill>
                <a:latin typeface="Gill Sans" panose="020B0502020104020203" pitchFamily="34" charset="-79"/>
                <a:ea typeface="Arial"/>
                <a:cs typeface="Gill Sans" panose="020B0502020104020203" pitchFamily="34" charset="-79"/>
                <a:sym typeface="Arial"/>
              </a:rPr>
              <a:t>Succession planning encompasses many emotional and financial aspects of a family and a business, making decisions and moving forward more difficult. This research-based curriculum with comprehensive handouts integrated will give participants the confidence they need to learn strategies for moving succession forward with their property or business. Both soft and hard skills are covered in the materials and will empower owners to develop and implement their succession plan.</a:t>
            </a:r>
            <a:endParaRPr sz="3200" dirty="0">
              <a:latin typeface="Gill Sans" panose="020B0502020104020203" pitchFamily="34" charset="-79"/>
              <a:cs typeface="Gill Sans" panose="020B0502020104020203" pitchFamily="34" charset="-79"/>
            </a:endParaRPr>
          </a:p>
        </p:txBody>
      </p:sp>
      <p:pic>
        <p:nvPicPr>
          <p:cNvPr id="139" name="Google Shape;139;p50"/>
          <p:cNvPicPr preferRelativeResize="0">
            <a:picLocks noChangeAspect="1"/>
          </p:cNvPicPr>
          <p:nvPr/>
        </p:nvPicPr>
        <p:blipFill rotWithShape="1">
          <a:blip r:embed="rId3">
            <a:alphaModFix/>
          </a:blip>
          <a:srcRect/>
          <a:stretch/>
        </p:blipFill>
        <p:spPr>
          <a:xfrm>
            <a:off x="5286150" y="4295251"/>
            <a:ext cx="3436863" cy="731520"/>
          </a:xfrm>
          <a:prstGeom prst="rect">
            <a:avLst/>
          </a:prstGeom>
          <a:noFill/>
          <a:ln>
            <a:noFill/>
          </a:ln>
        </p:spPr>
      </p:pic>
      <p:pic>
        <p:nvPicPr>
          <p:cNvPr id="140" name="Google Shape;140;p50"/>
          <p:cNvPicPr preferRelativeResize="0"/>
          <p:nvPr/>
        </p:nvPicPr>
        <p:blipFill rotWithShape="1">
          <a:blip r:embed="rId3">
            <a:alphaModFix/>
          </a:blip>
          <a:srcRect r="76041" b="-5419"/>
          <a:stretch/>
        </p:blipFill>
        <p:spPr>
          <a:xfrm>
            <a:off x="4025762" y="4238167"/>
            <a:ext cx="906526" cy="848603"/>
          </a:xfrm>
          <a:prstGeom prst="rect">
            <a:avLst/>
          </a:prstGeom>
          <a:noFill/>
          <a:ln>
            <a:noFill/>
          </a:ln>
        </p:spPr>
      </p:pic>
      <p:sp>
        <p:nvSpPr>
          <p:cNvPr id="141" name="Google Shape;141;p50"/>
          <p:cNvSpPr txBox="1"/>
          <p:nvPr/>
        </p:nvSpPr>
        <p:spPr>
          <a:xfrm>
            <a:off x="334979" y="4537320"/>
            <a:ext cx="3784966"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tx1"/>
                </a:solidFill>
                <a:latin typeface="Gill Sans" panose="020B0502020104020203" pitchFamily="34" charset="-79"/>
                <a:cs typeface="Gill Sans" panose="020B0502020104020203" pitchFamily="34" charset="-79"/>
                <a:sym typeface="Arial"/>
              </a:rPr>
              <a:t>Funding to develop this training provided by: </a:t>
            </a:r>
            <a:endParaRPr sz="1400" u="none" strike="noStrike" cap="none" dirty="0">
              <a:solidFill>
                <a:schemeClr val="tx1"/>
              </a:solidFill>
              <a:latin typeface="Gill Sans" panose="020B0502020104020203" pitchFamily="34" charset="-79"/>
              <a:cs typeface="Gill Sans" panose="020B0502020104020203" pitchFamily="34" charset="-79"/>
              <a:sym typeface="Arial"/>
            </a:endParaRPr>
          </a:p>
        </p:txBody>
      </p:sp>
      <p:sp>
        <p:nvSpPr>
          <p:cNvPr id="3" name="TextBox 2">
            <a:extLst>
              <a:ext uri="{FF2B5EF4-FFF2-40B4-BE49-F238E27FC236}">
                <a16:creationId xmlns:a16="http://schemas.microsoft.com/office/drawing/2014/main" id="{868FDD94-02E7-0415-B40B-92ADC5B1A5E9}"/>
              </a:ext>
            </a:extLst>
          </p:cNvPr>
          <p:cNvSpPr txBox="1"/>
          <p:nvPr/>
        </p:nvSpPr>
        <p:spPr>
          <a:xfrm>
            <a:off x="4985506" y="4515783"/>
            <a:ext cx="247425" cy="400110"/>
          </a:xfrm>
          <a:prstGeom prst="rect">
            <a:avLst/>
          </a:prstGeom>
          <a:noFill/>
        </p:spPr>
        <p:txBody>
          <a:bodyPr wrap="square">
            <a:spAutoFit/>
          </a:bodyPr>
          <a:lstStyle/>
          <a:p>
            <a:pPr algn="ctr"/>
            <a:r>
              <a:rPr lang="en-US" sz="2000" dirty="0">
                <a:solidFill>
                  <a:srgbClr val="000000"/>
                </a:solidFill>
                <a:latin typeface="Gill Sans" panose="020B0502020104020203" pitchFamily="34" charset="-79"/>
                <a:ea typeface="Arial"/>
                <a:cs typeface="Gill Sans" panose="020B0502020104020203" pitchFamily="34" charset="-79"/>
                <a:sym typeface="Arial"/>
              </a:rPr>
              <a:t>&amp;</a:t>
            </a:r>
            <a:endParaRPr lang="en-US"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8"/>
          <p:cNvSpPr txBox="1"/>
          <p:nvPr/>
        </p:nvSpPr>
        <p:spPr>
          <a:xfrm>
            <a:off x="488801" y="602165"/>
            <a:ext cx="8287199" cy="586441"/>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3600"/>
              <a:buFont typeface="Livvic"/>
              <a:buNone/>
            </a:pPr>
            <a:r>
              <a:rPr lang="en-US" sz="3600" b="1" i="0" u="none" strike="noStrike" cap="none">
                <a:solidFill>
                  <a:schemeClr val="lt1"/>
                </a:solidFill>
                <a:latin typeface="Livvic"/>
                <a:ea typeface="Livvic"/>
                <a:cs typeface="Livvic"/>
                <a:sym typeface="Livvic"/>
              </a:rPr>
              <a:t>What Determines Conflict Modes?</a:t>
            </a:r>
            <a:endParaRPr sz="2400" b="1" i="0" u="none" strike="noStrike" cap="none">
              <a:solidFill>
                <a:schemeClr val="lt1"/>
              </a:solidFill>
              <a:latin typeface="Livvic"/>
              <a:ea typeface="Livvic"/>
              <a:cs typeface="Livvic"/>
              <a:sym typeface="Livvic"/>
            </a:endParaRPr>
          </a:p>
        </p:txBody>
      </p:sp>
      <p:sp>
        <p:nvSpPr>
          <p:cNvPr id="320" name="Google Shape;320;p18"/>
          <p:cNvSpPr txBox="1"/>
          <p:nvPr/>
        </p:nvSpPr>
        <p:spPr>
          <a:xfrm>
            <a:off x="473826" y="2320002"/>
            <a:ext cx="3587923" cy="956693"/>
          </a:xfrm>
          <a:prstGeom prst="rect">
            <a:avLst/>
          </a:prstGeom>
          <a:noFill/>
          <a:ln>
            <a:noFill/>
          </a:ln>
        </p:spPr>
        <p:txBody>
          <a:bodyPr spcFirstLastPara="1" wrap="square" lIns="68575" tIns="34275" rIns="68575" bIns="34275" anchor="t" anchorCtr="0">
            <a:noAutofit/>
          </a:bodyPr>
          <a:lstStyle/>
          <a:p>
            <a:pPr marL="342900" marR="0" lvl="0" indent="0" algn="ctr" rtl="0">
              <a:lnSpc>
                <a:spcPct val="75000"/>
              </a:lnSpc>
              <a:spcBef>
                <a:spcPts val="0"/>
              </a:spcBef>
              <a:spcAft>
                <a:spcPts val="0"/>
              </a:spcAft>
              <a:buClr>
                <a:srgbClr val="009900"/>
              </a:buClr>
              <a:buSzPts val="2700"/>
              <a:buFont typeface="Arial"/>
              <a:buNone/>
            </a:pPr>
            <a:r>
              <a:rPr lang="en-US" sz="2700" u="none" strike="noStrike" cap="none" dirty="0">
                <a:solidFill>
                  <a:schemeClr val="dk1"/>
                </a:solidFill>
                <a:latin typeface="Gill Sans" panose="020B0502020104020203" pitchFamily="34" charset="-79"/>
                <a:ea typeface="Calibri"/>
                <a:cs typeface="Gill Sans" panose="020B0502020104020203" pitchFamily="34" charset="-79"/>
                <a:sym typeface="Calibri"/>
              </a:rPr>
              <a:t>Two basic aspects of all conflict-handling modes</a:t>
            </a:r>
            <a:endParaRPr sz="2700" u="none" strike="noStrike" cap="none" dirty="0">
              <a:solidFill>
                <a:schemeClr val="dk1"/>
              </a:solidFill>
              <a:latin typeface="Gill Sans" panose="020B0502020104020203" pitchFamily="34" charset="-79"/>
              <a:ea typeface="Calibri"/>
              <a:cs typeface="Gill Sans" panose="020B0502020104020203" pitchFamily="34" charset="-79"/>
              <a:sym typeface="Calibri"/>
            </a:endParaRPr>
          </a:p>
        </p:txBody>
      </p:sp>
      <p:sp>
        <p:nvSpPr>
          <p:cNvPr id="321" name="Google Shape;321;p18"/>
          <p:cNvSpPr/>
          <p:nvPr/>
        </p:nvSpPr>
        <p:spPr>
          <a:xfrm>
            <a:off x="4786567" y="1892658"/>
            <a:ext cx="4122549" cy="1898317"/>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75000"/>
              </a:lnSpc>
              <a:spcBef>
                <a:spcPts val="0"/>
              </a:spcBef>
              <a:spcAft>
                <a:spcPts val="0"/>
              </a:spcAft>
              <a:buClr>
                <a:srgbClr val="009900"/>
              </a:buClr>
              <a:buSzPts val="2700"/>
              <a:buFont typeface="Arial"/>
              <a:buNone/>
            </a:pPr>
            <a:endParaRPr sz="2700" b="1" i="0" u="none" strike="noStrike" cap="none" dirty="0">
              <a:solidFill>
                <a:srgbClr val="000000"/>
              </a:solidFill>
              <a:latin typeface="Arial"/>
              <a:ea typeface="Arial"/>
              <a:cs typeface="Arial"/>
              <a:sym typeface="Arial"/>
            </a:endParaRPr>
          </a:p>
          <a:p>
            <a:pPr marL="342900" marR="0" lvl="0" indent="-342900" algn="ctr" rtl="0">
              <a:lnSpc>
                <a:spcPct val="75000"/>
              </a:lnSpc>
              <a:spcBef>
                <a:spcPts val="540"/>
              </a:spcBef>
              <a:spcAft>
                <a:spcPts val="0"/>
              </a:spcAft>
              <a:buClr>
                <a:srgbClr val="009900"/>
              </a:buClr>
              <a:buSzPts val="2700"/>
              <a:buFont typeface="Arial"/>
              <a:buNone/>
            </a:pPr>
            <a:r>
              <a:rPr lang="en-US" sz="2700" b="1" u="none" strike="noStrike" cap="none" dirty="0">
                <a:solidFill>
                  <a:srgbClr val="000000"/>
                </a:solidFill>
                <a:latin typeface="Gill Sans" panose="020B0502020104020203" pitchFamily="34" charset="-79"/>
                <a:cs typeface="Gill Sans" panose="020B0502020104020203" pitchFamily="34" charset="-79"/>
                <a:sym typeface="Arial"/>
              </a:rPr>
              <a:t>Your Conflict Mode = </a:t>
            </a:r>
            <a:endParaRPr sz="3000" b="1" u="none" strike="noStrike" cap="none" dirty="0">
              <a:solidFill>
                <a:schemeClr val="dk1"/>
              </a:solidFill>
              <a:latin typeface="Gill Sans" panose="020B0502020104020203" pitchFamily="34" charset="-79"/>
              <a:ea typeface="Open Sans"/>
              <a:cs typeface="Gill Sans" panose="020B0502020104020203" pitchFamily="34" charset="-79"/>
              <a:sym typeface="Open Sans"/>
            </a:endParaRPr>
          </a:p>
          <a:p>
            <a:pPr marL="342900" marR="0" lvl="0" indent="-342900" algn="ctr" rtl="0">
              <a:lnSpc>
                <a:spcPct val="75000"/>
              </a:lnSpc>
              <a:spcBef>
                <a:spcPts val="540"/>
              </a:spcBef>
              <a:spcAft>
                <a:spcPts val="0"/>
              </a:spcAft>
              <a:buClr>
                <a:srgbClr val="009900"/>
              </a:buClr>
              <a:buSzPts val="2700"/>
              <a:buFont typeface="Arial"/>
              <a:buNone/>
            </a:pPr>
            <a:endParaRPr sz="2700" b="1" u="none" strike="noStrike" cap="none" dirty="0">
              <a:solidFill>
                <a:srgbClr val="000000"/>
              </a:solidFill>
              <a:latin typeface="Gill Sans" panose="020B0502020104020203" pitchFamily="34" charset="-79"/>
              <a:cs typeface="Gill Sans" panose="020B0502020104020203" pitchFamily="34" charset="-79"/>
              <a:sym typeface="Arial"/>
            </a:endParaRPr>
          </a:p>
          <a:p>
            <a:pPr marL="342900" marR="0" lvl="0" indent="-342900" algn="ctr" rtl="0">
              <a:lnSpc>
                <a:spcPct val="75000"/>
              </a:lnSpc>
              <a:spcBef>
                <a:spcPts val="540"/>
              </a:spcBef>
              <a:spcAft>
                <a:spcPts val="0"/>
              </a:spcAft>
              <a:buClr>
                <a:srgbClr val="009900"/>
              </a:buClr>
              <a:buSzPts val="2700"/>
              <a:buFont typeface="Arial"/>
              <a:buNone/>
            </a:pPr>
            <a:r>
              <a:rPr lang="en-US" sz="2700" b="1" u="none" strike="noStrike" cap="none" dirty="0">
                <a:solidFill>
                  <a:srgbClr val="000000"/>
                </a:solidFill>
                <a:latin typeface="Gill Sans" panose="020B0502020104020203" pitchFamily="34" charset="-79"/>
                <a:cs typeface="Gill Sans" panose="020B0502020104020203" pitchFamily="34" charset="-79"/>
                <a:sym typeface="Arial"/>
              </a:rPr>
              <a:t>Skill  +  Situation</a:t>
            </a:r>
            <a:endParaRPr sz="3000" b="1" u="none" strike="noStrike" cap="none" dirty="0">
              <a:solidFill>
                <a:srgbClr val="000000"/>
              </a:solidFill>
              <a:latin typeface="Gill Sans" panose="020B0502020104020203" pitchFamily="34" charset="-79"/>
              <a:ea typeface="Open Sans"/>
              <a:cs typeface="Gill Sans" panose="020B0502020104020203" pitchFamily="34" charset="-79"/>
              <a:sym typeface="Open Sans"/>
            </a:endParaRPr>
          </a:p>
        </p:txBody>
      </p:sp>
      <p:grpSp>
        <p:nvGrpSpPr>
          <p:cNvPr id="322" name="Google Shape;322;p18"/>
          <p:cNvGrpSpPr/>
          <p:nvPr/>
        </p:nvGrpSpPr>
        <p:grpSpPr>
          <a:xfrm>
            <a:off x="207974" y="1541063"/>
            <a:ext cx="3907215" cy="2952603"/>
            <a:chOff x="247402" y="239843"/>
            <a:chExt cx="8476873" cy="6462471"/>
          </a:xfrm>
        </p:grpSpPr>
        <p:cxnSp>
          <p:nvCxnSpPr>
            <p:cNvPr id="323" name="Google Shape;323;p18"/>
            <p:cNvCxnSpPr/>
            <p:nvPr/>
          </p:nvCxnSpPr>
          <p:spPr>
            <a:xfrm>
              <a:off x="1143000" y="5743575"/>
              <a:ext cx="7581275" cy="0"/>
            </a:xfrm>
            <a:prstGeom prst="straightConnector1">
              <a:avLst/>
            </a:prstGeom>
            <a:noFill/>
            <a:ln w="76200" cap="flat" cmpd="sng">
              <a:solidFill>
                <a:schemeClr val="dk1"/>
              </a:solidFill>
              <a:prstDash val="solid"/>
              <a:round/>
              <a:headEnd type="none" w="sm" len="sm"/>
              <a:tailEnd type="triangle" w="med" len="med"/>
            </a:ln>
          </p:spPr>
        </p:cxnSp>
        <p:cxnSp>
          <p:nvCxnSpPr>
            <p:cNvPr id="324" name="Google Shape;324;p18"/>
            <p:cNvCxnSpPr/>
            <p:nvPr/>
          </p:nvCxnSpPr>
          <p:spPr>
            <a:xfrm rot="10800000">
              <a:off x="1143000" y="239843"/>
              <a:ext cx="0" cy="5543068"/>
            </a:xfrm>
            <a:prstGeom prst="straightConnector1">
              <a:avLst/>
            </a:prstGeom>
            <a:noFill/>
            <a:ln w="76200" cap="flat" cmpd="sng">
              <a:solidFill>
                <a:schemeClr val="dk1"/>
              </a:solidFill>
              <a:prstDash val="solid"/>
              <a:round/>
              <a:headEnd type="none" w="sm" len="sm"/>
              <a:tailEnd type="triangle" w="med" len="med"/>
            </a:ln>
          </p:spPr>
        </p:cxnSp>
        <p:sp>
          <p:nvSpPr>
            <p:cNvPr id="325" name="Google Shape;325;p18"/>
            <p:cNvSpPr txBox="1"/>
            <p:nvPr/>
          </p:nvSpPr>
          <p:spPr>
            <a:xfrm>
              <a:off x="1274023" y="6028761"/>
              <a:ext cx="6884469" cy="6735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b="1" i="0" u="none" strike="noStrike" cap="none" dirty="0">
                  <a:solidFill>
                    <a:srgbClr val="000000"/>
                  </a:solidFill>
                  <a:latin typeface="Arial"/>
                  <a:ea typeface="Arial"/>
                  <a:cs typeface="Arial"/>
                  <a:sym typeface="Arial"/>
                </a:rPr>
                <a:t>COOPERATIVENESS</a:t>
              </a:r>
              <a:endParaRPr b="1" i="0" u="none" strike="noStrike" cap="none" dirty="0">
                <a:solidFill>
                  <a:srgbClr val="000000"/>
                </a:solidFill>
                <a:latin typeface="Arial"/>
                <a:ea typeface="Arial"/>
                <a:cs typeface="Arial"/>
                <a:sym typeface="Arial"/>
              </a:endParaRPr>
            </a:p>
          </p:txBody>
        </p:sp>
        <p:sp>
          <p:nvSpPr>
            <p:cNvPr id="326" name="Google Shape;326;p18"/>
            <p:cNvSpPr txBox="1"/>
            <p:nvPr/>
          </p:nvSpPr>
          <p:spPr>
            <a:xfrm rot="16200000">
              <a:off x="-1420758" y="2677556"/>
              <a:ext cx="4003968" cy="6676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b="1" i="0" u="none" strike="noStrike" cap="none" dirty="0">
                  <a:solidFill>
                    <a:srgbClr val="000000"/>
                  </a:solidFill>
                  <a:latin typeface="Arial"/>
                  <a:ea typeface="Arial"/>
                  <a:cs typeface="Arial"/>
                  <a:sym typeface="Arial"/>
                </a:rPr>
                <a:t>ASSERTIVENESS</a:t>
              </a:r>
              <a:endParaRPr b="1" i="0" u="none" strike="noStrike" cap="none" dirty="0">
                <a:solidFill>
                  <a:srgbClr val="000000"/>
                </a:solidFill>
                <a:latin typeface="Arial"/>
                <a:ea typeface="Arial"/>
                <a:cs typeface="Arial"/>
                <a:sym typeface="Arial"/>
              </a:endParaRPr>
            </a:p>
          </p:txBody>
        </p:sp>
      </p:grpSp>
      <p:sp>
        <p:nvSpPr>
          <p:cNvPr id="327" name="Google Shape;327;p18"/>
          <p:cNvSpPr txBox="1"/>
          <p:nvPr/>
        </p:nvSpPr>
        <p:spPr>
          <a:xfrm>
            <a:off x="5474776" y="4866501"/>
            <a:ext cx="397919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 Thomas-Kilmann Conflict Mode Instrument (TKI)</a:t>
            </a:r>
            <a:endParaRPr sz="1800" b="0" i="0" u="none" strike="noStrike" cap="none">
              <a:solidFill>
                <a:schemeClr val="dk1"/>
              </a:solidFill>
              <a:latin typeface="Gill Sans"/>
              <a:ea typeface="Gill Sans"/>
              <a:cs typeface="Gill Sans"/>
              <a:sym typeface="Gill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2cfb5d8103c_0_39"/>
          <p:cNvSpPr txBox="1"/>
          <p:nvPr/>
        </p:nvSpPr>
        <p:spPr>
          <a:xfrm>
            <a:off x="360726" y="802887"/>
            <a:ext cx="3211800" cy="3670587"/>
          </a:xfrm>
          <a:prstGeom prst="rect">
            <a:avLst/>
          </a:prstGeom>
          <a:solidFill>
            <a:srgbClr val="D9E8C8"/>
          </a:solid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000000"/>
              </a:buClr>
              <a:buSzPts val="4000"/>
              <a:buFont typeface="Arial"/>
              <a:buNone/>
            </a:pPr>
            <a:r>
              <a:rPr lang="en-US" sz="4000" b="1" i="0" u="none" strike="noStrike" cap="none" dirty="0">
                <a:solidFill>
                  <a:schemeClr val="accent1"/>
                </a:solidFill>
                <a:latin typeface="Livvic" pitchFamily="2" charset="77"/>
                <a:sym typeface="Arial"/>
              </a:rPr>
              <a:t>The Five Conflict-</a:t>
            </a:r>
            <a:endParaRPr sz="4000" b="1" i="0" u="none" strike="noStrike" cap="none" dirty="0">
              <a:solidFill>
                <a:schemeClr val="accent1"/>
              </a:solidFill>
              <a:latin typeface="Livvic" pitchFamily="2" charset="77"/>
              <a:sym typeface="Arial"/>
            </a:endParaRPr>
          </a:p>
          <a:p>
            <a:pPr marL="0" marR="0" lvl="0" indent="0" algn="ctr" rtl="0">
              <a:lnSpc>
                <a:spcPct val="90000"/>
              </a:lnSpc>
              <a:spcBef>
                <a:spcPts val="0"/>
              </a:spcBef>
              <a:spcAft>
                <a:spcPts val="0"/>
              </a:spcAft>
              <a:buClr>
                <a:srgbClr val="000000"/>
              </a:buClr>
              <a:buSzPts val="4000"/>
              <a:buFont typeface="Arial"/>
              <a:buNone/>
            </a:pPr>
            <a:r>
              <a:rPr lang="en-US" sz="4000" b="1" i="0" u="none" strike="noStrike" cap="none" dirty="0">
                <a:solidFill>
                  <a:schemeClr val="accent1"/>
                </a:solidFill>
                <a:latin typeface="Livvic" pitchFamily="2" charset="77"/>
                <a:sym typeface="Arial"/>
              </a:rPr>
              <a:t>Handling Modes</a:t>
            </a:r>
            <a:endParaRPr sz="4000" b="0" i="0" u="none" strike="noStrike" cap="none" dirty="0">
              <a:solidFill>
                <a:schemeClr val="accent1"/>
              </a:solidFill>
              <a:latin typeface="Livvic" pitchFamily="2" charset="77"/>
              <a:sym typeface="Arial"/>
            </a:endParaRPr>
          </a:p>
        </p:txBody>
      </p:sp>
      <p:pic>
        <p:nvPicPr>
          <p:cNvPr id="334" name="Google Shape;334;g2cfb5d8103c_0_39" descr="A screenshot of a cell phone&#10;&#10;Description generated with high confidence"/>
          <p:cNvPicPr preferRelativeResize="0"/>
          <p:nvPr/>
        </p:nvPicPr>
        <p:blipFill rotWithShape="1">
          <a:blip r:embed="rId3">
            <a:alphaModFix/>
          </a:blip>
          <a:srcRect/>
          <a:stretch/>
        </p:blipFill>
        <p:spPr>
          <a:xfrm>
            <a:off x="3630706" y="173855"/>
            <a:ext cx="5271247" cy="4701435"/>
          </a:xfrm>
          <a:prstGeom prst="rect">
            <a:avLst/>
          </a:prstGeom>
          <a:noFill/>
          <a:ln>
            <a:noFill/>
          </a:ln>
        </p:spPr>
      </p:pic>
      <p:sp>
        <p:nvSpPr>
          <p:cNvPr id="335" name="Google Shape;335;g2cfb5d8103c_0_39"/>
          <p:cNvSpPr txBox="1"/>
          <p:nvPr/>
        </p:nvSpPr>
        <p:spPr>
          <a:xfrm>
            <a:off x="360719" y="4875290"/>
            <a:ext cx="397919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50"/>
              <a:buFont typeface="Arial"/>
              <a:buNone/>
            </a:pPr>
            <a:r>
              <a:rPr lang="en-US" sz="1050" b="0" i="0" u="none" strike="noStrike" cap="none">
                <a:solidFill>
                  <a:schemeClr val="dk1"/>
                </a:solidFill>
                <a:latin typeface="Arial"/>
                <a:ea typeface="Arial"/>
                <a:cs typeface="Arial"/>
                <a:sym typeface="Arial"/>
              </a:rPr>
              <a:t>© Thomas-Kilmann Conflict Mode Instrument (TKI)</a:t>
            </a:r>
            <a:endParaRPr sz="1800" b="0" i="0" u="none" strike="noStrike" cap="none">
              <a:solidFill>
                <a:schemeClr val="dk1"/>
              </a:solidFill>
              <a:latin typeface="Gill Sans"/>
              <a:ea typeface="Gill Sans"/>
              <a:cs typeface="Gill Sans"/>
              <a:sym typeface="Gill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19" descr="A suitcase on the road&#10;&#10;Description generated with high confidence"/>
          <p:cNvPicPr preferRelativeResize="0"/>
          <p:nvPr/>
        </p:nvPicPr>
        <p:blipFill rotWithShape="1">
          <a:blip r:embed="rId3">
            <a:alphaModFix/>
          </a:blip>
          <a:srcRect/>
          <a:stretch/>
        </p:blipFill>
        <p:spPr>
          <a:xfrm>
            <a:off x="836852" y="1360395"/>
            <a:ext cx="3359457" cy="2849623"/>
          </a:xfrm>
          <a:prstGeom prst="rect">
            <a:avLst/>
          </a:prstGeom>
          <a:noFill/>
          <a:ln>
            <a:noFill/>
          </a:ln>
        </p:spPr>
      </p:pic>
      <p:sp>
        <p:nvSpPr>
          <p:cNvPr id="342" name="Google Shape;342;p19"/>
          <p:cNvSpPr/>
          <p:nvPr/>
        </p:nvSpPr>
        <p:spPr>
          <a:xfrm>
            <a:off x="360367" y="4297417"/>
            <a:ext cx="3932804"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Arial"/>
              <a:buNone/>
            </a:pPr>
            <a:r>
              <a:rPr lang="en-US" sz="2400" u="none" strike="noStrike" cap="none" dirty="0">
                <a:solidFill>
                  <a:schemeClr val="dk1"/>
                </a:solidFill>
                <a:latin typeface="Gill Sans" panose="020B0502020104020203" pitchFamily="34" charset="-79"/>
                <a:cs typeface="Gill Sans" panose="020B0502020104020203" pitchFamily="34" charset="-79"/>
                <a:sym typeface="Arial"/>
              </a:rPr>
              <a:t>“Might makes right”​</a:t>
            </a:r>
            <a:endParaRPr sz="1950" u="none" strike="noStrike" cap="none" dirty="0">
              <a:solidFill>
                <a:schemeClr val="dk1"/>
              </a:solidFill>
              <a:latin typeface="Gill Sans" panose="020B0502020104020203" pitchFamily="34" charset="-79"/>
              <a:cs typeface="Gill Sans" panose="020B0502020104020203" pitchFamily="34" charset="-79"/>
              <a:sym typeface="Arial"/>
            </a:endParaRPr>
          </a:p>
        </p:txBody>
      </p:sp>
      <p:sp>
        <p:nvSpPr>
          <p:cNvPr id="343" name="Google Shape;343;p19"/>
          <p:cNvSpPr txBox="1"/>
          <p:nvPr/>
        </p:nvSpPr>
        <p:spPr>
          <a:xfrm>
            <a:off x="4572000" y="3410174"/>
            <a:ext cx="4534982" cy="1606368"/>
          </a:xfrm>
          <a:prstGeom prst="rect">
            <a:avLst/>
          </a:prstGeom>
          <a:noFill/>
          <a:ln>
            <a:noFill/>
          </a:ln>
        </p:spPr>
        <p:txBody>
          <a:bodyPr spcFirstLastPara="1" wrap="square" lIns="68575" tIns="34275" rIns="68575" bIns="34275" anchor="t" anchorCtr="0">
            <a:noAutofit/>
          </a:bodyPr>
          <a:lstStyle/>
          <a:p>
            <a:pPr marL="228600" marR="0" lvl="0" indent="-228600" algn="l" rtl="0">
              <a:spcAft>
                <a:spcPts val="0"/>
              </a:spcAft>
              <a:buClr>
                <a:schemeClr val="tx1"/>
              </a:buClr>
              <a:buSzPct val="100000"/>
              <a:buFont typeface="Arial"/>
              <a:buChar char="•"/>
            </a:pPr>
            <a:r>
              <a:rPr lang="en-US" sz="2400" b="0" i="0" u="none" strike="noStrike" cap="none" dirty="0">
                <a:solidFill>
                  <a:schemeClr val="dk1"/>
                </a:solidFill>
                <a:latin typeface="Gill Sans MT" panose="020B0502020104020203" pitchFamily="34" charset="77"/>
                <a:sym typeface="Arial"/>
              </a:rPr>
              <a:t>Taking quick action</a:t>
            </a:r>
            <a:endParaRPr sz="2400" b="0" i="0" u="none" strike="noStrike" cap="none" dirty="0">
              <a:solidFill>
                <a:schemeClr val="dk1"/>
              </a:solidFill>
              <a:latin typeface="Gill Sans MT" panose="020B0502020104020203" pitchFamily="34" charset="77"/>
              <a:sym typeface="Arial"/>
            </a:endParaRPr>
          </a:p>
          <a:p>
            <a:pPr marL="228600" marR="0" lvl="0" indent="-228600" algn="l" rtl="0">
              <a:spcAft>
                <a:spcPts val="0"/>
              </a:spcAft>
              <a:buClr>
                <a:schemeClr val="tx1"/>
              </a:buClr>
              <a:buSzPct val="100000"/>
              <a:buFont typeface="Arial"/>
              <a:buChar char="•"/>
            </a:pPr>
            <a:r>
              <a:rPr lang="en-US" sz="2400" b="0" i="0" u="none" strike="noStrike" cap="none" dirty="0">
                <a:solidFill>
                  <a:schemeClr val="dk1"/>
                </a:solidFill>
                <a:latin typeface="Gill Sans MT" panose="020B0502020104020203" pitchFamily="34" charset="77"/>
                <a:sym typeface="Arial"/>
              </a:rPr>
              <a:t>Making unpopular decisions</a:t>
            </a:r>
            <a:endParaRPr sz="2400" b="0" i="0" u="none" strike="noStrike" cap="none" dirty="0">
              <a:solidFill>
                <a:schemeClr val="dk1"/>
              </a:solidFill>
              <a:latin typeface="Gill Sans MT" panose="020B0502020104020203" pitchFamily="34" charset="77"/>
              <a:ea typeface="Gill Sans"/>
              <a:cs typeface="Gill Sans"/>
              <a:sym typeface="Gill Sans"/>
            </a:endParaRPr>
          </a:p>
          <a:p>
            <a:pPr marL="228600" marR="0" lvl="0" indent="-228600" algn="l" rtl="0">
              <a:spcAft>
                <a:spcPts val="0"/>
              </a:spcAft>
              <a:buClr>
                <a:schemeClr val="tx1"/>
              </a:buClr>
              <a:buSzPct val="100000"/>
              <a:buFont typeface="Arial"/>
              <a:buChar char="•"/>
            </a:pPr>
            <a:r>
              <a:rPr lang="en-US" sz="2400" b="0" i="0" u="none" strike="noStrike" cap="none" dirty="0">
                <a:solidFill>
                  <a:schemeClr val="dk1"/>
                </a:solidFill>
                <a:latin typeface="Gill Sans MT" panose="020B0502020104020203" pitchFamily="34" charset="77"/>
                <a:sym typeface="Arial"/>
              </a:rPr>
              <a:t>Standing up for vital issues</a:t>
            </a:r>
            <a:endParaRPr sz="2400" b="0" i="0" u="none" strike="noStrike" cap="none" dirty="0">
              <a:solidFill>
                <a:schemeClr val="dk1"/>
              </a:solidFill>
              <a:latin typeface="Gill Sans MT" panose="020B0502020104020203" pitchFamily="34" charset="77"/>
              <a:ea typeface="Gill Sans"/>
              <a:cs typeface="Gill Sans"/>
              <a:sym typeface="Gill Sans"/>
            </a:endParaRPr>
          </a:p>
          <a:p>
            <a:pPr marL="228600" marR="0" lvl="0" indent="-228600" algn="l" rtl="0">
              <a:spcAft>
                <a:spcPts val="0"/>
              </a:spcAft>
              <a:buClr>
                <a:schemeClr val="tx1"/>
              </a:buClr>
              <a:buSzPct val="100000"/>
              <a:buFont typeface="Arial"/>
              <a:buChar char="•"/>
            </a:pPr>
            <a:r>
              <a:rPr lang="en-US" sz="2400" b="0" i="0" u="none" strike="noStrike" cap="none" dirty="0">
                <a:solidFill>
                  <a:schemeClr val="dk1"/>
                </a:solidFill>
                <a:latin typeface="Gill Sans MT" panose="020B0502020104020203" pitchFamily="34" charset="77"/>
                <a:sym typeface="Arial"/>
              </a:rPr>
              <a:t>Protecting yourself</a:t>
            </a:r>
            <a:endParaRPr sz="2400" b="0" i="0" u="none" strike="noStrike" cap="none" dirty="0">
              <a:solidFill>
                <a:schemeClr val="dk1"/>
              </a:solidFill>
              <a:latin typeface="Gill Sans MT" panose="020B0502020104020203" pitchFamily="34" charset="77"/>
              <a:ea typeface="Gill Sans"/>
              <a:cs typeface="Gill Sans"/>
              <a:sym typeface="Gill Sans"/>
            </a:endParaRPr>
          </a:p>
        </p:txBody>
      </p:sp>
      <p:sp>
        <p:nvSpPr>
          <p:cNvPr id="344" name="Google Shape;344;p19"/>
          <p:cNvSpPr txBox="1">
            <a:spLocks noGrp="1"/>
          </p:cNvSpPr>
          <p:nvPr>
            <p:ph type="title" idx="4294967295"/>
          </p:nvPr>
        </p:nvSpPr>
        <p:spPr>
          <a:xfrm>
            <a:off x="332458" y="496888"/>
            <a:ext cx="3979191" cy="63341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2800"/>
              <a:buFont typeface="Livvic"/>
              <a:buNone/>
            </a:pPr>
            <a:r>
              <a:rPr lang="en-US" sz="2800" b="1" dirty="0">
                <a:solidFill>
                  <a:schemeClr val="accent1"/>
                </a:solidFill>
                <a:latin typeface="Livvic"/>
                <a:ea typeface="Livvic"/>
                <a:cs typeface="Livvic"/>
                <a:sym typeface="Livvic"/>
              </a:rPr>
              <a:t>#1: COMPETING</a:t>
            </a:r>
            <a:endParaRPr sz="2800" dirty="0">
              <a:solidFill>
                <a:schemeClr val="accent1"/>
              </a:solidFill>
              <a:latin typeface="Livvic"/>
              <a:ea typeface="Livvic"/>
              <a:cs typeface="Livvic"/>
              <a:sym typeface="Livvic"/>
            </a:endParaRPr>
          </a:p>
        </p:txBody>
      </p:sp>
      <p:pic>
        <p:nvPicPr>
          <p:cNvPr id="345" name="Google Shape;345;p19" descr="A screenshot of a cell phone&#10;&#10;Description generated with very high confidence"/>
          <p:cNvPicPr preferRelativeResize="0">
            <a:picLocks noChangeAspect="1"/>
          </p:cNvPicPr>
          <p:nvPr/>
        </p:nvPicPr>
        <p:blipFill rotWithShape="1">
          <a:blip r:embed="rId4">
            <a:alphaModFix/>
          </a:blip>
          <a:srcRect/>
          <a:stretch/>
        </p:blipFill>
        <p:spPr>
          <a:xfrm>
            <a:off x="4647304" y="540016"/>
            <a:ext cx="3825837" cy="2743200"/>
          </a:xfrm>
          <a:custGeom>
            <a:avLst/>
            <a:gdLst/>
            <a:ahLst/>
            <a:cxnLst/>
            <a:rect l="l" t="t" r="r" b="b"/>
            <a:pathLst>
              <a:path w="4636009" h="5032375" extrusionOk="0">
                <a:moveTo>
                  <a:pt x="0" y="0"/>
                </a:moveTo>
                <a:lnTo>
                  <a:pt x="4636009" y="0"/>
                </a:lnTo>
                <a:lnTo>
                  <a:pt x="4636009" y="5032375"/>
                </a:lnTo>
                <a:lnTo>
                  <a:pt x="0" y="5032375"/>
                </a:lnTo>
                <a:close/>
              </a:path>
            </a:pathLst>
          </a:custGeom>
          <a:noFill/>
          <a:ln>
            <a:noFill/>
          </a:ln>
        </p:spPr>
      </p:pic>
      <p:sp>
        <p:nvSpPr>
          <p:cNvPr id="346" name="Google Shape;346;p19"/>
          <p:cNvSpPr txBox="1"/>
          <p:nvPr/>
        </p:nvSpPr>
        <p:spPr>
          <a:xfrm>
            <a:off x="901018" y="4889584"/>
            <a:ext cx="397919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 Thomas-Kilmann Conflict Mode Instrument (TKI)</a:t>
            </a:r>
            <a:endParaRPr sz="1800" b="0" i="0" u="none" strike="noStrike" cap="none">
              <a:solidFill>
                <a:schemeClr val="dk1"/>
              </a:solidFill>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42"/>
                                        </p:tgtEl>
                                        <p:attrNameLst>
                                          <p:attrName>style.visibility</p:attrName>
                                        </p:attrNameLst>
                                      </p:cBhvr>
                                      <p:to>
                                        <p:strVal val="visible"/>
                                      </p:to>
                                    </p:set>
                                    <p:anim calcmode="lin" valueType="num">
                                      <p:cBhvr additive="base">
                                        <p:cTn id="7" dur="500"/>
                                        <p:tgtEl>
                                          <p:spTgt spid="342"/>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2cf5b1e739d_0_8"/>
          <p:cNvSpPr txBox="1">
            <a:spLocks noGrp="1"/>
          </p:cNvSpPr>
          <p:nvPr>
            <p:ph type="body" idx="4294967295"/>
          </p:nvPr>
        </p:nvSpPr>
        <p:spPr>
          <a:xfrm>
            <a:off x="150541" y="1221382"/>
            <a:ext cx="8842917" cy="2973388"/>
          </a:xfrm>
          <a:prstGeom prst="rect">
            <a:avLst/>
          </a:prstGeom>
          <a:noFill/>
          <a:ln>
            <a:noFill/>
          </a:ln>
        </p:spPr>
        <p:txBody>
          <a:bodyPr spcFirstLastPara="1" wrap="square" lIns="91425" tIns="91425" rIns="91425" bIns="91425" anchor="t" anchorCtr="0">
            <a:noAutofit/>
          </a:bodyPr>
          <a:lstStyle/>
          <a:p>
            <a:pPr marL="152400" lvl="0" indent="0" algn="l" rtl="0">
              <a:lnSpc>
                <a:spcPct val="115000"/>
              </a:lnSpc>
              <a:spcBef>
                <a:spcPts val="0"/>
              </a:spcBef>
              <a:spcAft>
                <a:spcPts val="0"/>
              </a:spcAft>
              <a:buSzPts val="1200"/>
              <a:buNone/>
            </a:pPr>
            <a:r>
              <a:rPr lang="en-US" sz="2400" dirty="0">
                <a:solidFill>
                  <a:schemeClr val="tx1"/>
                </a:solidFill>
              </a:rPr>
              <a:t>When to use competing style in general: </a:t>
            </a:r>
            <a:endParaRPr sz="2400" dirty="0">
              <a:solidFill>
                <a:schemeClr val="tx1"/>
              </a:solidFill>
            </a:endParaRPr>
          </a:p>
          <a:p>
            <a:pPr marL="495300" lvl="0" indent="-342900" algn="l" rtl="0">
              <a:lnSpc>
                <a:spcPct val="115000"/>
              </a:lnSpc>
              <a:spcBef>
                <a:spcPts val="0"/>
              </a:spcBef>
              <a:spcAft>
                <a:spcPts val="0"/>
              </a:spcAft>
              <a:buClr>
                <a:schemeClr val="tx1"/>
              </a:buClr>
              <a:buSzPct val="100000"/>
              <a:buFont typeface="Arial" panose="020B0604020202020204" pitchFamily="34" charset="0"/>
              <a:buChar char="•"/>
            </a:pPr>
            <a:r>
              <a:rPr lang="en-US" sz="2400" dirty="0">
                <a:solidFill>
                  <a:schemeClr val="tx1"/>
                </a:solidFill>
              </a:rPr>
              <a:t>A quick, decisive action is vital—for example, in an emergency</a:t>
            </a:r>
            <a:r>
              <a:rPr lang="en-US" sz="2400" dirty="0">
                <a:solidFill>
                  <a:schemeClr val="tx1"/>
                </a:solidFill>
                <a:latin typeface="Calibri"/>
                <a:ea typeface="Calibri"/>
                <a:cs typeface="Calibri"/>
                <a:sym typeface="Calibri"/>
              </a:rPr>
              <a:t>  </a:t>
            </a:r>
            <a:endParaRPr sz="2400" b="0" i="0" u="none" strike="noStrike" cap="none" dirty="0">
              <a:solidFill>
                <a:schemeClr val="tx1"/>
              </a:solidFill>
              <a:latin typeface="Calibri"/>
              <a:ea typeface="Calibri"/>
              <a:cs typeface="Calibri"/>
              <a:sym typeface="Calibri"/>
            </a:endParaRPr>
          </a:p>
          <a:p>
            <a:pPr marL="495300" lvl="0" indent="-342900" algn="l" rtl="0">
              <a:lnSpc>
                <a:spcPct val="115000"/>
              </a:lnSpc>
              <a:spcBef>
                <a:spcPts val="0"/>
              </a:spcBef>
              <a:spcAft>
                <a:spcPts val="0"/>
              </a:spcAft>
              <a:buClr>
                <a:schemeClr val="tx1"/>
              </a:buClr>
              <a:buSzPct val="100000"/>
              <a:buFont typeface="Arial" panose="020B0604020202020204" pitchFamily="34" charset="0"/>
              <a:buChar char="•"/>
            </a:pPr>
            <a:r>
              <a:rPr lang="en-US" sz="2400" dirty="0">
                <a:solidFill>
                  <a:schemeClr val="tx1"/>
                </a:solidFill>
              </a:rPr>
              <a:t>On important issues when unpopular courses of action need implementing—for example, cost cutting, enforcing unpopular rules, discipline</a:t>
            </a:r>
            <a:r>
              <a:rPr lang="en-US" sz="2400" dirty="0">
                <a:solidFill>
                  <a:schemeClr val="tx1"/>
                </a:solidFill>
                <a:latin typeface="Calibri"/>
                <a:ea typeface="Calibri"/>
                <a:cs typeface="Calibri"/>
                <a:sym typeface="Calibri"/>
              </a:rPr>
              <a:t>  </a:t>
            </a:r>
            <a:endParaRPr sz="2400" dirty="0">
              <a:solidFill>
                <a:schemeClr val="tx1"/>
              </a:solidFill>
            </a:endParaRPr>
          </a:p>
          <a:p>
            <a:pPr marL="495300" lvl="0" indent="-342900" algn="l" rtl="0">
              <a:lnSpc>
                <a:spcPct val="115000"/>
              </a:lnSpc>
              <a:spcBef>
                <a:spcPts val="0"/>
              </a:spcBef>
              <a:spcAft>
                <a:spcPts val="0"/>
              </a:spcAft>
              <a:buClr>
                <a:schemeClr val="tx1"/>
              </a:buClr>
              <a:buSzPct val="100000"/>
              <a:buFont typeface="Arial" panose="020B0604020202020204" pitchFamily="34" charset="0"/>
              <a:buChar char="•"/>
            </a:pPr>
            <a:r>
              <a:rPr lang="en-US" sz="2400" dirty="0">
                <a:solidFill>
                  <a:schemeClr val="tx1"/>
                </a:solidFill>
              </a:rPr>
              <a:t>On issues vital to company welfare when you know you’re right</a:t>
            </a:r>
            <a:r>
              <a:rPr lang="en-US" sz="2400" dirty="0">
                <a:solidFill>
                  <a:schemeClr val="tx1"/>
                </a:solidFill>
                <a:latin typeface="Calibri"/>
                <a:ea typeface="Calibri"/>
                <a:cs typeface="Calibri"/>
                <a:sym typeface="Calibri"/>
              </a:rPr>
              <a:t>  </a:t>
            </a:r>
            <a:endParaRPr sz="2400" dirty="0">
              <a:solidFill>
                <a:schemeClr val="tx1"/>
              </a:solidFill>
            </a:endParaRPr>
          </a:p>
          <a:p>
            <a:pPr marL="495300" lvl="0" indent="-342900" algn="l" rtl="0">
              <a:lnSpc>
                <a:spcPct val="115000"/>
              </a:lnSpc>
              <a:spcBef>
                <a:spcPts val="0"/>
              </a:spcBef>
              <a:spcAft>
                <a:spcPts val="0"/>
              </a:spcAft>
              <a:buClr>
                <a:schemeClr val="tx1"/>
              </a:buClr>
              <a:buSzPct val="100000"/>
              <a:buFont typeface="Arial" panose="020B0604020202020204" pitchFamily="34" charset="0"/>
              <a:buChar char="•"/>
            </a:pPr>
            <a:r>
              <a:rPr lang="en-US" sz="2400" dirty="0">
                <a:solidFill>
                  <a:schemeClr val="tx1"/>
                </a:solidFill>
              </a:rPr>
              <a:t>You need to protect yourself from people who take advantage of non-competitive behavior</a:t>
            </a:r>
            <a:r>
              <a:rPr lang="en-US" sz="2400" dirty="0">
                <a:solidFill>
                  <a:schemeClr val="tx1"/>
                </a:solidFill>
                <a:latin typeface="Calibri"/>
                <a:ea typeface="Calibri"/>
                <a:cs typeface="Calibri"/>
                <a:sym typeface="Calibri"/>
              </a:rPr>
              <a:t> </a:t>
            </a:r>
            <a:endParaRPr sz="2400" dirty="0">
              <a:solidFill>
                <a:schemeClr val="tx1"/>
              </a:solidFill>
            </a:endParaRPr>
          </a:p>
        </p:txBody>
      </p:sp>
      <p:sp>
        <p:nvSpPr>
          <p:cNvPr id="353" name="Google Shape;353;g2cf5b1e739d_0_8"/>
          <p:cNvSpPr txBox="1"/>
          <p:nvPr/>
        </p:nvSpPr>
        <p:spPr>
          <a:xfrm>
            <a:off x="5882400" y="4889584"/>
            <a:ext cx="397919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 Thomas-Kilmann Conflict Mode Instrument (TKI)</a:t>
            </a:r>
            <a:endParaRPr sz="1800" b="0" i="0" u="none" strike="noStrike" cap="none">
              <a:solidFill>
                <a:schemeClr val="dk1"/>
              </a:solidFill>
              <a:latin typeface="Gill Sans"/>
              <a:ea typeface="Gill Sans"/>
              <a:cs typeface="Gill Sans"/>
              <a:sym typeface="Gill Sans"/>
            </a:endParaRPr>
          </a:p>
        </p:txBody>
      </p:sp>
      <p:sp>
        <p:nvSpPr>
          <p:cNvPr id="354" name="Google Shape;354;g2cf5b1e739d_0_8"/>
          <p:cNvSpPr txBox="1"/>
          <p:nvPr/>
        </p:nvSpPr>
        <p:spPr>
          <a:xfrm>
            <a:off x="345688" y="512956"/>
            <a:ext cx="8454067"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2800" b="1" i="0" u="none" strike="noStrike" cap="none" dirty="0">
                <a:solidFill>
                  <a:schemeClr val="accent1"/>
                </a:solidFill>
                <a:latin typeface="Livvic"/>
                <a:ea typeface="Livvic"/>
                <a:cs typeface="Livvic"/>
                <a:sym typeface="Livvic"/>
              </a:rPr>
              <a:t>WHEN TO USE THE COMPETING STYLE</a:t>
            </a:r>
            <a:endParaRPr sz="1100" b="0" i="0" u="none" strike="noStrike" cap="none" dirty="0">
              <a:solidFill>
                <a:schemeClr val="accen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1"/>
          <p:cNvSpPr txBox="1">
            <a:spLocks noGrp="1"/>
          </p:cNvSpPr>
          <p:nvPr>
            <p:ph type="body" idx="4294967295"/>
          </p:nvPr>
        </p:nvSpPr>
        <p:spPr>
          <a:xfrm>
            <a:off x="401444" y="1258926"/>
            <a:ext cx="8246610" cy="2973388"/>
          </a:xfrm>
          <a:prstGeom prst="rect">
            <a:avLst/>
          </a:prstGeom>
          <a:noFill/>
          <a:ln>
            <a:noFill/>
          </a:ln>
        </p:spPr>
        <p:txBody>
          <a:bodyPr spcFirstLastPara="1" wrap="square" lIns="91425" tIns="91425" rIns="91425" bIns="91425" anchor="t" anchorCtr="0">
            <a:noAutofit/>
          </a:bodyPr>
          <a:lstStyle/>
          <a:p>
            <a:pPr marL="152400" lvl="0" indent="0" algn="l" rtl="0">
              <a:lnSpc>
                <a:spcPct val="115000"/>
              </a:lnSpc>
              <a:spcBef>
                <a:spcPts val="0"/>
              </a:spcBef>
              <a:spcAft>
                <a:spcPts val="0"/>
              </a:spcAft>
              <a:buClr>
                <a:schemeClr val="tx1"/>
              </a:buClr>
              <a:buSzPct val="100000"/>
              <a:buNone/>
            </a:pPr>
            <a:r>
              <a:rPr lang="en-US" sz="2400" dirty="0">
                <a:solidFill>
                  <a:schemeClr val="tx1"/>
                </a:solidFill>
              </a:rPr>
              <a:t>How and when to use the competing style in succession: </a:t>
            </a:r>
            <a:endParaRPr sz="2400" dirty="0">
              <a:solidFill>
                <a:schemeClr val="tx1"/>
              </a:solidFill>
            </a:endParaRPr>
          </a:p>
          <a:p>
            <a:pPr marL="495300" lvl="0" indent="-342900" algn="l" rtl="0">
              <a:lnSpc>
                <a:spcPct val="115000"/>
              </a:lnSpc>
              <a:spcBef>
                <a:spcPts val="0"/>
              </a:spcBef>
              <a:spcAft>
                <a:spcPts val="0"/>
              </a:spcAft>
              <a:buClr>
                <a:schemeClr val="tx1"/>
              </a:buClr>
              <a:buSzPct val="100000"/>
              <a:buFont typeface="Arial" panose="020B0604020202020204" pitchFamily="34" charset="0"/>
              <a:buChar char="•"/>
            </a:pPr>
            <a:r>
              <a:rPr lang="en-US" sz="2400" dirty="0">
                <a:solidFill>
                  <a:schemeClr val="tx1"/>
                </a:solidFill>
              </a:rPr>
              <a:t>To stand up for non-negotiables (for each generation) in the succession plan </a:t>
            </a:r>
            <a:endParaRPr sz="2400" dirty="0">
              <a:solidFill>
                <a:schemeClr val="tx1"/>
              </a:solidFill>
            </a:endParaRPr>
          </a:p>
          <a:p>
            <a:pPr marL="495300" lvl="0" indent="-342900" algn="l" rtl="0">
              <a:lnSpc>
                <a:spcPct val="115000"/>
              </a:lnSpc>
              <a:spcBef>
                <a:spcPts val="0"/>
              </a:spcBef>
              <a:spcAft>
                <a:spcPts val="0"/>
              </a:spcAft>
              <a:buClr>
                <a:schemeClr val="tx1"/>
              </a:buClr>
              <a:buSzPct val="100000"/>
              <a:buFont typeface="Arial" panose="020B0604020202020204" pitchFamily="34" charset="0"/>
              <a:buChar char="•"/>
            </a:pPr>
            <a:r>
              <a:rPr lang="en-US" sz="2400" dirty="0">
                <a:solidFill>
                  <a:schemeClr val="tx1"/>
                </a:solidFill>
              </a:rPr>
              <a:t>To be sure that your voice is heard in the planning process</a:t>
            </a:r>
            <a:endParaRPr sz="2400" dirty="0">
              <a:solidFill>
                <a:schemeClr val="tx1"/>
              </a:solidFill>
            </a:endParaRPr>
          </a:p>
          <a:p>
            <a:pPr marL="457200" lvl="0" indent="-228600" algn="l" rtl="0">
              <a:lnSpc>
                <a:spcPct val="115000"/>
              </a:lnSpc>
              <a:spcBef>
                <a:spcPts val="0"/>
              </a:spcBef>
              <a:spcAft>
                <a:spcPts val="0"/>
              </a:spcAft>
              <a:buSzPts val="1200"/>
              <a:buNone/>
            </a:pPr>
            <a:endParaRPr sz="1600" dirty="0"/>
          </a:p>
        </p:txBody>
      </p:sp>
      <p:sp>
        <p:nvSpPr>
          <p:cNvPr id="361" name="Google Shape;361;p31"/>
          <p:cNvSpPr txBox="1"/>
          <p:nvPr/>
        </p:nvSpPr>
        <p:spPr>
          <a:xfrm>
            <a:off x="5817600" y="4813857"/>
            <a:ext cx="397919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 Thomas-Kilmann Conflict Mode Instrument (TKI)</a:t>
            </a:r>
            <a:endParaRPr sz="1800" b="0" i="0" u="none" strike="noStrike" cap="none">
              <a:solidFill>
                <a:schemeClr val="dk1"/>
              </a:solidFill>
              <a:latin typeface="Gill Sans"/>
              <a:ea typeface="Gill Sans"/>
              <a:cs typeface="Gill Sans"/>
              <a:sym typeface="Gill Sans"/>
            </a:endParaRPr>
          </a:p>
        </p:txBody>
      </p:sp>
      <p:sp>
        <p:nvSpPr>
          <p:cNvPr id="362" name="Google Shape;362;p31"/>
          <p:cNvSpPr txBox="1"/>
          <p:nvPr/>
        </p:nvSpPr>
        <p:spPr>
          <a:xfrm>
            <a:off x="345688" y="512956"/>
            <a:ext cx="8464825"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2800" b="1" i="0" u="none" strike="noStrike" cap="none" dirty="0">
                <a:solidFill>
                  <a:schemeClr val="accent1"/>
                </a:solidFill>
                <a:latin typeface="Livvic"/>
                <a:ea typeface="Livvic"/>
                <a:cs typeface="Livvic"/>
                <a:sym typeface="Livvic"/>
              </a:rPr>
              <a:t>WHEN TO USE THE COMPETING STYLE</a:t>
            </a:r>
            <a:endParaRPr sz="1100" b="0" i="0" u="none" strike="noStrike" cap="none" dirty="0">
              <a:solidFill>
                <a:schemeClr val="accen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26f346addcc_2_11"/>
          <p:cNvSpPr txBox="1"/>
          <p:nvPr/>
        </p:nvSpPr>
        <p:spPr>
          <a:xfrm>
            <a:off x="356462" y="451496"/>
            <a:ext cx="4760055" cy="751115"/>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rgbClr val="000000"/>
              </a:buClr>
              <a:buSzPts val="3300"/>
              <a:buFont typeface="Arial"/>
              <a:buNone/>
            </a:pPr>
            <a:r>
              <a:rPr lang="en-US" sz="2800" b="1" i="0" u="none" strike="noStrike" cap="none" dirty="0">
                <a:solidFill>
                  <a:schemeClr val="accent1"/>
                </a:solidFill>
                <a:latin typeface="Livvic"/>
                <a:ea typeface="Livvic"/>
                <a:cs typeface="Livvic"/>
                <a:sym typeface="Livvic"/>
              </a:rPr>
              <a:t>#2 COLLABORATING</a:t>
            </a:r>
            <a:endParaRPr sz="2800" b="1" i="0" u="none" strike="noStrike" cap="none" dirty="0">
              <a:solidFill>
                <a:schemeClr val="accent1"/>
              </a:solidFill>
              <a:latin typeface="Livvic"/>
              <a:ea typeface="Livvic"/>
              <a:cs typeface="Livvic"/>
              <a:sym typeface="Livvic"/>
            </a:endParaRPr>
          </a:p>
        </p:txBody>
      </p:sp>
      <p:sp>
        <p:nvSpPr>
          <p:cNvPr id="369" name="Google Shape;369;g26f346addcc_2_11"/>
          <p:cNvSpPr txBox="1"/>
          <p:nvPr/>
        </p:nvSpPr>
        <p:spPr>
          <a:xfrm>
            <a:off x="5178552" y="3085683"/>
            <a:ext cx="3979189" cy="2057817"/>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tx1"/>
              </a:buClr>
              <a:buSzPct val="100000"/>
              <a:buFont typeface="Arial"/>
              <a:buChar char="•"/>
            </a:pPr>
            <a:r>
              <a:rPr lang="en-US" sz="2400" b="0" i="0" u="none" strike="noStrike" cap="none" dirty="0">
                <a:solidFill>
                  <a:schemeClr val="tx1"/>
                </a:solidFill>
                <a:latin typeface="Gill Sans MT" panose="020B0502020104020203" pitchFamily="34" charset="77"/>
                <a:sym typeface="Arial"/>
              </a:rPr>
              <a:t>Integrating solutions</a:t>
            </a:r>
            <a:endParaRPr sz="2400" b="0" i="0" u="none" strike="noStrike" cap="none" dirty="0">
              <a:solidFill>
                <a:schemeClr val="tx1"/>
              </a:solidFill>
              <a:latin typeface="Gill Sans MT" panose="020B0502020104020203" pitchFamily="34" charset="77"/>
              <a:ea typeface="Gill Sans"/>
              <a:cs typeface="Gill Sans"/>
              <a:sym typeface="Gill Sans"/>
            </a:endParaRPr>
          </a:p>
          <a:p>
            <a:pPr marL="228600" marR="0" lvl="0" indent="-228600" algn="l" rtl="0">
              <a:lnSpc>
                <a:spcPct val="100000"/>
              </a:lnSpc>
              <a:spcBef>
                <a:spcPts val="0"/>
              </a:spcBef>
              <a:spcAft>
                <a:spcPts val="0"/>
              </a:spcAft>
              <a:buClr>
                <a:schemeClr val="tx1"/>
              </a:buClr>
              <a:buSzPct val="100000"/>
              <a:buFont typeface="Arial"/>
              <a:buChar char="•"/>
            </a:pPr>
            <a:r>
              <a:rPr lang="en-US" sz="2400" b="0" i="0" u="none" strike="noStrike" cap="none" dirty="0">
                <a:solidFill>
                  <a:schemeClr val="tx1"/>
                </a:solidFill>
                <a:latin typeface="Gill Sans MT" panose="020B0502020104020203" pitchFamily="34" charset="77"/>
                <a:sym typeface="Arial"/>
              </a:rPr>
              <a:t>Learning </a:t>
            </a:r>
            <a:endParaRPr sz="2400" b="0" i="0" u="none" strike="noStrike" cap="none" dirty="0">
              <a:solidFill>
                <a:schemeClr val="tx1"/>
              </a:solidFill>
              <a:latin typeface="Gill Sans MT" panose="020B0502020104020203" pitchFamily="34" charset="77"/>
              <a:ea typeface="Gill Sans"/>
              <a:cs typeface="Gill Sans"/>
              <a:sym typeface="Gill Sans"/>
            </a:endParaRPr>
          </a:p>
          <a:p>
            <a:pPr marL="228600" marR="0" lvl="0" indent="-228600" algn="l" rtl="0">
              <a:lnSpc>
                <a:spcPct val="100000"/>
              </a:lnSpc>
              <a:spcBef>
                <a:spcPts val="0"/>
              </a:spcBef>
              <a:spcAft>
                <a:spcPts val="0"/>
              </a:spcAft>
              <a:buClr>
                <a:schemeClr val="tx1"/>
              </a:buClr>
              <a:buSzPct val="100000"/>
              <a:buFont typeface="Arial"/>
              <a:buChar char="•"/>
            </a:pPr>
            <a:r>
              <a:rPr lang="en-US" sz="2400" b="0" i="0" u="none" strike="noStrike" cap="none" dirty="0">
                <a:solidFill>
                  <a:schemeClr val="tx1"/>
                </a:solidFill>
                <a:latin typeface="Gill Sans MT" panose="020B0502020104020203" pitchFamily="34" charset="77"/>
                <a:sym typeface="Arial"/>
              </a:rPr>
              <a:t>Merging perspectives</a:t>
            </a:r>
            <a:endParaRPr sz="2400" b="0" i="0" u="none" strike="noStrike" cap="none" dirty="0">
              <a:solidFill>
                <a:schemeClr val="tx1"/>
              </a:solidFill>
              <a:latin typeface="Gill Sans MT" panose="020B0502020104020203" pitchFamily="34" charset="77"/>
              <a:ea typeface="Gill Sans"/>
              <a:cs typeface="Gill Sans"/>
              <a:sym typeface="Gill Sans"/>
            </a:endParaRPr>
          </a:p>
          <a:p>
            <a:pPr marL="228600" marR="0" lvl="0" indent="-228600" algn="l" rtl="0">
              <a:lnSpc>
                <a:spcPct val="100000"/>
              </a:lnSpc>
              <a:spcBef>
                <a:spcPts val="0"/>
              </a:spcBef>
              <a:spcAft>
                <a:spcPts val="0"/>
              </a:spcAft>
              <a:buClr>
                <a:schemeClr val="tx1"/>
              </a:buClr>
              <a:buSzPct val="100000"/>
              <a:buFont typeface="Arial"/>
              <a:buChar char="•"/>
            </a:pPr>
            <a:r>
              <a:rPr lang="en-US" sz="2400" b="0" i="0" u="none" strike="noStrike" cap="none" dirty="0">
                <a:solidFill>
                  <a:schemeClr val="tx1"/>
                </a:solidFill>
                <a:latin typeface="Gill Sans MT" panose="020B0502020104020203" pitchFamily="34" charset="77"/>
                <a:sym typeface="Arial"/>
              </a:rPr>
              <a:t>Gaining commitment</a:t>
            </a:r>
            <a:endParaRPr sz="2400" b="0" i="0" u="none" strike="noStrike" cap="none" dirty="0">
              <a:solidFill>
                <a:schemeClr val="tx1"/>
              </a:solidFill>
              <a:latin typeface="Gill Sans MT" panose="020B0502020104020203" pitchFamily="34" charset="77"/>
              <a:ea typeface="Gill Sans"/>
              <a:cs typeface="Gill Sans"/>
              <a:sym typeface="Gill Sans"/>
            </a:endParaRPr>
          </a:p>
          <a:p>
            <a:pPr marL="228600" marR="0" lvl="0" indent="-228600" algn="l" rtl="0">
              <a:lnSpc>
                <a:spcPct val="100000"/>
              </a:lnSpc>
              <a:spcBef>
                <a:spcPts val="0"/>
              </a:spcBef>
              <a:spcAft>
                <a:spcPts val="0"/>
              </a:spcAft>
              <a:buClr>
                <a:schemeClr val="tx1"/>
              </a:buClr>
              <a:buSzPct val="100000"/>
              <a:buFont typeface="Arial"/>
              <a:buChar char="•"/>
            </a:pPr>
            <a:r>
              <a:rPr lang="en-US" sz="2400" b="0" i="0" u="none" strike="noStrike" cap="none" dirty="0">
                <a:solidFill>
                  <a:schemeClr val="tx1"/>
                </a:solidFill>
                <a:latin typeface="Gill Sans MT" panose="020B0502020104020203" pitchFamily="34" charset="77"/>
                <a:sym typeface="Arial"/>
              </a:rPr>
              <a:t>Improving relationships</a:t>
            </a:r>
            <a:endParaRPr sz="1800" b="0" i="0" u="none" strike="noStrike" cap="none" dirty="0">
              <a:solidFill>
                <a:schemeClr val="tx1"/>
              </a:solidFill>
              <a:latin typeface="Gill Sans MT" panose="020B0502020104020203" pitchFamily="34" charset="77"/>
              <a:ea typeface="Gill Sans"/>
              <a:cs typeface="Gill Sans"/>
              <a:sym typeface="Gill Sans"/>
            </a:endParaRPr>
          </a:p>
        </p:txBody>
      </p:sp>
      <p:sp>
        <p:nvSpPr>
          <p:cNvPr id="370" name="Google Shape;370;g26f346addcc_2_11"/>
          <p:cNvSpPr/>
          <p:nvPr/>
        </p:nvSpPr>
        <p:spPr>
          <a:xfrm>
            <a:off x="430671" y="4101691"/>
            <a:ext cx="401856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950"/>
              <a:buFont typeface="Arial"/>
              <a:buNone/>
            </a:pPr>
            <a:r>
              <a:rPr lang="en-US" sz="2400" b="0" i="1" u="none" strike="noStrike" cap="none" dirty="0">
                <a:solidFill>
                  <a:schemeClr val="tx1"/>
                </a:solidFill>
                <a:latin typeface="Gill Sans MT" panose="020B0502020104020203" pitchFamily="34" charset="77"/>
                <a:sym typeface="Arial"/>
              </a:rPr>
              <a:t>“Two heads are better than one”</a:t>
            </a:r>
            <a:endParaRPr sz="2400" b="0" i="1" u="none" strike="noStrike" cap="none" dirty="0">
              <a:solidFill>
                <a:schemeClr val="tx1"/>
              </a:solidFill>
              <a:latin typeface="Gill Sans MT" panose="020B0502020104020203" pitchFamily="34" charset="77"/>
              <a:sym typeface="Arial"/>
            </a:endParaRPr>
          </a:p>
        </p:txBody>
      </p:sp>
      <p:pic>
        <p:nvPicPr>
          <p:cNvPr id="371" name="Google Shape;371;g26f346addcc_2_11" descr="A screenshot of a cell phone&#10;&#10;Description generated with very high confidence"/>
          <p:cNvPicPr preferRelativeResize="0"/>
          <p:nvPr/>
        </p:nvPicPr>
        <p:blipFill rotWithShape="1">
          <a:blip r:embed="rId3">
            <a:alphaModFix/>
          </a:blip>
          <a:srcRect/>
          <a:stretch/>
        </p:blipFill>
        <p:spPr>
          <a:xfrm>
            <a:off x="5116517" y="451496"/>
            <a:ext cx="3511116" cy="2598271"/>
          </a:xfrm>
          <a:prstGeom prst="rect">
            <a:avLst/>
          </a:prstGeom>
          <a:noFill/>
          <a:ln>
            <a:noFill/>
          </a:ln>
        </p:spPr>
      </p:pic>
      <p:pic>
        <p:nvPicPr>
          <p:cNvPr id="372" name="Google Shape;372;g26f346addcc_2_11" descr="A cup of coffee sitting on top of a wooden table&#10;&#10;Description generated with high confidence"/>
          <p:cNvPicPr preferRelativeResize="0"/>
          <p:nvPr/>
        </p:nvPicPr>
        <p:blipFill rotWithShape="1">
          <a:blip r:embed="rId4">
            <a:alphaModFix/>
          </a:blip>
          <a:srcRect l="7973"/>
          <a:stretch/>
        </p:blipFill>
        <p:spPr>
          <a:xfrm>
            <a:off x="430671" y="1000292"/>
            <a:ext cx="4018568" cy="2904820"/>
          </a:xfrm>
          <a:prstGeom prst="rect">
            <a:avLst/>
          </a:prstGeom>
          <a:noFill/>
          <a:ln>
            <a:noFill/>
          </a:ln>
        </p:spPr>
      </p:pic>
      <p:sp>
        <p:nvSpPr>
          <p:cNvPr id="373" name="Google Shape;373;g26f346addcc_2_11"/>
          <p:cNvSpPr txBox="1"/>
          <p:nvPr/>
        </p:nvSpPr>
        <p:spPr>
          <a:xfrm>
            <a:off x="1137327" y="4866501"/>
            <a:ext cx="397919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 Thomas-Kilmann Conflict Mode Instrument (TKI)</a:t>
            </a:r>
            <a:endParaRPr sz="1800" b="0" i="0" u="none" strike="noStrike" cap="none">
              <a:solidFill>
                <a:schemeClr val="dk1"/>
              </a:solidFill>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70"/>
                                        </p:tgtEl>
                                        <p:attrNameLst>
                                          <p:attrName>style.visibility</p:attrName>
                                        </p:attrNameLst>
                                      </p:cBhvr>
                                      <p:to>
                                        <p:strVal val="visible"/>
                                      </p:to>
                                    </p:set>
                                    <p:anim calcmode="lin" valueType="num">
                                      <p:cBhvr additive="base">
                                        <p:cTn id="7" dur="500"/>
                                        <p:tgtEl>
                                          <p:spTgt spid="370"/>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0"/>
          <p:cNvSpPr txBox="1">
            <a:spLocks noGrp="1"/>
          </p:cNvSpPr>
          <p:nvPr>
            <p:ph type="body" idx="4294967295"/>
          </p:nvPr>
        </p:nvSpPr>
        <p:spPr>
          <a:xfrm>
            <a:off x="356850" y="1245400"/>
            <a:ext cx="8430300" cy="3528000"/>
          </a:xfrm>
          <a:prstGeom prst="rect">
            <a:avLst/>
          </a:prstGeom>
          <a:noFill/>
          <a:ln>
            <a:noFill/>
          </a:ln>
        </p:spPr>
        <p:txBody>
          <a:bodyPr spcFirstLastPara="1" wrap="square" lIns="91425" tIns="91425" rIns="91425" bIns="91425" anchor="t" anchorCtr="0">
            <a:noAutofit/>
          </a:bodyPr>
          <a:lstStyle/>
          <a:p>
            <a:pPr marL="152400" lvl="0" indent="0" algn="l" rtl="0">
              <a:lnSpc>
                <a:spcPct val="115000"/>
              </a:lnSpc>
              <a:spcBef>
                <a:spcPts val="0"/>
              </a:spcBef>
              <a:spcAft>
                <a:spcPts val="0"/>
              </a:spcAft>
              <a:buClr>
                <a:schemeClr val="tx1"/>
              </a:buClr>
              <a:buSzPts val="1200"/>
              <a:buNone/>
            </a:pPr>
            <a:r>
              <a:rPr lang="en-US" sz="2400" dirty="0">
                <a:solidFill>
                  <a:schemeClr val="tx1"/>
                </a:solidFill>
                <a:latin typeface="Gill Sans MT" panose="020B0502020104020203" pitchFamily="34" charset="77"/>
              </a:rPr>
              <a:t>When to use COLLABORATING style in general: </a:t>
            </a:r>
            <a:endParaRPr sz="2400" dirty="0">
              <a:solidFill>
                <a:schemeClr val="tx1"/>
              </a:solidFill>
              <a:latin typeface="Gill Sans MT" panose="020B0502020104020203" pitchFamily="34" charset="77"/>
            </a:endParaRPr>
          </a:p>
          <a:p>
            <a:pPr marL="457200" lvl="0" indent="-298450" algn="l" rtl="0">
              <a:lnSpc>
                <a:spcPct val="115000"/>
              </a:lnSpc>
              <a:spcBef>
                <a:spcPts val="0"/>
              </a:spcBef>
              <a:spcAft>
                <a:spcPts val="0"/>
              </a:spcAft>
              <a:buClr>
                <a:schemeClr val="tx1"/>
              </a:buClr>
              <a:buSzPts val="1100"/>
              <a:buChar char="●"/>
            </a:pPr>
            <a:r>
              <a:rPr lang="en-US" sz="2400" dirty="0">
                <a:solidFill>
                  <a:schemeClr val="tx1"/>
                </a:solidFill>
                <a:latin typeface="Gill Sans MT" panose="020B0502020104020203" pitchFamily="34" charset="77"/>
                <a:ea typeface="Calibri"/>
                <a:cs typeface="Calibri"/>
                <a:sym typeface="Calibri"/>
              </a:rPr>
              <a:t>You need to find an integrative solution  </a:t>
            </a:r>
            <a:endParaRPr sz="2400" b="0" i="0" u="none" strike="noStrike" cap="none" dirty="0">
              <a:solidFill>
                <a:schemeClr val="tx1"/>
              </a:solidFill>
              <a:latin typeface="Gill Sans MT" panose="020B0502020104020203" pitchFamily="34" charset="77"/>
              <a:ea typeface="Calibri"/>
              <a:cs typeface="Calibri"/>
              <a:sym typeface="Calibri"/>
            </a:endParaRPr>
          </a:p>
          <a:p>
            <a:pPr marL="457200" lvl="0" indent="-298450" algn="l" rtl="0">
              <a:lnSpc>
                <a:spcPct val="115000"/>
              </a:lnSpc>
              <a:spcBef>
                <a:spcPts val="0"/>
              </a:spcBef>
              <a:spcAft>
                <a:spcPts val="0"/>
              </a:spcAft>
              <a:buClr>
                <a:schemeClr val="tx1"/>
              </a:buClr>
              <a:buSzPts val="1100"/>
              <a:buChar char="●"/>
            </a:pPr>
            <a:r>
              <a:rPr lang="en-US" sz="2400" dirty="0">
                <a:solidFill>
                  <a:schemeClr val="tx1"/>
                </a:solidFill>
                <a:latin typeface="Gill Sans MT" panose="020B0502020104020203" pitchFamily="34" charset="77"/>
              </a:rPr>
              <a:t>The concerns of both parties are too important to be compromised </a:t>
            </a:r>
            <a:endParaRPr sz="2400" dirty="0">
              <a:solidFill>
                <a:schemeClr val="tx1"/>
              </a:solidFill>
              <a:latin typeface="Gill Sans MT" panose="020B0502020104020203" pitchFamily="34" charset="77"/>
            </a:endParaRPr>
          </a:p>
          <a:p>
            <a:pPr marL="457200" lvl="0" indent="-298450" algn="l" rtl="0">
              <a:lnSpc>
                <a:spcPct val="115000"/>
              </a:lnSpc>
              <a:spcBef>
                <a:spcPts val="0"/>
              </a:spcBef>
              <a:spcAft>
                <a:spcPts val="0"/>
              </a:spcAft>
              <a:buClr>
                <a:schemeClr val="tx1"/>
              </a:buClr>
              <a:buSzPts val="1100"/>
              <a:buChar char="●"/>
            </a:pPr>
            <a:r>
              <a:rPr lang="en-US" sz="2400" dirty="0">
                <a:solidFill>
                  <a:schemeClr val="tx1"/>
                </a:solidFill>
                <a:latin typeface="Gill Sans MT" panose="020B0502020104020203" pitchFamily="34" charset="77"/>
              </a:rPr>
              <a:t>You want to merge insights from different perspectives on a problem</a:t>
            </a:r>
            <a:endParaRPr sz="2400" dirty="0">
              <a:solidFill>
                <a:schemeClr val="tx1"/>
              </a:solidFill>
              <a:latin typeface="Gill Sans MT" panose="020B0502020104020203" pitchFamily="34" charset="77"/>
            </a:endParaRPr>
          </a:p>
          <a:p>
            <a:pPr marL="457200" lvl="0" indent="-298450" algn="l" rtl="0">
              <a:lnSpc>
                <a:spcPct val="115000"/>
              </a:lnSpc>
              <a:spcBef>
                <a:spcPts val="0"/>
              </a:spcBef>
              <a:spcAft>
                <a:spcPts val="0"/>
              </a:spcAft>
              <a:buClr>
                <a:schemeClr val="tx1"/>
              </a:buClr>
              <a:buSzPts val="1100"/>
              <a:buChar char="●"/>
            </a:pPr>
            <a:r>
              <a:rPr lang="en-US" sz="2400" dirty="0">
                <a:solidFill>
                  <a:schemeClr val="tx1"/>
                </a:solidFill>
                <a:latin typeface="Gill Sans MT" panose="020B0502020104020203" pitchFamily="34" charset="77"/>
              </a:rPr>
              <a:t>When you need to work through hard feelings that have been affecting a relationship </a:t>
            </a:r>
            <a:endParaRPr sz="2400" dirty="0">
              <a:solidFill>
                <a:schemeClr val="tx1"/>
              </a:solidFill>
              <a:latin typeface="Gill Sans MT" panose="020B0502020104020203" pitchFamily="34" charset="77"/>
            </a:endParaRPr>
          </a:p>
        </p:txBody>
      </p:sp>
      <p:sp>
        <p:nvSpPr>
          <p:cNvPr id="380" name="Google Shape;380;p20"/>
          <p:cNvSpPr txBox="1"/>
          <p:nvPr/>
        </p:nvSpPr>
        <p:spPr>
          <a:xfrm>
            <a:off x="5882400" y="4889584"/>
            <a:ext cx="397919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 Thomas-Kilmann Conflict Mode Instrument (TKI)</a:t>
            </a:r>
            <a:endParaRPr sz="1800" b="0" i="0" u="none" strike="noStrike" cap="none">
              <a:solidFill>
                <a:schemeClr val="dk1"/>
              </a:solidFill>
              <a:latin typeface="Gill Sans"/>
              <a:ea typeface="Gill Sans"/>
              <a:cs typeface="Gill Sans"/>
              <a:sym typeface="Gill Sans"/>
            </a:endParaRPr>
          </a:p>
        </p:txBody>
      </p:sp>
      <p:sp>
        <p:nvSpPr>
          <p:cNvPr id="381" name="Google Shape;381;p20"/>
          <p:cNvSpPr txBox="1"/>
          <p:nvPr/>
        </p:nvSpPr>
        <p:spPr>
          <a:xfrm>
            <a:off x="225911" y="518894"/>
            <a:ext cx="8692179"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chemeClr val="accent1"/>
                </a:solidFill>
                <a:latin typeface="Livvic"/>
                <a:ea typeface="Livvic"/>
                <a:cs typeface="Livvic"/>
                <a:sym typeface="Livvic"/>
              </a:rPr>
              <a:t>WHEN TO USE THE COLLABORATING STYLE</a:t>
            </a:r>
            <a:endParaRPr sz="1000" b="0" i="0" u="none" strike="noStrike" cap="none" dirty="0">
              <a:solidFill>
                <a:schemeClr val="accen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3"/>
          <p:cNvSpPr txBox="1">
            <a:spLocks noGrp="1"/>
          </p:cNvSpPr>
          <p:nvPr>
            <p:ph type="body" idx="4294967295"/>
          </p:nvPr>
        </p:nvSpPr>
        <p:spPr>
          <a:xfrm>
            <a:off x="356839" y="1259106"/>
            <a:ext cx="8430322" cy="3365500"/>
          </a:xfrm>
          <a:prstGeom prst="rect">
            <a:avLst/>
          </a:prstGeom>
          <a:noFill/>
          <a:ln>
            <a:noFill/>
          </a:ln>
        </p:spPr>
        <p:txBody>
          <a:bodyPr spcFirstLastPara="1" wrap="square" lIns="91425" tIns="91425" rIns="91425" bIns="91425" anchor="t" anchorCtr="0">
            <a:noAutofit/>
          </a:bodyPr>
          <a:lstStyle/>
          <a:p>
            <a:pPr marL="152400" lvl="0" indent="0" algn="l" rtl="0">
              <a:lnSpc>
                <a:spcPct val="115000"/>
              </a:lnSpc>
              <a:spcBef>
                <a:spcPts val="0"/>
              </a:spcBef>
              <a:spcAft>
                <a:spcPts val="0"/>
              </a:spcAft>
              <a:buClr>
                <a:schemeClr val="tx1"/>
              </a:buClr>
              <a:buSzPct val="100000"/>
              <a:buNone/>
            </a:pPr>
            <a:r>
              <a:rPr lang="en-US" sz="2400" dirty="0">
                <a:solidFill>
                  <a:schemeClr val="tx1"/>
                </a:solidFill>
              </a:rPr>
              <a:t>How and when to use the COLLABORATING style in succession: </a:t>
            </a:r>
            <a:endParaRPr sz="2400" dirty="0">
              <a:solidFill>
                <a:schemeClr val="tx1"/>
              </a:solidFill>
            </a:endParaRPr>
          </a:p>
          <a:p>
            <a:pPr marL="495300" lvl="0" indent="-342900" algn="l" rtl="0">
              <a:lnSpc>
                <a:spcPct val="115000"/>
              </a:lnSpc>
              <a:spcBef>
                <a:spcPts val="0"/>
              </a:spcBef>
              <a:spcAft>
                <a:spcPts val="0"/>
              </a:spcAft>
              <a:buClr>
                <a:schemeClr val="tx1"/>
              </a:buClr>
              <a:buSzPct val="100000"/>
              <a:buFont typeface="Arial" panose="020B0604020202020204" pitchFamily="34" charset="0"/>
              <a:buChar char="•"/>
            </a:pPr>
            <a:r>
              <a:rPr lang="en-US" sz="2400" dirty="0">
                <a:solidFill>
                  <a:schemeClr val="tx1"/>
                </a:solidFill>
              </a:rPr>
              <a:t>USE THIS STYLE A LOT IN SUCCESSION! </a:t>
            </a:r>
            <a:endParaRPr sz="2400" dirty="0">
              <a:solidFill>
                <a:schemeClr val="tx1"/>
              </a:solidFill>
            </a:endParaRPr>
          </a:p>
          <a:p>
            <a:pPr marL="495300" lvl="0" indent="-342900" algn="l" rtl="0">
              <a:lnSpc>
                <a:spcPct val="115000"/>
              </a:lnSpc>
              <a:spcBef>
                <a:spcPts val="0"/>
              </a:spcBef>
              <a:spcAft>
                <a:spcPts val="0"/>
              </a:spcAft>
              <a:buClr>
                <a:schemeClr val="tx1"/>
              </a:buClr>
              <a:buSzPct val="100000"/>
              <a:buFont typeface="Arial" panose="020B0604020202020204" pitchFamily="34" charset="0"/>
              <a:buChar char="•"/>
            </a:pPr>
            <a:r>
              <a:rPr lang="en-US" sz="2400" dirty="0">
                <a:solidFill>
                  <a:schemeClr val="tx1"/>
                </a:solidFill>
              </a:rPr>
              <a:t>Succession is such an important process; the collaborating style is priceless </a:t>
            </a:r>
            <a:endParaRPr sz="2400" dirty="0">
              <a:solidFill>
                <a:schemeClr val="tx1"/>
              </a:solidFill>
            </a:endParaRPr>
          </a:p>
          <a:p>
            <a:pPr marL="495300" lvl="0" indent="-342900" algn="l" rtl="0">
              <a:lnSpc>
                <a:spcPct val="115000"/>
              </a:lnSpc>
              <a:spcBef>
                <a:spcPts val="0"/>
              </a:spcBef>
              <a:spcAft>
                <a:spcPts val="0"/>
              </a:spcAft>
              <a:buClr>
                <a:schemeClr val="tx1"/>
              </a:buClr>
              <a:buSzPct val="100000"/>
              <a:buFont typeface="Arial" panose="020B0604020202020204" pitchFamily="34" charset="0"/>
              <a:buChar char="•"/>
            </a:pPr>
            <a:r>
              <a:rPr lang="en-US" sz="2400" dirty="0">
                <a:solidFill>
                  <a:schemeClr val="tx1"/>
                </a:solidFill>
              </a:rPr>
              <a:t>To maintain both the family relationships and the farm/forest/property </a:t>
            </a:r>
            <a:endParaRPr sz="2400" dirty="0">
              <a:solidFill>
                <a:schemeClr val="tx1"/>
              </a:solidFill>
            </a:endParaRPr>
          </a:p>
          <a:p>
            <a:pPr marL="457200" lvl="0" indent="-228600" algn="l" rtl="0">
              <a:lnSpc>
                <a:spcPct val="115000"/>
              </a:lnSpc>
              <a:spcBef>
                <a:spcPts val="0"/>
              </a:spcBef>
              <a:spcAft>
                <a:spcPts val="0"/>
              </a:spcAft>
              <a:buSzPts val="1200"/>
              <a:buNone/>
            </a:pPr>
            <a:endParaRPr sz="1600" dirty="0"/>
          </a:p>
        </p:txBody>
      </p:sp>
      <p:sp>
        <p:nvSpPr>
          <p:cNvPr id="388" name="Google Shape;388;p33"/>
          <p:cNvSpPr txBox="1"/>
          <p:nvPr/>
        </p:nvSpPr>
        <p:spPr>
          <a:xfrm>
            <a:off x="5824800" y="4835457"/>
            <a:ext cx="397919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 Thomas-Kilmann Conflict Mode Instrument (TKI)</a:t>
            </a:r>
            <a:endParaRPr sz="1800" b="0" i="0" u="none" strike="noStrike" cap="none">
              <a:solidFill>
                <a:schemeClr val="dk1"/>
              </a:solidFill>
              <a:latin typeface="Gill Sans"/>
              <a:ea typeface="Gill Sans"/>
              <a:cs typeface="Gill Sans"/>
              <a:sym typeface="Gill Sans"/>
            </a:endParaRPr>
          </a:p>
        </p:txBody>
      </p:sp>
      <p:sp>
        <p:nvSpPr>
          <p:cNvPr id="389" name="Google Shape;389;p33"/>
          <p:cNvSpPr txBox="1"/>
          <p:nvPr/>
        </p:nvSpPr>
        <p:spPr>
          <a:xfrm>
            <a:off x="228213" y="518894"/>
            <a:ext cx="87873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chemeClr val="accent1"/>
                </a:solidFill>
                <a:latin typeface="Livvic"/>
                <a:ea typeface="Livvic"/>
                <a:cs typeface="Livvic"/>
                <a:sym typeface="Livvic"/>
              </a:rPr>
              <a:t>WHEN TO USE THE COLLABORATING STYLE</a:t>
            </a:r>
            <a:endParaRPr sz="3600" b="1" i="0" u="none" strike="noStrike" cap="none" dirty="0">
              <a:solidFill>
                <a:schemeClr val="accent1"/>
              </a:solidFill>
              <a:latin typeface="Livvic"/>
              <a:ea typeface="Livvic"/>
              <a:cs typeface="Livvic"/>
              <a:sym typeface="Livvic"/>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g26f346addcc_2_48" descr="A person standing next to a window&#10;&#10;Description generated with very high confidence"/>
          <p:cNvPicPr preferRelativeResize="0"/>
          <p:nvPr/>
        </p:nvPicPr>
        <p:blipFill rotWithShape="1">
          <a:blip r:embed="rId3">
            <a:alphaModFix/>
          </a:blip>
          <a:srcRect l="14420" r="10435"/>
          <a:stretch/>
        </p:blipFill>
        <p:spPr>
          <a:xfrm>
            <a:off x="5991098" y="2243558"/>
            <a:ext cx="2887870" cy="2560320"/>
          </a:xfrm>
          <a:prstGeom prst="rect">
            <a:avLst/>
          </a:prstGeom>
          <a:noFill/>
          <a:ln>
            <a:noFill/>
          </a:ln>
        </p:spPr>
      </p:pic>
      <p:sp>
        <p:nvSpPr>
          <p:cNvPr id="396" name="Google Shape;396;g26f346addcc_2_48"/>
          <p:cNvSpPr txBox="1">
            <a:spLocks noGrp="1"/>
          </p:cNvSpPr>
          <p:nvPr>
            <p:ph type="title" idx="4294967295"/>
          </p:nvPr>
        </p:nvSpPr>
        <p:spPr>
          <a:xfrm>
            <a:off x="327025" y="389993"/>
            <a:ext cx="4244975" cy="710387"/>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accent2"/>
              </a:buClr>
              <a:buSzPts val="2800"/>
              <a:buFont typeface="Livvic"/>
              <a:buNone/>
            </a:pPr>
            <a:r>
              <a:rPr lang="en-US" sz="3200" b="1" dirty="0">
                <a:solidFill>
                  <a:schemeClr val="accent1"/>
                </a:solidFill>
                <a:latin typeface="Livvic"/>
                <a:ea typeface="Livvic"/>
                <a:cs typeface="Livvic"/>
                <a:sym typeface="Livvic"/>
              </a:rPr>
              <a:t>#3 COMPROMISING</a:t>
            </a:r>
            <a:endParaRPr sz="3200" b="1" dirty="0">
              <a:solidFill>
                <a:schemeClr val="accent1"/>
              </a:solidFill>
              <a:latin typeface="Livvic"/>
              <a:ea typeface="Livvic"/>
              <a:cs typeface="Livvic"/>
              <a:sym typeface="Livvic"/>
            </a:endParaRPr>
          </a:p>
        </p:txBody>
      </p:sp>
      <p:sp>
        <p:nvSpPr>
          <p:cNvPr id="397" name="Google Shape;397;g26f346addcc_2_48"/>
          <p:cNvSpPr txBox="1">
            <a:spLocks noGrp="1"/>
          </p:cNvSpPr>
          <p:nvPr>
            <p:ph type="body" idx="4294967295"/>
          </p:nvPr>
        </p:nvSpPr>
        <p:spPr>
          <a:xfrm>
            <a:off x="320854" y="1034768"/>
            <a:ext cx="5577255" cy="2471254"/>
          </a:xfrm>
          <a:prstGeom prst="rect">
            <a:avLst/>
          </a:prstGeom>
          <a:noFill/>
          <a:ln>
            <a:noFill/>
          </a:ln>
        </p:spPr>
        <p:txBody>
          <a:bodyPr spcFirstLastPara="1" wrap="square" lIns="91425" tIns="91425" rIns="91425" bIns="91425" anchor="t" anchorCtr="0">
            <a:noAutofit/>
          </a:bodyPr>
          <a:lstStyle/>
          <a:p>
            <a:pPr marL="495300" lvl="0" indent="-342900" algn="l" rtl="0">
              <a:lnSpc>
                <a:spcPct val="115000"/>
              </a:lnSpc>
              <a:spcBef>
                <a:spcPts val="0"/>
              </a:spcBef>
              <a:spcAft>
                <a:spcPts val="0"/>
              </a:spcAft>
              <a:buClr>
                <a:schemeClr val="tx1"/>
              </a:buClr>
              <a:buSzPct val="100000"/>
              <a:buFont typeface="Arial" panose="020B0604020202020204" pitchFamily="34" charset="0"/>
              <a:buChar char="•"/>
            </a:pPr>
            <a:r>
              <a:rPr lang="en-US" sz="2400" dirty="0">
                <a:solidFill>
                  <a:schemeClr val="tx1"/>
                </a:solidFill>
                <a:latin typeface="Gill Sans MT" panose="020B0502020104020203" pitchFamily="34" charset="77"/>
                <a:ea typeface="Arial"/>
                <a:cs typeface="Arial"/>
                <a:sym typeface="Arial"/>
              </a:rPr>
              <a:t>Resolving issues of moderate importance</a:t>
            </a:r>
            <a:endParaRPr sz="2400" dirty="0">
              <a:solidFill>
                <a:schemeClr val="tx1"/>
              </a:solidFill>
              <a:latin typeface="Gill Sans MT" panose="020B0502020104020203" pitchFamily="34" charset="77"/>
            </a:endParaRPr>
          </a:p>
          <a:p>
            <a:pPr marL="495300" lvl="0" indent="-342900" algn="l" rtl="0">
              <a:lnSpc>
                <a:spcPct val="115000"/>
              </a:lnSpc>
              <a:spcBef>
                <a:spcPts val="0"/>
              </a:spcBef>
              <a:spcAft>
                <a:spcPts val="0"/>
              </a:spcAft>
              <a:buClr>
                <a:schemeClr val="tx1"/>
              </a:buClr>
              <a:buSzPct val="100000"/>
              <a:buFont typeface="Arial" panose="020B0604020202020204" pitchFamily="34" charset="0"/>
              <a:buChar char="•"/>
            </a:pPr>
            <a:r>
              <a:rPr lang="en-US" sz="2400" dirty="0">
                <a:solidFill>
                  <a:schemeClr val="tx1"/>
                </a:solidFill>
                <a:latin typeface="Gill Sans MT" panose="020B0502020104020203" pitchFamily="34" charset="77"/>
                <a:ea typeface="Arial"/>
                <a:cs typeface="Arial"/>
                <a:sym typeface="Arial"/>
              </a:rPr>
              <a:t>Reaching resolution with equal power and strong commitment</a:t>
            </a:r>
            <a:endParaRPr sz="2400" dirty="0">
              <a:solidFill>
                <a:schemeClr val="tx1"/>
              </a:solidFill>
              <a:latin typeface="Gill Sans MT" panose="020B0502020104020203" pitchFamily="34" charset="77"/>
            </a:endParaRPr>
          </a:p>
          <a:p>
            <a:pPr marL="495300" lvl="0" indent="-342900" algn="l" rtl="0">
              <a:lnSpc>
                <a:spcPct val="115000"/>
              </a:lnSpc>
              <a:spcBef>
                <a:spcPts val="0"/>
              </a:spcBef>
              <a:spcAft>
                <a:spcPts val="0"/>
              </a:spcAft>
              <a:buClr>
                <a:schemeClr val="tx1"/>
              </a:buClr>
              <a:buSzPct val="100000"/>
              <a:buFont typeface="Arial" panose="020B0604020202020204" pitchFamily="34" charset="0"/>
              <a:buChar char="•"/>
            </a:pPr>
            <a:r>
              <a:rPr lang="en-US" sz="2400" dirty="0">
                <a:solidFill>
                  <a:schemeClr val="tx1"/>
                </a:solidFill>
                <a:latin typeface="Gill Sans MT" panose="020B0502020104020203" pitchFamily="34" charset="77"/>
                <a:ea typeface="Arial"/>
                <a:cs typeface="Arial"/>
                <a:sym typeface="Arial"/>
              </a:rPr>
              <a:t>Creating temporary solutions</a:t>
            </a:r>
            <a:endParaRPr sz="2400" dirty="0">
              <a:solidFill>
                <a:schemeClr val="tx1"/>
              </a:solidFill>
              <a:latin typeface="Gill Sans MT" panose="020B0502020104020203" pitchFamily="34" charset="77"/>
            </a:endParaRPr>
          </a:p>
          <a:p>
            <a:pPr marL="495300" lvl="0" indent="-342900" algn="l" rtl="0">
              <a:lnSpc>
                <a:spcPct val="115000"/>
              </a:lnSpc>
              <a:spcBef>
                <a:spcPts val="0"/>
              </a:spcBef>
              <a:spcAft>
                <a:spcPts val="0"/>
              </a:spcAft>
              <a:buClr>
                <a:schemeClr val="tx1"/>
              </a:buClr>
              <a:buSzPct val="100000"/>
              <a:buFont typeface="Arial" panose="020B0604020202020204" pitchFamily="34" charset="0"/>
              <a:buChar char="•"/>
            </a:pPr>
            <a:r>
              <a:rPr lang="en-US" sz="2400" dirty="0">
                <a:solidFill>
                  <a:schemeClr val="tx1"/>
                </a:solidFill>
                <a:latin typeface="Gill Sans MT" panose="020B0502020104020203" pitchFamily="34" charset="77"/>
                <a:ea typeface="Arial"/>
                <a:cs typeface="Arial"/>
                <a:sym typeface="Arial"/>
              </a:rPr>
              <a:t>Dealing with time constraints</a:t>
            </a:r>
            <a:endParaRPr sz="2400" dirty="0">
              <a:solidFill>
                <a:schemeClr val="tx1"/>
              </a:solidFill>
              <a:latin typeface="Gill Sans MT" panose="020B0502020104020203" pitchFamily="34" charset="77"/>
            </a:endParaRPr>
          </a:p>
          <a:p>
            <a:pPr marL="495300" lvl="0" indent="-342900" algn="l" rtl="0">
              <a:lnSpc>
                <a:spcPct val="115000"/>
              </a:lnSpc>
              <a:spcBef>
                <a:spcPts val="0"/>
              </a:spcBef>
              <a:spcAft>
                <a:spcPts val="0"/>
              </a:spcAft>
              <a:buClr>
                <a:schemeClr val="tx1"/>
              </a:buClr>
              <a:buSzPct val="100000"/>
              <a:buFont typeface="Arial" panose="020B0604020202020204" pitchFamily="34" charset="0"/>
              <a:buChar char="•"/>
            </a:pPr>
            <a:r>
              <a:rPr lang="en-US" sz="2400" dirty="0">
                <a:solidFill>
                  <a:schemeClr val="tx1"/>
                </a:solidFill>
                <a:latin typeface="Gill Sans MT" panose="020B0502020104020203" pitchFamily="34" charset="77"/>
                <a:ea typeface="Arial"/>
                <a:cs typeface="Arial"/>
                <a:sym typeface="Arial"/>
              </a:rPr>
              <a:t>Backing up competing/ collaborating</a:t>
            </a:r>
            <a:endParaRPr sz="2400" dirty="0">
              <a:solidFill>
                <a:schemeClr val="tx1"/>
              </a:solidFill>
              <a:latin typeface="Gill Sans MT" panose="020B0502020104020203" pitchFamily="34" charset="77"/>
              <a:ea typeface="Arial"/>
              <a:cs typeface="Arial"/>
              <a:sym typeface="Arial"/>
            </a:endParaRPr>
          </a:p>
        </p:txBody>
      </p:sp>
      <p:sp>
        <p:nvSpPr>
          <p:cNvPr id="398" name="Google Shape;398;g26f346addcc_2_48"/>
          <p:cNvSpPr/>
          <p:nvPr/>
        </p:nvSpPr>
        <p:spPr>
          <a:xfrm>
            <a:off x="642255" y="4333973"/>
            <a:ext cx="509211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950"/>
              <a:buFont typeface="Arial"/>
              <a:buNone/>
            </a:pPr>
            <a:r>
              <a:rPr lang="en-US" sz="2400" b="0" i="1" u="none" strike="noStrike" cap="none" dirty="0">
                <a:solidFill>
                  <a:schemeClr val="dk1"/>
                </a:solidFill>
                <a:latin typeface="Gill Sans MT" panose="020B0502020104020203" pitchFamily="34" charset="77"/>
                <a:sym typeface="Arial"/>
              </a:rPr>
              <a:t>“Split the difference”</a:t>
            </a:r>
            <a:endParaRPr sz="2400" b="0" i="0" u="none" strike="noStrike" cap="none" dirty="0">
              <a:solidFill>
                <a:schemeClr val="dk1"/>
              </a:solidFill>
              <a:latin typeface="Gill Sans MT" panose="020B0502020104020203" pitchFamily="34" charset="77"/>
              <a:ea typeface="Gill Sans"/>
              <a:cs typeface="Gill Sans"/>
              <a:sym typeface="Gill Sans"/>
            </a:endParaRPr>
          </a:p>
        </p:txBody>
      </p:sp>
      <p:pic>
        <p:nvPicPr>
          <p:cNvPr id="399" name="Google Shape;399;g26f346addcc_2_48" descr="A screenshot of a cell phone&#10;&#10;Description generated with very high confidence"/>
          <p:cNvPicPr preferRelativeResize="0"/>
          <p:nvPr/>
        </p:nvPicPr>
        <p:blipFill rotWithShape="1">
          <a:blip r:embed="rId4">
            <a:alphaModFix/>
          </a:blip>
          <a:srcRect/>
          <a:stretch/>
        </p:blipFill>
        <p:spPr>
          <a:xfrm>
            <a:off x="5966848" y="95837"/>
            <a:ext cx="2850128" cy="2104922"/>
          </a:xfrm>
          <a:prstGeom prst="rect">
            <a:avLst/>
          </a:prstGeom>
          <a:noFill/>
          <a:ln>
            <a:noFill/>
          </a:ln>
        </p:spPr>
      </p:pic>
      <p:sp>
        <p:nvSpPr>
          <p:cNvPr id="400" name="Google Shape;400;g26f346addcc_2_48"/>
          <p:cNvSpPr txBox="1"/>
          <p:nvPr/>
        </p:nvSpPr>
        <p:spPr>
          <a:xfrm>
            <a:off x="5898109" y="4846677"/>
            <a:ext cx="397919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 Thomas-Kilmann Conflict Mode Instrument (TKI)</a:t>
            </a:r>
            <a:endParaRPr sz="1800" b="0" i="0" u="none" strike="noStrike" cap="none">
              <a:solidFill>
                <a:schemeClr val="dk1"/>
              </a:solidFill>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98"/>
                                        </p:tgtEl>
                                        <p:attrNameLst>
                                          <p:attrName>style.visibility</p:attrName>
                                        </p:attrNameLst>
                                      </p:cBhvr>
                                      <p:to>
                                        <p:strVal val="visible"/>
                                      </p:to>
                                    </p:set>
                                    <p:anim calcmode="lin" valueType="num">
                                      <p:cBhvr additive="base">
                                        <p:cTn id="7" dur="500"/>
                                        <p:tgtEl>
                                          <p:spTgt spid="398"/>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1"/>
          <p:cNvSpPr txBox="1">
            <a:spLocks noGrp="1"/>
          </p:cNvSpPr>
          <p:nvPr>
            <p:ph type="body" idx="4294967295"/>
          </p:nvPr>
        </p:nvSpPr>
        <p:spPr>
          <a:xfrm>
            <a:off x="154994" y="1026179"/>
            <a:ext cx="8973600" cy="3657296"/>
          </a:xfrm>
          <a:prstGeom prst="rect">
            <a:avLst/>
          </a:prstGeom>
          <a:noFill/>
          <a:ln>
            <a:noFill/>
          </a:ln>
        </p:spPr>
        <p:txBody>
          <a:bodyPr spcFirstLastPara="1" wrap="square" lIns="91425" tIns="91425" rIns="91425" bIns="91425" anchor="t" anchorCtr="0">
            <a:noAutofit/>
          </a:bodyPr>
          <a:lstStyle/>
          <a:p>
            <a:pPr marL="152400" lvl="0" indent="0" algn="l" rtl="0">
              <a:spcBef>
                <a:spcPts val="0"/>
              </a:spcBef>
              <a:spcAft>
                <a:spcPts val="0"/>
              </a:spcAft>
              <a:buClr>
                <a:schemeClr val="tx1"/>
              </a:buClr>
              <a:buSzPts val="1200"/>
              <a:buNone/>
            </a:pPr>
            <a:r>
              <a:rPr lang="en-US" sz="2400" dirty="0">
                <a:solidFill>
                  <a:schemeClr val="tx1"/>
                </a:solidFill>
                <a:latin typeface="Gill Sans MT" panose="020B0502020104020203" pitchFamily="34" charset="77"/>
              </a:rPr>
              <a:t>When to use COMPROMISING style in general: </a:t>
            </a:r>
            <a:endParaRPr sz="2400" dirty="0">
              <a:solidFill>
                <a:schemeClr val="tx1"/>
              </a:solidFill>
              <a:latin typeface="Gill Sans MT" panose="020B0502020104020203" pitchFamily="34" charset="77"/>
            </a:endParaRPr>
          </a:p>
          <a:p>
            <a:pPr marL="457200" lvl="0" indent="-298450" algn="l" rtl="0">
              <a:spcBef>
                <a:spcPts val="0"/>
              </a:spcBef>
              <a:spcAft>
                <a:spcPts val="0"/>
              </a:spcAft>
              <a:buClr>
                <a:schemeClr val="tx1"/>
              </a:buClr>
              <a:buSzPts val="1100"/>
              <a:buChar char="●"/>
            </a:pPr>
            <a:r>
              <a:rPr lang="en-US" sz="2400" dirty="0">
                <a:solidFill>
                  <a:schemeClr val="tx1"/>
                </a:solidFill>
                <a:latin typeface="Gill Sans MT" panose="020B0502020104020203" pitchFamily="34" charset="77"/>
              </a:rPr>
              <a:t>When goals are moderately important but not worth the effort or the potential disruption involved in using more assertive modes  </a:t>
            </a:r>
            <a:r>
              <a:rPr lang="en-US" sz="2400" dirty="0">
                <a:solidFill>
                  <a:schemeClr val="tx1"/>
                </a:solidFill>
                <a:latin typeface="Gill Sans MT" panose="020B0502020104020203" pitchFamily="34" charset="77"/>
                <a:ea typeface="Calibri"/>
                <a:cs typeface="Calibri"/>
                <a:sym typeface="Calibri"/>
              </a:rPr>
              <a:t> </a:t>
            </a:r>
            <a:endParaRPr sz="2400" b="0" i="0" u="none" strike="noStrike" cap="none" dirty="0">
              <a:solidFill>
                <a:schemeClr val="tx1"/>
              </a:solidFill>
              <a:latin typeface="Gill Sans MT" panose="020B0502020104020203" pitchFamily="34" charset="77"/>
              <a:ea typeface="Calibri"/>
              <a:cs typeface="Calibri"/>
              <a:sym typeface="Calibri"/>
            </a:endParaRPr>
          </a:p>
          <a:p>
            <a:pPr marL="457200" lvl="0" indent="-298450" algn="l" rtl="0">
              <a:spcBef>
                <a:spcPts val="0"/>
              </a:spcBef>
              <a:spcAft>
                <a:spcPts val="0"/>
              </a:spcAft>
              <a:buClr>
                <a:schemeClr val="tx1"/>
              </a:buClr>
              <a:buSzPts val="1100"/>
              <a:buChar char="●"/>
            </a:pPr>
            <a:r>
              <a:rPr lang="en-US" sz="2400" dirty="0">
                <a:solidFill>
                  <a:schemeClr val="tx1"/>
                </a:solidFill>
                <a:latin typeface="Gill Sans MT" panose="020B0502020104020203" pitchFamily="34" charset="77"/>
              </a:rPr>
              <a:t>When two opponents with equal power are strongly committed to mutually exclusive goals</a:t>
            </a:r>
            <a:endParaRPr sz="2400" dirty="0">
              <a:solidFill>
                <a:schemeClr val="tx1"/>
              </a:solidFill>
              <a:latin typeface="Gill Sans MT" panose="020B0502020104020203" pitchFamily="34" charset="77"/>
            </a:endParaRPr>
          </a:p>
          <a:p>
            <a:pPr marL="457200" lvl="0" indent="-298450" algn="l" rtl="0">
              <a:spcBef>
                <a:spcPts val="0"/>
              </a:spcBef>
              <a:spcAft>
                <a:spcPts val="0"/>
              </a:spcAft>
              <a:buClr>
                <a:schemeClr val="tx1"/>
              </a:buClr>
              <a:buSzPts val="1100"/>
              <a:buChar char="●"/>
            </a:pPr>
            <a:r>
              <a:rPr lang="en-US" sz="2400" dirty="0">
                <a:solidFill>
                  <a:schemeClr val="tx1"/>
                </a:solidFill>
                <a:latin typeface="Gill Sans MT" panose="020B0502020104020203" pitchFamily="34" charset="77"/>
              </a:rPr>
              <a:t>When you want to achieve a temporary settlement of a complex issue  </a:t>
            </a:r>
            <a:endParaRPr sz="2400" dirty="0">
              <a:solidFill>
                <a:schemeClr val="tx1"/>
              </a:solidFill>
              <a:latin typeface="Gill Sans MT" panose="020B0502020104020203" pitchFamily="34" charset="77"/>
            </a:endParaRPr>
          </a:p>
          <a:p>
            <a:pPr marL="457200" lvl="0" indent="-298450" algn="l" rtl="0">
              <a:spcBef>
                <a:spcPts val="0"/>
              </a:spcBef>
              <a:spcAft>
                <a:spcPts val="0"/>
              </a:spcAft>
              <a:buClr>
                <a:schemeClr val="tx1"/>
              </a:buClr>
              <a:buSzPts val="1100"/>
              <a:buChar char="●"/>
            </a:pPr>
            <a:r>
              <a:rPr lang="en-US" sz="2400" dirty="0">
                <a:solidFill>
                  <a:schemeClr val="tx1"/>
                </a:solidFill>
                <a:latin typeface="Gill Sans MT" panose="020B0502020104020203" pitchFamily="34" charset="77"/>
              </a:rPr>
              <a:t>When you need to arrive at an expedient solution under time pressure  </a:t>
            </a:r>
            <a:endParaRPr sz="2400" dirty="0">
              <a:solidFill>
                <a:schemeClr val="tx1"/>
              </a:solidFill>
              <a:latin typeface="Gill Sans MT" panose="020B0502020104020203" pitchFamily="34" charset="77"/>
            </a:endParaRPr>
          </a:p>
          <a:p>
            <a:pPr marL="457200" lvl="0" indent="-298450" algn="l" rtl="0">
              <a:spcBef>
                <a:spcPts val="0"/>
              </a:spcBef>
              <a:spcAft>
                <a:spcPts val="0"/>
              </a:spcAft>
              <a:buClr>
                <a:schemeClr val="tx1"/>
              </a:buClr>
              <a:buSzPts val="1100"/>
              <a:buChar char="●"/>
            </a:pPr>
            <a:r>
              <a:rPr lang="en-US" sz="2400" dirty="0">
                <a:solidFill>
                  <a:schemeClr val="tx1"/>
                </a:solidFill>
                <a:latin typeface="Gill Sans MT" panose="020B0502020104020203" pitchFamily="34" charset="77"/>
              </a:rPr>
              <a:t>As a backup mode when collaboration or competition fails</a:t>
            </a:r>
            <a:endParaRPr sz="2400" dirty="0">
              <a:solidFill>
                <a:schemeClr val="tx1"/>
              </a:solidFill>
              <a:latin typeface="Gill Sans MT" panose="020B0502020104020203" pitchFamily="34" charset="77"/>
            </a:endParaRPr>
          </a:p>
        </p:txBody>
      </p:sp>
      <p:sp>
        <p:nvSpPr>
          <p:cNvPr id="407" name="Google Shape;407;p21"/>
          <p:cNvSpPr txBox="1"/>
          <p:nvPr/>
        </p:nvSpPr>
        <p:spPr>
          <a:xfrm>
            <a:off x="5920352" y="4889584"/>
            <a:ext cx="397919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 Thomas-Kilmann Conflict Mode Instrument (TKI)</a:t>
            </a:r>
            <a:endParaRPr sz="1800" b="0" i="0" u="none" strike="noStrike" cap="none">
              <a:solidFill>
                <a:schemeClr val="dk1"/>
              </a:solidFill>
              <a:latin typeface="Gill Sans"/>
              <a:ea typeface="Gill Sans"/>
              <a:cs typeface="Gill Sans"/>
              <a:sym typeface="Gill Sans"/>
            </a:endParaRPr>
          </a:p>
        </p:txBody>
      </p:sp>
      <p:sp>
        <p:nvSpPr>
          <p:cNvPr id="408" name="Google Shape;408;p21"/>
          <p:cNvSpPr txBox="1"/>
          <p:nvPr/>
        </p:nvSpPr>
        <p:spPr>
          <a:xfrm>
            <a:off x="309965" y="441404"/>
            <a:ext cx="866355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chemeClr val="accent1"/>
                </a:solidFill>
                <a:latin typeface="Livvic"/>
                <a:ea typeface="Livvic"/>
                <a:cs typeface="Livvic"/>
                <a:sym typeface="Livvic"/>
              </a:rPr>
              <a:t>WHEN TO USE THE COMPROMISING STYLE</a:t>
            </a:r>
            <a:endParaRPr sz="1400" b="0" i="0" u="none" strike="noStrike" cap="none" dirty="0">
              <a:solidFill>
                <a:schemeClr val="accen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txBox="1">
            <a:spLocks noGrp="1"/>
          </p:cNvSpPr>
          <p:nvPr>
            <p:ph type="body" idx="2"/>
          </p:nvPr>
        </p:nvSpPr>
        <p:spPr>
          <a:xfrm>
            <a:off x="330450" y="628560"/>
            <a:ext cx="8483099" cy="3073641"/>
          </a:xfrm>
          <a:prstGeom prst="rect">
            <a:avLst/>
          </a:prstGeom>
          <a:noFill/>
          <a:ln>
            <a:noFill/>
          </a:ln>
        </p:spPr>
        <p:txBody>
          <a:bodyPr spcFirstLastPara="1" wrap="square" lIns="91425" tIns="91425" rIns="91425" bIns="91425" anchor="t" anchorCtr="0">
            <a:noAutofit/>
          </a:bodyPr>
          <a:lstStyle/>
          <a:p>
            <a:pPr marL="152400" lvl="0" indent="-152400" algn="l" rtl="0">
              <a:lnSpc>
                <a:spcPct val="100000"/>
              </a:lnSpc>
              <a:spcBef>
                <a:spcPts val="0"/>
              </a:spcBef>
              <a:spcAft>
                <a:spcPts val="0"/>
              </a:spcAft>
              <a:buSzPts val="1200"/>
              <a:buNone/>
            </a:pPr>
            <a:r>
              <a:rPr lang="en-US" sz="1800" b="1" i="0" u="none" strike="noStrike" dirty="0">
                <a:solidFill>
                  <a:srgbClr val="434343"/>
                </a:solidFill>
                <a:latin typeface="Livvic"/>
                <a:ea typeface="Livvic"/>
                <a:cs typeface="Livvic"/>
                <a:sym typeface="Livvic"/>
              </a:rPr>
              <a:t>Primary Authors</a:t>
            </a:r>
            <a:endParaRPr sz="1200" b="0" dirty="0"/>
          </a:p>
          <a:p>
            <a:pPr marL="152400" lvl="0" indent="-152400" algn="l" rtl="0">
              <a:lnSpc>
                <a:spcPct val="100000"/>
              </a:lnSpc>
              <a:spcBef>
                <a:spcPts val="0"/>
              </a:spcBef>
              <a:spcAft>
                <a:spcPts val="0"/>
              </a:spcAft>
              <a:buSzPts val="1200"/>
              <a:buNone/>
            </a:pPr>
            <a:endParaRPr sz="1800" b="0" i="0" u="none" strike="noStrike" dirty="0">
              <a:solidFill>
                <a:srgbClr val="434343"/>
              </a:solidFill>
              <a:latin typeface="Livvic"/>
              <a:ea typeface="Livvic"/>
              <a:cs typeface="Livvic"/>
              <a:sym typeface="Livvic"/>
            </a:endParaRPr>
          </a:p>
          <a:p>
            <a:pPr marL="152400" lvl="0" indent="-152400" algn="l" rtl="0">
              <a:lnSpc>
                <a:spcPct val="100000"/>
              </a:lnSpc>
              <a:spcBef>
                <a:spcPts val="0"/>
              </a:spcBef>
              <a:spcAft>
                <a:spcPts val="0"/>
              </a:spcAft>
              <a:buSzPts val="1200"/>
              <a:buNone/>
            </a:pPr>
            <a:r>
              <a:rPr lang="en-US" sz="1800" b="1" i="0" u="none" strike="noStrike" dirty="0">
                <a:solidFill>
                  <a:srgbClr val="434343"/>
                </a:solidFill>
                <a:highlight>
                  <a:srgbClr val="FFFFFF"/>
                </a:highlight>
                <a:latin typeface="Livvic"/>
                <a:ea typeface="Livvic"/>
                <a:cs typeface="Livvic"/>
                <a:sym typeface="Livvic"/>
              </a:rPr>
              <a:t>Renee Wiatt</a:t>
            </a:r>
            <a:endParaRPr sz="1200" b="0" dirty="0">
              <a:highlight>
                <a:srgbClr val="FFFFFF"/>
              </a:highlight>
            </a:endParaRPr>
          </a:p>
          <a:p>
            <a:pPr marL="152400" lvl="0" indent="-152400" algn="l" rtl="0">
              <a:lnSpc>
                <a:spcPct val="100000"/>
              </a:lnSpc>
              <a:spcBef>
                <a:spcPts val="0"/>
              </a:spcBef>
              <a:spcAft>
                <a:spcPts val="0"/>
              </a:spcAft>
              <a:buSzPts val="1200"/>
              <a:buNone/>
            </a:pPr>
            <a:r>
              <a:rPr lang="en-US" sz="1800" b="0" u="none" strike="noStrike" dirty="0">
                <a:solidFill>
                  <a:srgbClr val="000000"/>
                </a:solidFill>
                <a:highlight>
                  <a:srgbClr val="FFFFFF"/>
                </a:highlight>
                <a:latin typeface="Gill Sans" panose="020B0502020104020203" pitchFamily="34" charset="-79"/>
                <a:cs typeface="Gill Sans" panose="020B0502020104020203" pitchFamily="34" charset="-79"/>
                <a:sym typeface="Livvic"/>
              </a:rPr>
              <a:t>Research and Extension Specialist | North Central Regional Center for Rural Development </a:t>
            </a:r>
            <a:endParaRPr sz="1200" b="0" dirty="0">
              <a:highlight>
                <a:srgbClr val="FFFFFF"/>
              </a:highlight>
              <a:latin typeface="Gill Sans" panose="020B0502020104020203" pitchFamily="34" charset="-79"/>
              <a:cs typeface="Gill Sans" panose="020B0502020104020203" pitchFamily="34" charset="-79"/>
            </a:endParaRPr>
          </a:p>
          <a:p>
            <a:pPr marL="152400" lvl="0" indent="-152400" algn="l" rtl="0">
              <a:lnSpc>
                <a:spcPct val="100000"/>
              </a:lnSpc>
              <a:spcBef>
                <a:spcPts val="0"/>
              </a:spcBef>
              <a:spcAft>
                <a:spcPts val="0"/>
              </a:spcAft>
              <a:buSzPts val="1200"/>
              <a:buNone/>
            </a:pPr>
            <a:r>
              <a:rPr lang="en-US" sz="1800" b="0" u="none" strike="noStrike" dirty="0">
                <a:solidFill>
                  <a:srgbClr val="000000"/>
                </a:solidFill>
                <a:highlight>
                  <a:srgbClr val="FFFFFF"/>
                </a:highlight>
                <a:latin typeface="Gill Sans" panose="020B0502020104020203" pitchFamily="34" charset="-79"/>
                <a:cs typeface="Gill Sans" panose="020B0502020104020203" pitchFamily="34" charset="-79"/>
                <a:sym typeface="Livvic"/>
              </a:rPr>
              <a:t>Family Business Management Specialist | Purdue Institute for Family Business </a:t>
            </a:r>
            <a:endParaRPr sz="1200" b="0" dirty="0">
              <a:highlight>
                <a:srgbClr val="FFFFFF"/>
              </a:highlight>
              <a:latin typeface="Gill Sans" panose="020B0502020104020203" pitchFamily="34" charset="-79"/>
              <a:cs typeface="Gill Sans" panose="020B0502020104020203" pitchFamily="34" charset="-79"/>
            </a:endParaRPr>
          </a:p>
          <a:p>
            <a:pPr marL="152400" lvl="0" indent="-152400" algn="l" rtl="0">
              <a:lnSpc>
                <a:spcPct val="100000"/>
              </a:lnSpc>
              <a:spcBef>
                <a:spcPts val="0"/>
              </a:spcBef>
              <a:spcAft>
                <a:spcPts val="0"/>
              </a:spcAft>
              <a:buSzPts val="1200"/>
              <a:buNone/>
            </a:pPr>
            <a:r>
              <a:rPr lang="en-US" sz="1800" b="0" u="none" strike="noStrike" dirty="0">
                <a:solidFill>
                  <a:srgbClr val="000000"/>
                </a:solidFill>
                <a:highlight>
                  <a:srgbClr val="FFFFFF"/>
                </a:highlight>
                <a:latin typeface="Gill Sans" panose="020B0502020104020203" pitchFamily="34" charset="-79"/>
                <a:cs typeface="Gill Sans" panose="020B0502020104020203" pitchFamily="34" charset="-79"/>
                <a:sym typeface="Livvic"/>
              </a:rPr>
              <a:t>Department of Agricultural Economics | Purdue University, West Lafayette, IN</a:t>
            </a:r>
            <a:endParaRPr sz="1200" b="0" dirty="0">
              <a:latin typeface="Gill Sans" panose="020B0502020104020203" pitchFamily="34" charset="-79"/>
              <a:cs typeface="Gill Sans" panose="020B0502020104020203" pitchFamily="34" charset="-79"/>
            </a:endParaRPr>
          </a:p>
          <a:p>
            <a:pPr marL="152400" lvl="0" indent="-152400" algn="l" rtl="0">
              <a:lnSpc>
                <a:spcPct val="100000"/>
              </a:lnSpc>
              <a:spcBef>
                <a:spcPts val="0"/>
              </a:spcBef>
              <a:spcAft>
                <a:spcPts val="0"/>
              </a:spcAft>
              <a:buSzPts val="1200"/>
              <a:buNone/>
            </a:pPr>
            <a:endParaRPr sz="1800" b="0" u="none" strike="noStrike" dirty="0">
              <a:solidFill>
                <a:srgbClr val="434343"/>
              </a:solidFill>
              <a:latin typeface="Gill Sans" panose="020B0502020104020203" pitchFamily="34" charset="-79"/>
              <a:cs typeface="Gill Sans" panose="020B0502020104020203" pitchFamily="34" charset="-79"/>
              <a:sym typeface="Livvic"/>
            </a:endParaRPr>
          </a:p>
          <a:p>
            <a:pPr marL="152400" lvl="0" indent="-152400" algn="l" rtl="0">
              <a:lnSpc>
                <a:spcPct val="100000"/>
              </a:lnSpc>
              <a:spcBef>
                <a:spcPts val="0"/>
              </a:spcBef>
              <a:spcAft>
                <a:spcPts val="0"/>
              </a:spcAft>
              <a:buSzPts val="1200"/>
              <a:buNone/>
            </a:pPr>
            <a:r>
              <a:rPr lang="en-US" sz="1800" u="none" strike="noStrike" dirty="0">
                <a:solidFill>
                  <a:srgbClr val="434343"/>
                </a:solidFill>
                <a:latin typeface="Livvic" pitchFamily="2" charset="77"/>
                <a:cs typeface="Gill Sans" panose="020B0502020104020203" pitchFamily="34" charset="-79"/>
                <a:sym typeface="Livvic"/>
              </a:rPr>
              <a:t>Dr. Kurt Smith</a:t>
            </a:r>
            <a:endParaRPr sz="1200" dirty="0">
              <a:latin typeface="Livvic" pitchFamily="2" charset="77"/>
              <a:cs typeface="Gill Sans" panose="020B0502020104020203" pitchFamily="34" charset="-79"/>
            </a:endParaRPr>
          </a:p>
          <a:p>
            <a:pPr marL="152400" indent="-152400"/>
            <a:r>
              <a:rPr lang="en-US" sz="1800" b="0" dirty="0">
                <a:solidFill>
                  <a:srgbClr val="000000"/>
                </a:solidFill>
                <a:highlight>
                  <a:srgbClr val="FFFFFF"/>
                </a:highlight>
                <a:latin typeface="Gill Sans" panose="020B0502020104020203" pitchFamily="34" charset="-79"/>
                <a:cs typeface="Gill Sans" panose="020B0502020104020203" pitchFamily="34" charset="-79"/>
              </a:rPr>
              <a:t>Assistant Professor of Forestry and Environmental Resources</a:t>
            </a:r>
            <a:endParaRPr sz="1800" b="0" dirty="0">
              <a:solidFill>
                <a:srgbClr val="000000"/>
              </a:solidFill>
              <a:highlight>
                <a:srgbClr val="FFFFFF"/>
              </a:highlight>
              <a:latin typeface="Gill Sans" panose="020B0502020104020203" pitchFamily="34" charset="-79"/>
              <a:cs typeface="Gill Sans" panose="020B0502020104020203" pitchFamily="34" charset="-79"/>
            </a:endParaRPr>
          </a:p>
          <a:p>
            <a:pPr marL="152400" indent="-152400"/>
            <a:r>
              <a:rPr lang="en-US" sz="1800" b="0" dirty="0">
                <a:solidFill>
                  <a:srgbClr val="000000"/>
                </a:solidFill>
                <a:highlight>
                  <a:srgbClr val="FFFFFF"/>
                </a:highlight>
                <a:latin typeface="Gill Sans" panose="020B0502020104020203" pitchFamily="34" charset="-79"/>
                <a:cs typeface="Gill Sans" panose="020B0502020104020203" pitchFamily="34" charset="-79"/>
              </a:rPr>
              <a:t>North Carolina State University</a:t>
            </a:r>
            <a:endParaRPr sz="1800" b="0" dirty="0">
              <a:solidFill>
                <a:srgbClr val="000000"/>
              </a:solidFill>
              <a:highlight>
                <a:srgbClr val="FFFFFF"/>
              </a:highlight>
              <a:latin typeface="Gill Sans" panose="020B0502020104020203" pitchFamily="34" charset="-79"/>
              <a:cs typeface="Gill Sans" panose="020B0502020104020203" pitchFamily="34" charset="-79"/>
            </a:endParaRPr>
          </a:p>
          <a:p>
            <a:pPr marL="152400" lvl="0" indent="-152400" algn="l" rtl="0">
              <a:lnSpc>
                <a:spcPct val="100000"/>
              </a:lnSpc>
              <a:spcBef>
                <a:spcPts val="0"/>
              </a:spcBef>
              <a:spcAft>
                <a:spcPts val="0"/>
              </a:spcAft>
              <a:buSzPts val="1200"/>
              <a:buNone/>
            </a:pPr>
            <a:endParaRPr sz="1800" b="0" i="0" u="none" strike="noStrike" dirty="0">
              <a:solidFill>
                <a:srgbClr val="434343"/>
              </a:solidFill>
              <a:latin typeface="Livvic"/>
              <a:ea typeface="Livvic"/>
              <a:cs typeface="Livvic"/>
              <a:sym typeface="Livvic"/>
            </a:endParaRPr>
          </a:p>
          <a:p>
            <a:pPr marL="152400" lvl="0" indent="-152400" algn="l" rtl="0">
              <a:lnSpc>
                <a:spcPct val="100000"/>
              </a:lnSpc>
              <a:spcBef>
                <a:spcPts val="0"/>
              </a:spcBef>
              <a:spcAft>
                <a:spcPts val="0"/>
              </a:spcAft>
              <a:buSzPts val="1200"/>
              <a:buNone/>
            </a:pPr>
            <a:r>
              <a:rPr lang="en-US" sz="1800" b="1" i="0" u="none" strike="noStrike" dirty="0">
                <a:solidFill>
                  <a:srgbClr val="434343"/>
                </a:solidFill>
                <a:latin typeface="Livvic"/>
                <a:ea typeface="Livvic"/>
                <a:cs typeface="Livvic"/>
                <a:sym typeface="Livvic"/>
              </a:rPr>
              <a:t>Dr. Rebecca Smith</a:t>
            </a:r>
            <a:endParaRPr sz="1200" b="0" dirty="0"/>
          </a:p>
          <a:p>
            <a:pPr marL="152400" lvl="0" indent="-152400" algn="l" rtl="0">
              <a:lnSpc>
                <a:spcPct val="100000"/>
              </a:lnSpc>
              <a:spcBef>
                <a:spcPts val="0"/>
              </a:spcBef>
              <a:spcAft>
                <a:spcPts val="0"/>
              </a:spcAft>
              <a:buSzPts val="1200"/>
              <a:buNone/>
            </a:pPr>
            <a:r>
              <a:rPr lang="en-US" sz="1800" b="0" dirty="0">
                <a:solidFill>
                  <a:srgbClr val="000000"/>
                </a:solidFill>
                <a:highlight>
                  <a:srgbClr val="FFFFFF"/>
                </a:highlight>
                <a:latin typeface="Gill Sans" panose="020B0502020104020203" pitchFamily="34" charset="-79"/>
                <a:cs typeface="Gill Sans" panose="020B0502020104020203" pitchFamily="34" charset="-79"/>
              </a:rPr>
              <a:t>Associate Extension Professor | Mississippi State University Extension</a:t>
            </a:r>
            <a:br>
              <a:rPr lang="en-US" sz="1400" b="0" dirty="0">
                <a:solidFill>
                  <a:srgbClr val="000000"/>
                </a:solidFill>
                <a:highlight>
                  <a:srgbClr val="FFFFFF"/>
                </a:highlight>
                <a:latin typeface="Gill Sans" panose="020B0502020104020203" pitchFamily="34" charset="-79"/>
                <a:cs typeface="Gill Sans" panose="020B0502020104020203" pitchFamily="34" charset="-79"/>
              </a:rPr>
            </a:br>
            <a:br>
              <a:rPr lang="en-US" sz="1050" b="0" dirty="0"/>
            </a:br>
            <a:br>
              <a:rPr lang="en-US" sz="1050" b="0" dirty="0"/>
            </a:br>
            <a:endParaRPr b="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4"/>
          <p:cNvSpPr txBox="1">
            <a:spLocks noGrp="1"/>
          </p:cNvSpPr>
          <p:nvPr>
            <p:ph type="body" idx="4294967295"/>
          </p:nvPr>
        </p:nvSpPr>
        <p:spPr>
          <a:xfrm>
            <a:off x="263470" y="1286360"/>
            <a:ext cx="8555065" cy="2726242"/>
          </a:xfrm>
          <a:prstGeom prst="rect">
            <a:avLst/>
          </a:prstGeom>
          <a:noFill/>
          <a:ln>
            <a:noFill/>
          </a:ln>
        </p:spPr>
        <p:txBody>
          <a:bodyPr spcFirstLastPara="1" wrap="square" lIns="91425" tIns="91425" rIns="91425" bIns="91425" anchor="t" anchorCtr="0">
            <a:noAutofit/>
          </a:bodyPr>
          <a:lstStyle/>
          <a:p>
            <a:pPr marL="495300" lvl="0" indent="-342900" algn="l" rtl="0">
              <a:spcBef>
                <a:spcPts val="0"/>
              </a:spcBef>
              <a:spcAft>
                <a:spcPts val="600"/>
              </a:spcAft>
              <a:buClr>
                <a:schemeClr val="tx1"/>
              </a:buClr>
              <a:buSzPct val="100000"/>
              <a:buFont typeface="Arial" panose="020B0604020202020204" pitchFamily="34" charset="0"/>
              <a:buChar char="•"/>
            </a:pPr>
            <a:r>
              <a:rPr lang="en-US" sz="2400" dirty="0">
                <a:solidFill>
                  <a:schemeClr val="tx1"/>
                </a:solidFill>
              </a:rPr>
              <a:t>How and when to use the COMPROMISING style in succession: </a:t>
            </a:r>
            <a:endParaRPr sz="2400" dirty="0">
              <a:solidFill>
                <a:schemeClr val="tx1"/>
              </a:solidFill>
            </a:endParaRPr>
          </a:p>
          <a:p>
            <a:pPr marL="495300" lvl="0" indent="-342900" algn="l" rtl="0">
              <a:spcBef>
                <a:spcPts val="0"/>
              </a:spcBef>
              <a:spcAft>
                <a:spcPts val="600"/>
              </a:spcAft>
              <a:buClr>
                <a:schemeClr val="tx1"/>
              </a:buClr>
              <a:buSzPct val="100000"/>
              <a:buFont typeface="Arial" panose="020B0604020202020204" pitchFamily="34" charset="0"/>
              <a:buChar char="•"/>
            </a:pPr>
            <a:r>
              <a:rPr lang="en-US" sz="2400" dirty="0">
                <a:solidFill>
                  <a:schemeClr val="tx1"/>
                </a:solidFill>
              </a:rPr>
              <a:t>Use with caution and very sparsely in succession</a:t>
            </a:r>
            <a:endParaRPr sz="2400" dirty="0">
              <a:solidFill>
                <a:schemeClr val="tx1"/>
              </a:solidFill>
            </a:endParaRPr>
          </a:p>
          <a:p>
            <a:pPr marL="495300" lvl="0" indent="-342900" algn="l" rtl="0">
              <a:spcBef>
                <a:spcPts val="0"/>
              </a:spcBef>
              <a:spcAft>
                <a:spcPts val="0"/>
              </a:spcAft>
              <a:buClr>
                <a:schemeClr val="tx1"/>
              </a:buClr>
              <a:buSzPct val="100000"/>
              <a:buFont typeface="Arial" panose="020B0604020202020204" pitchFamily="34" charset="0"/>
              <a:buChar char="•"/>
            </a:pPr>
            <a:r>
              <a:rPr lang="en-US" sz="2400" dirty="0">
                <a:solidFill>
                  <a:schemeClr val="tx1"/>
                </a:solidFill>
              </a:rPr>
              <a:t>Avoid when issues are important to both parties; resentment will ensue after decisions have been made if there is too much compromise from any generation</a:t>
            </a:r>
            <a:endParaRPr sz="2400" dirty="0">
              <a:solidFill>
                <a:schemeClr val="tx1"/>
              </a:solidFill>
            </a:endParaRPr>
          </a:p>
          <a:p>
            <a:pPr marL="152400" lvl="0" indent="0" algn="l" rtl="0">
              <a:spcBef>
                <a:spcPts val="0"/>
              </a:spcBef>
              <a:spcAft>
                <a:spcPts val="0"/>
              </a:spcAft>
              <a:buSzPts val="1200"/>
              <a:buNone/>
            </a:pPr>
            <a:endParaRPr sz="1400" dirty="0"/>
          </a:p>
          <a:p>
            <a:pPr marL="457200" lvl="0" indent="-228600" algn="l" rtl="0">
              <a:lnSpc>
                <a:spcPct val="115000"/>
              </a:lnSpc>
              <a:spcBef>
                <a:spcPts val="0"/>
              </a:spcBef>
              <a:spcAft>
                <a:spcPts val="0"/>
              </a:spcAft>
              <a:buSzPts val="1200"/>
              <a:buNone/>
            </a:pPr>
            <a:endParaRPr sz="1400" dirty="0"/>
          </a:p>
        </p:txBody>
      </p:sp>
      <p:sp>
        <p:nvSpPr>
          <p:cNvPr id="415" name="Google Shape;415;p34"/>
          <p:cNvSpPr txBox="1"/>
          <p:nvPr/>
        </p:nvSpPr>
        <p:spPr>
          <a:xfrm>
            <a:off x="5853600" y="4806657"/>
            <a:ext cx="397919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 Thomas-Kilmann Conflict Mode Instrument (TKI)</a:t>
            </a:r>
            <a:endParaRPr sz="1800" b="0" i="0" u="none" strike="noStrike" cap="none">
              <a:solidFill>
                <a:schemeClr val="dk1"/>
              </a:solidFill>
              <a:latin typeface="Gill Sans"/>
              <a:ea typeface="Gill Sans"/>
              <a:cs typeface="Gill Sans"/>
              <a:sym typeface="Gill Sans"/>
            </a:endParaRPr>
          </a:p>
        </p:txBody>
      </p:sp>
      <p:sp>
        <p:nvSpPr>
          <p:cNvPr id="416" name="Google Shape;416;p34"/>
          <p:cNvSpPr txBox="1"/>
          <p:nvPr/>
        </p:nvSpPr>
        <p:spPr>
          <a:xfrm>
            <a:off x="263471" y="518894"/>
            <a:ext cx="871004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chemeClr val="accent1"/>
                </a:solidFill>
                <a:latin typeface="Livvic"/>
                <a:ea typeface="Livvic"/>
                <a:cs typeface="Livvic"/>
                <a:sym typeface="Livvic"/>
              </a:rPr>
              <a:t>WHEN TO USE THE COMPROMISING STYLE</a:t>
            </a:r>
            <a:endParaRPr sz="1400" b="0" i="0" u="none" strike="noStrike" cap="none" dirty="0">
              <a:solidFill>
                <a:schemeClr val="accent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g2ceed242db1_2_30" descr="A person flying through the air in front of a sunset&#10;&#10;Description generated with very high confidence"/>
          <p:cNvPicPr preferRelativeResize="0"/>
          <p:nvPr/>
        </p:nvPicPr>
        <p:blipFill rotWithShape="1">
          <a:blip r:embed="rId3">
            <a:alphaModFix/>
          </a:blip>
          <a:srcRect t="36985"/>
          <a:stretch/>
        </p:blipFill>
        <p:spPr>
          <a:xfrm>
            <a:off x="1175625" y="1061039"/>
            <a:ext cx="3840480" cy="1609733"/>
          </a:xfrm>
          <a:prstGeom prst="rect">
            <a:avLst/>
          </a:prstGeom>
          <a:noFill/>
          <a:ln>
            <a:noFill/>
          </a:ln>
        </p:spPr>
      </p:pic>
      <p:sp>
        <p:nvSpPr>
          <p:cNvPr id="423" name="Google Shape;423;g2ceed242db1_2_30"/>
          <p:cNvSpPr/>
          <p:nvPr/>
        </p:nvSpPr>
        <p:spPr>
          <a:xfrm>
            <a:off x="5016105" y="3517798"/>
            <a:ext cx="4127895"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950"/>
              <a:buFont typeface="Arial"/>
              <a:buNone/>
            </a:pPr>
            <a:r>
              <a:rPr lang="en-US" sz="2400" b="0" i="1" u="none" strike="noStrike" cap="none" dirty="0">
                <a:solidFill>
                  <a:schemeClr val="dk1"/>
                </a:solidFill>
                <a:latin typeface="Gill Sans MT" panose="020B0502020104020203" pitchFamily="34" charset="77"/>
                <a:sym typeface="Arial"/>
              </a:rPr>
              <a:t>“Leave well enough alone”</a:t>
            </a:r>
            <a:endParaRPr sz="2400" b="0" i="0" u="none" strike="noStrike" cap="none" dirty="0">
              <a:solidFill>
                <a:schemeClr val="dk1"/>
              </a:solidFill>
              <a:latin typeface="Gill Sans MT" panose="020B0502020104020203" pitchFamily="34" charset="77"/>
              <a:ea typeface="Gill Sans"/>
              <a:cs typeface="Gill Sans"/>
              <a:sym typeface="Gill Sans"/>
            </a:endParaRPr>
          </a:p>
        </p:txBody>
      </p:sp>
      <p:sp>
        <p:nvSpPr>
          <p:cNvPr id="424" name="Google Shape;424;g2ceed242db1_2_30"/>
          <p:cNvSpPr txBox="1"/>
          <p:nvPr/>
        </p:nvSpPr>
        <p:spPr>
          <a:xfrm>
            <a:off x="339901" y="526566"/>
            <a:ext cx="5511929" cy="534473"/>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accent2"/>
              </a:buClr>
              <a:buSzPts val="3200"/>
              <a:buFont typeface="Arial"/>
              <a:buNone/>
            </a:pPr>
            <a:r>
              <a:rPr lang="en-US" sz="3200" b="1" i="0" u="none" strike="noStrike" cap="none" dirty="0">
                <a:solidFill>
                  <a:schemeClr val="accent1"/>
                </a:solidFill>
                <a:latin typeface="Arial"/>
                <a:ea typeface="Arial"/>
                <a:cs typeface="Arial"/>
                <a:sym typeface="Arial"/>
              </a:rPr>
              <a:t>#4 AVOIDING</a:t>
            </a:r>
            <a:endParaRPr sz="3200" b="0" i="0" u="none" strike="noStrike" cap="none" dirty="0">
              <a:solidFill>
                <a:schemeClr val="accent1"/>
              </a:solidFill>
              <a:latin typeface="Gill Sans"/>
              <a:ea typeface="Gill Sans"/>
              <a:cs typeface="Gill Sans"/>
              <a:sym typeface="Gill Sans"/>
            </a:endParaRPr>
          </a:p>
        </p:txBody>
      </p:sp>
      <p:sp>
        <p:nvSpPr>
          <p:cNvPr id="425" name="Google Shape;425;g2ceed242db1_2_30"/>
          <p:cNvSpPr txBox="1"/>
          <p:nvPr/>
        </p:nvSpPr>
        <p:spPr>
          <a:xfrm>
            <a:off x="339901" y="2670772"/>
            <a:ext cx="5031299" cy="1982400"/>
          </a:xfrm>
          <a:prstGeom prst="rect">
            <a:avLst/>
          </a:prstGeom>
          <a:noFill/>
          <a:ln>
            <a:noFill/>
          </a:ln>
        </p:spPr>
        <p:txBody>
          <a:bodyPr spcFirstLastPara="1" wrap="square" lIns="68575" tIns="34275" rIns="68575" bIns="34275" anchor="t" anchorCtr="0">
            <a:noAutofit/>
          </a:bodyPr>
          <a:lstStyle/>
          <a:p>
            <a:pPr marL="342900" marR="0" lvl="0" indent="-330200" algn="l" rtl="0">
              <a:lnSpc>
                <a:spcPct val="100000"/>
              </a:lnSpc>
              <a:buClr>
                <a:schemeClr val="tx1"/>
              </a:buClr>
              <a:buSzPct val="100000"/>
              <a:buFont typeface="Arial"/>
              <a:buChar char="•"/>
            </a:pPr>
            <a:r>
              <a:rPr lang="en-US" sz="2400" b="0" i="0" u="none" strike="noStrike" cap="none" dirty="0">
                <a:solidFill>
                  <a:schemeClr val="dk1"/>
                </a:solidFill>
                <a:latin typeface="Gill Sans MT" panose="020B0502020104020203" pitchFamily="34" charset="77"/>
                <a:sym typeface="Arial"/>
              </a:rPr>
              <a:t>Leaving unimportant issues alone</a:t>
            </a:r>
            <a:endParaRPr sz="2400" b="0" i="0" u="none" strike="noStrike" cap="none" dirty="0">
              <a:solidFill>
                <a:schemeClr val="dk1"/>
              </a:solidFill>
              <a:latin typeface="Gill Sans MT" panose="020B0502020104020203" pitchFamily="34" charset="77"/>
              <a:ea typeface="Gill Sans"/>
              <a:cs typeface="Gill Sans"/>
              <a:sym typeface="Gill Sans"/>
            </a:endParaRPr>
          </a:p>
          <a:p>
            <a:pPr marL="342900" marR="0" lvl="0" indent="-330200" algn="l" rtl="0">
              <a:lnSpc>
                <a:spcPct val="100000"/>
              </a:lnSpc>
              <a:buClr>
                <a:schemeClr val="tx1"/>
              </a:buClr>
              <a:buSzPct val="100000"/>
              <a:buFont typeface="Arial"/>
              <a:buChar char="•"/>
            </a:pPr>
            <a:r>
              <a:rPr lang="en-US" sz="2400" b="0" i="0" u="none" strike="noStrike" cap="none" dirty="0">
                <a:solidFill>
                  <a:schemeClr val="dk1"/>
                </a:solidFill>
                <a:latin typeface="Gill Sans MT" panose="020B0502020104020203" pitchFamily="34" charset="77"/>
                <a:sym typeface="Arial"/>
              </a:rPr>
              <a:t>Reducing tensions</a:t>
            </a:r>
            <a:endParaRPr sz="2400" b="0" i="0" u="none" strike="noStrike" cap="none" dirty="0">
              <a:solidFill>
                <a:schemeClr val="dk1"/>
              </a:solidFill>
              <a:latin typeface="Gill Sans MT" panose="020B0502020104020203" pitchFamily="34" charset="77"/>
              <a:ea typeface="Gill Sans"/>
              <a:cs typeface="Gill Sans"/>
              <a:sym typeface="Gill Sans"/>
            </a:endParaRPr>
          </a:p>
          <a:p>
            <a:pPr marL="342900" marR="0" lvl="0" indent="-330200" algn="l" rtl="0">
              <a:lnSpc>
                <a:spcPct val="100000"/>
              </a:lnSpc>
              <a:buClr>
                <a:schemeClr val="tx1"/>
              </a:buClr>
              <a:buSzPct val="100000"/>
              <a:buFont typeface="Arial"/>
              <a:buChar char="•"/>
            </a:pPr>
            <a:r>
              <a:rPr lang="en-US" sz="2400" b="0" i="0" u="none" strike="noStrike" cap="none" dirty="0">
                <a:solidFill>
                  <a:schemeClr val="dk1"/>
                </a:solidFill>
                <a:latin typeface="Gill Sans MT" panose="020B0502020104020203" pitchFamily="34" charset="77"/>
                <a:sym typeface="Arial"/>
              </a:rPr>
              <a:t>Buying time</a:t>
            </a:r>
            <a:endParaRPr sz="2400" b="0" i="0" u="none" strike="noStrike" cap="none" dirty="0">
              <a:solidFill>
                <a:schemeClr val="dk1"/>
              </a:solidFill>
              <a:latin typeface="Gill Sans MT" panose="020B0502020104020203" pitchFamily="34" charset="77"/>
              <a:ea typeface="Gill Sans"/>
              <a:cs typeface="Gill Sans"/>
              <a:sym typeface="Gill Sans"/>
            </a:endParaRPr>
          </a:p>
          <a:p>
            <a:pPr marL="342900" marR="0" lvl="0" indent="-330200" algn="l" rtl="0">
              <a:lnSpc>
                <a:spcPct val="100000"/>
              </a:lnSpc>
              <a:buClr>
                <a:schemeClr val="tx1"/>
              </a:buClr>
              <a:buSzPct val="100000"/>
              <a:buFont typeface="Arial"/>
              <a:buChar char="•"/>
            </a:pPr>
            <a:r>
              <a:rPr lang="en-US" sz="2400" b="0" i="0" u="none" strike="noStrike" cap="none" dirty="0">
                <a:solidFill>
                  <a:schemeClr val="dk1"/>
                </a:solidFill>
                <a:latin typeface="Gill Sans MT" panose="020B0502020104020203" pitchFamily="34" charset="77"/>
                <a:sym typeface="Arial"/>
              </a:rPr>
              <a:t>Knowing your limitations</a:t>
            </a:r>
            <a:endParaRPr sz="2400" b="0" i="0" u="none" strike="noStrike" cap="none" dirty="0">
              <a:solidFill>
                <a:schemeClr val="dk1"/>
              </a:solidFill>
              <a:latin typeface="Gill Sans MT" panose="020B0502020104020203" pitchFamily="34" charset="77"/>
              <a:ea typeface="Gill Sans"/>
              <a:cs typeface="Gill Sans"/>
              <a:sym typeface="Gill Sans"/>
            </a:endParaRPr>
          </a:p>
          <a:p>
            <a:pPr marL="342900" marR="0" lvl="0" indent="-330200" algn="l" rtl="0">
              <a:lnSpc>
                <a:spcPct val="100000"/>
              </a:lnSpc>
              <a:buClr>
                <a:schemeClr val="tx1"/>
              </a:buClr>
              <a:buSzPct val="100000"/>
              <a:buFont typeface="Arial"/>
              <a:buChar char="•"/>
            </a:pPr>
            <a:r>
              <a:rPr lang="en-US" sz="2400" b="0" i="0" u="none" strike="noStrike" cap="none" dirty="0">
                <a:solidFill>
                  <a:schemeClr val="dk1"/>
                </a:solidFill>
                <a:latin typeface="Gill Sans MT" panose="020B0502020104020203" pitchFamily="34" charset="77"/>
                <a:sym typeface="Arial"/>
              </a:rPr>
              <a:t>Allowing others ownership</a:t>
            </a:r>
            <a:endParaRPr sz="2400" b="0" i="0" u="none" strike="noStrike" cap="none" dirty="0">
              <a:solidFill>
                <a:schemeClr val="dk1"/>
              </a:solidFill>
              <a:latin typeface="Gill Sans MT" panose="020B0502020104020203" pitchFamily="34" charset="77"/>
              <a:ea typeface="Gill Sans"/>
              <a:cs typeface="Gill Sans"/>
              <a:sym typeface="Gill Sans"/>
            </a:endParaRPr>
          </a:p>
          <a:p>
            <a:pPr marL="342900" marR="0" lvl="0" indent="-330200" algn="l" rtl="0">
              <a:lnSpc>
                <a:spcPct val="100000"/>
              </a:lnSpc>
              <a:buClr>
                <a:schemeClr val="tx1"/>
              </a:buClr>
              <a:buSzPct val="100000"/>
              <a:buFont typeface="Arial"/>
              <a:buChar char="•"/>
            </a:pPr>
            <a:r>
              <a:rPr lang="en-US" sz="2400" b="0" i="0" u="none" strike="noStrike" cap="none" dirty="0">
                <a:solidFill>
                  <a:schemeClr val="dk1"/>
                </a:solidFill>
                <a:latin typeface="Gill Sans MT" panose="020B0502020104020203" pitchFamily="34" charset="77"/>
                <a:sym typeface="Arial"/>
              </a:rPr>
              <a:t>Recognizing issues as symptoms</a:t>
            </a:r>
            <a:endParaRPr sz="2400" b="0" i="0" u="none" strike="noStrike" cap="none" dirty="0">
              <a:solidFill>
                <a:schemeClr val="dk1"/>
              </a:solidFill>
              <a:latin typeface="Gill Sans MT" panose="020B0502020104020203" pitchFamily="34" charset="77"/>
              <a:sym typeface="Arial"/>
            </a:endParaRPr>
          </a:p>
        </p:txBody>
      </p:sp>
      <p:pic>
        <p:nvPicPr>
          <p:cNvPr id="426" name="Google Shape;426;g2ceed242db1_2_30" descr="A screenshot of a cell phone&#10;&#10;Description generated with very high confidence"/>
          <p:cNvPicPr preferRelativeResize="0"/>
          <p:nvPr/>
        </p:nvPicPr>
        <p:blipFill rotWithShape="1">
          <a:blip r:embed="rId4">
            <a:alphaModFix/>
          </a:blip>
          <a:srcRect/>
          <a:stretch/>
        </p:blipFill>
        <p:spPr>
          <a:xfrm>
            <a:off x="5736629" y="1412330"/>
            <a:ext cx="2833275" cy="1982498"/>
          </a:xfrm>
          <a:prstGeom prst="rect">
            <a:avLst/>
          </a:prstGeom>
          <a:noFill/>
          <a:ln>
            <a:noFill/>
          </a:ln>
        </p:spPr>
      </p:pic>
      <p:sp>
        <p:nvSpPr>
          <p:cNvPr id="427" name="Google Shape;427;g2ceed242db1_2_30"/>
          <p:cNvSpPr txBox="1"/>
          <p:nvPr/>
        </p:nvSpPr>
        <p:spPr>
          <a:xfrm>
            <a:off x="5620805" y="4861941"/>
            <a:ext cx="397919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 Thomas-Kilmann Conflict Mode Instrument (TKI)</a:t>
            </a:r>
            <a:endParaRPr sz="1800" b="0" i="0" u="none" strike="noStrike" cap="none">
              <a:solidFill>
                <a:schemeClr val="dk1"/>
              </a:solidFill>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423"/>
                                        </p:tgtEl>
                                        <p:attrNameLst>
                                          <p:attrName>style.visibility</p:attrName>
                                        </p:attrNameLst>
                                      </p:cBhvr>
                                      <p:to>
                                        <p:strVal val="visible"/>
                                      </p:to>
                                    </p:set>
                                    <p:anim calcmode="lin" valueType="num">
                                      <p:cBhvr additive="base">
                                        <p:cTn id="7" dur="500"/>
                                        <p:tgtEl>
                                          <p:spTgt spid="423"/>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4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5"/>
          <p:cNvSpPr txBox="1">
            <a:spLocks noGrp="1"/>
          </p:cNvSpPr>
          <p:nvPr>
            <p:ph type="body" idx="4294967295"/>
          </p:nvPr>
        </p:nvSpPr>
        <p:spPr>
          <a:xfrm>
            <a:off x="263470" y="1103668"/>
            <a:ext cx="8710047" cy="3654311"/>
          </a:xfrm>
          <a:prstGeom prst="rect">
            <a:avLst/>
          </a:prstGeom>
          <a:noFill/>
          <a:ln>
            <a:noFill/>
          </a:ln>
        </p:spPr>
        <p:txBody>
          <a:bodyPr spcFirstLastPara="1" wrap="square" lIns="91425" tIns="91425" rIns="91425" bIns="91425" anchor="t" anchorCtr="0">
            <a:noAutofit/>
          </a:bodyPr>
          <a:lstStyle/>
          <a:p>
            <a:pPr marL="495300" lvl="0" indent="-342900" algn="l" rtl="0">
              <a:lnSpc>
                <a:spcPct val="100000"/>
              </a:lnSpc>
              <a:spcBef>
                <a:spcPts val="0"/>
              </a:spcBef>
              <a:spcAft>
                <a:spcPts val="0"/>
              </a:spcAft>
              <a:buClr>
                <a:schemeClr val="tx1"/>
              </a:buClr>
              <a:buSzPct val="100000"/>
              <a:buFont typeface="Arial" panose="020B0604020202020204" pitchFamily="34" charset="0"/>
              <a:buChar char="•"/>
            </a:pPr>
            <a:r>
              <a:rPr lang="en-US" sz="2200" dirty="0">
                <a:solidFill>
                  <a:schemeClr val="tx1"/>
                </a:solidFill>
              </a:rPr>
              <a:t>When to use AVOIDING style in general: </a:t>
            </a:r>
            <a:endParaRPr sz="2200" dirty="0">
              <a:solidFill>
                <a:schemeClr val="tx1"/>
              </a:solidFill>
            </a:endParaRPr>
          </a:p>
          <a:p>
            <a:pPr marL="495300" lvl="0" indent="-342900" algn="l" rtl="0">
              <a:lnSpc>
                <a:spcPct val="100000"/>
              </a:lnSpc>
              <a:spcBef>
                <a:spcPts val="0"/>
              </a:spcBef>
              <a:spcAft>
                <a:spcPts val="0"/>
              </a:spcAft>
              <a:buClr>
                <a:schemeClr val="tx1"/>
              </a:buClr>
              <a:buSzPct val="100000"/>
              <a:buFont typeface="Arial" panose="020B0604020202020204" pitchFamily="34" charset="0"/>
              <a:buChar char="•"/>
            </a:pPr>
            <a:r>
              <a:rPr lang="en-US" sz="2200" dirty="0">
                <a:solidFill>
                  <a:schemeClr val="tx1"/>
                </a:solidFill>
              </a:rPr>
              <a:t>When an issue is unimportant</a:t>
            </a:r>
            <a:endParaRPr sz="2200" b="0" i="0" u="none" strike="noStrike" cap="none" dirty="0">
              <a:solidFill>
                <a:schemeClr val="tx1"/>
              </a:solidFill>
              <a:latin typeface="Calibri"/>
              <a:ea typeface="Calibri"/>
              <a:cs typeface="Calibri"/>
              <a:sym typeface="Calibri"/>
            </a:endParaRPr>
          </a:p>
          <a:p>
            <a:pPr marL="495300" lvl="0" indent="-342900" algn="l" rtl="0">
              <a:lnSpc>
                <a:spcPct val="100000"/>
              </a:lnSpc>
              <a:spcBef>
                <a:spcPts val="0"/>
              </a:spcBef>
              <a:spcAft>
                <a:spcPts val="0"/>
              </a:spcAft>
              <a:buClr>
                <a:schemeClr val="tx1"/>
              </a:buClr>
              <a:buSzPct val="100000"/>
              <a:buFont typeface="Arial" panose="020B0604020202020204" pitchFamily="34" charset="0"/>
              <a:buChar char="•"/>
            </a:pPr>
            <a:r>
              <a:rPr lang="en-US" sz="2200" dirty="0">
                <a:solidFill>
                  <a:schemeClr val="tx1"/>
                </a:solidFill>
              </a:rPr>
              <a:t>When you perceive no chance of satisfying your concerns</a:t>
            </a:r>
            <a:r>
              <a:rPr lang="en-US" sz="2200" dirty="0">
                <a:solidFill>
                  <a:schemeClr val="tx1"/>
                </a:solidFill>
                <a:latin typeface="Calibri"/>
                <a:ea typeface="Calibri"/>
                <a:cs typeface="Calibri"/>
                <a:sym typeface="Calibri"/>
              </a:rPr>
              <a:t> </a:t>
            </a:r>
            <a:endParaRPr sz="2200" dirty="0">
              <a:solidFill>
                <a:schemeClr val="tx1"/>
              </a:solidFill>
            </a:endParaRPr>
          </a:p>
          <a:p>
            <a:pPr marL="495300" lvl="0" indent="-342900" algn="l" rtl="0">
              <a:lnSpc>
                <a:spcPct val="100000"/>
              </a:lnSpc>
              <a:spcBef>
                <a:spcPts val="0"/>
              </a:spcBef>
              <a:spcAft>
                <a:spcPts val="0"/>
              </a:spcAft>
              <a:buClr>
                <a:schemeClr val="tx1"/>
              </a:buClr>
              <a:buSzPct val="100000"/>
              <a:buFont typeface="Arial" panose="020B0604020202020204" pitchFamily="34" charset="0"/>
              <a:buChar char="•"/>
            </a:pPr>
            <a:r>
              <a:rPr lang="en-US" sz="2200" dirty="0">
                <a:solidFill>
                  <a:schemeClr val="tx1"/>
                </a:solidFill>
              </a:rPr>
              <a:t>When the potential costs of confronting a conflict outweigh the benefits of its resolution  </a:t>
            </a:r>
            <a:endParaRPr sz="2200" dirty="0">
              <a:solidFill>
                <a:schemeClr val="tx1"/>
              </a:solidFill>
            </a:endParaRPr>
          </a:p>
          <a:p>
            <a:pPr marL="495300" lvl="0" indent="-342900" algn="l" rtl="0">
              <a:lnSpc>
                <a:spcPct val="100000"/>
              </a:lnSpc>
              <a:spcBef>
                <a:spcPts val="0"/>
              </a:spcBef>
              <a:spcAft>
                <a:spcPts val="0"/>
              </a:spcAft>
              <a:buClr>
                <a:schemeClr val="tx1"/>
              </a:buClr>
              <a:buSzPct val="100000"/>
              <a:buFont typeface="Arial" panose="020B0604020202020204" pitchFamily="34" charset="0"/>
              <a:buChar char="•"/>
            </a:pPr>
            <a:r>
              <a:rPr lang="en-US" sz="2200" dirty="0">
                <a:solidFill>
                  <a:schemeClr val="tx1"/>
                </a:solidFill>
              </a:rPr>
              <a:t>When you need to let people cool down</a:t>
            </a:r>
            <a:endParaRPr sz="2200" dirty="0">
              <a:solidFill>
                <a:schemeClr val="tx1"/>
              </a:solidFill>
            </a:endParaRPr>
          </a:p>
          <a:p>
            <a:pPr marL="495300" lvl="0" indent="-342900" algn="l" rtl="0">
              <a:lnSpc>
                <a:spcPct val="100000"/>
              </a:lnSpc>
              <a:spcBef>
                <a:spcPts val="0"/>
              </a:spcBef>
              <a:spcAft>
                <a:spcPts val="0"/>
              </a:spcAft>
              <a:buClr>
                <a:schemeClr val="tx1"/>
              </a:buClr>
              <a:buSzPct val="100000"/>
              <a:buFont typeface="Arial" panose="020B0604020202020204" pitchFamily="34" charset="0"/>
              <a:buChar char="•"/>
            </a:pPr>
            <a:r>
              <a:rPr lang="en-US" sz="2200" dirty="0">
                <a:solidFill>
                  <a:schemeClr val="tx1"/>
                </a:solidFill>
              </a:rPr>
              <a:t>When gathering more information outweighs the advantages of an immediate decision  </a:t>
            </a:r>
            <a:endParaRPr sz="2200" dirty="0">
              <a:solidFill>
                <a:schemeClr val="tx1"/>
              </a:solidFill>
            </a:endParaRPr>
          </a:p>
          <a:p>
            <a:pPr marL="495300" lvl="0" indent="-342900" algn="l" rtl="0">
              <a:lnSpc>
                <a:spcPct val="100000"/>
              </a:lnSpc>
              <a:spcBef>
                <a:spcPts val="0"/>
              </a:spcBef>
              <a:spcAft>
                <a:spcPts val="0"/>
              </a:spcAft>
              <a:buClr>
                <a:schemeClr val="tx1"/>
              </a:buClr>
              <a:buSzPct val="100000"/>
              <a:buFont typeface="Arial" panose="020B0604020202020204" pitchFamily="34" charset="0"/>
              <a:buChar char="•"/>
            </a:pPr>
            <a:r>
              <a:rPr lang="en-US" sz="2200" dirty="0">
                <a:solidFill>
                  <a:schemeClr val="tx1"/>
                </a:solidFill>
              </a:rPr>
              <a:t>When others can resolve the issue more effectively   </a:t>
            </a:r>
            <a:endParaRPr dirty="0">
              <a:solidFill>
                <a:schemeClr val="tx1"/>
              </a:solidFill>
            </a:endParaRPr>
          </a:p>
          <a:p>
            <a:pPr marL="495300" lvl="0" indent="-342900" algn="l" rtl="0">
              <a:lnSpc>
                <a:spcPct val="100000"/>
              </a:lnSpc>
              <a:spcBef>
                <a:spcPts val="0"/>
              </a:spcBef>
              <a:spcAft>
                <a:spcPts val="0"/>
              </a:spcAft>
              <a:buClr>
                <a:schemeClr val="tx1"/>
              </a:buClr>
              <a:buSzPct val="100000"/>
              <a:buFont typeface="Arial" panose="020B0604020202020204" pitchFamily="34" charset="0"/>
              <a:buChar char="•"/>
            </a:pPr>
            <a:r>
              <a:rPr lang="en-US" sz="2200" dirty="0">
                <a:solidFill>
                  <a:schemeClr val="tx1"/>
                </a:solidFill>
              </a:rPr>
              <a:t>When the issue seems symptomatic of another, more basic iss</a:t>
            </a:r>
            <a:r>
              <a:rPr lang="en-US" sz="2200" dirty="0"/>
              <a:t>ue</a:t>
            </a:r>
            <a:endParaRPr sz="2200" dirty="0"/>
          </a:p>
        </p:txBody>
      </p:sp>
      <p:sp>
        <p:nvSpPr>
          <p:cNvPr id="434" name="Google Shape;434;p35"/>
          <p:cNvSpPr txBox="1"/>
          <p:nvPr/>
        </p:nvSpPr>
        <p:spPr>
          <a:xfrm>
            <a:off x="5929130" y="4828257"/>
            <a:ext cx="397919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 Thomas-Kilmann Conflict Mode Instrument (TKI)</a:t>
            </a:r>
            <a:endParaRPr sz="1800" b="0" i="0" u="none" strike="noStrike" cap="none">
              <a:solidFill>
                <a:schemeClr val="dk1"/>
              </a:solidFill>
              <a:latin typeface="Gill Sans"/>
              <a:ea typeface="Gill Sans"/>
              <a:cs typeface="Gill Sans"/>
              <a:sym typeface="Gill Sans"/>
            </a:endParaRPr>
          </a:p>
        </p:txBody>
      </p:sp>
      <p:sp>
        <p:nvSpPr>
          <p:cNvPr id="435" name="Google Shape;435;p35"/>
          <p:cNvSpPr txBox="1"/>
          <p:nvPr/>
        </p:nvSpPr>
        <p:spPr>
          <a:xfrm>
            <a:off x="263471" y="518894"/>
            <a:ext cx="871004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chemeClr val="accent1"/>
                </a:solidFill>
                <a:latin typeface="Livvic"/>
                <a:ea typeface="Livvic"/>
                <a:cs typeface="Livvic"/>
                <a:sym typeface="Livvic"/>
              </a:rPr>
              <a:t>WHEN TO USE THE AVOIDING STYLE</a:t>
            </a:r>
            <a:endParaRPr sz="1400" b="0" i="0" u="none" strike="noStrike" cap="none" dirty="0">
              <a:solidFill>
                <a:schemeClr val="accent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2"/>
          <p:cNvSpPr txBox="1">
            <a:spLocks noGrp="1"/>
          </p:cNvSpPr>
          <p:nvPr>
            <p:ph type="body" idx="4294967295"/>
          </p:nvPr>
        </p:nvSpPr>
        <p:spPr>
          <a:xfrm>
            <a:off x="263470" y="1103668"/>
            <a:ext cx="8477573" cy="3654311"/>
          </a:xfrm>
          <a:prstGeom prst="rect">
            <a:avLst/>
          </a:prstGeom>
          <a:noFill/>
          <a:ln>
            <a:noFill/>
          </a:ln>
        </p:spPr>
        <p:txBody>
          <a:bodyPr spcFirstLastPara="1" wrap="square" lIns="91425" tIns="91425" rIns="91425" bIns="91425" anchor="t" anchorCtr="0">
            <a:noAutofit/>
          </a:bodyPr>
          <a:lstStyle/>
          <a:p>
            <a:pPr marL="495300" lvl="0" indent="-342900" algn="l" rtl="0">
              <a:lnSpc>
                <a:spcPct val="115000"/>
              </a:lnSpc>
              <a:spcBef>
                <a:spcPts val="0"/>
              </a:spcBef>
              <a:spcAft>
                <a:spcPts val="0"/>
              </a:spcAft>
              <a:buClr>
                <a:schemeClr val="tx1"/>
              </a:buClr>
              <a:buSzPct val="100000"/>
              <a:buFont typeface="Arial" panose="020B0604020202020204" pitchFamily="34" charset="0"/>
              <a:buChar char="•"/>
            </a:pPr>
            <a:r>
              <a:rPr lang="en-US" sz="2400" dirty="0">
                <a:solidFill>
                  <a:schemeClr val="tx1"/>
                </a:solidFill>
              </a:rPr>
              <a:t>How and when to use the AVOIDING style in succession: </a:t>
            </a:r>
            <a:endParaRPr sz="2400" dirty="0">
              <a:solidFill>
                <a:schemeClr val="tx1"/>
              </a:solidFill>
            </a:endParaRPr>
          </a:p>
          <a:p>
            <a:pPr marL="495300" lvl="0" indent="-342900" algn="l" rtl="0">
              <a:lnSpc>
                <a:spcPct val="115000"/>
              </a:lnSpc>
              <a:spcBef>
                <a:spcPts val="0"/>
              </a:spcBef>
              <a:spcAft>
                <a:spcPts val="0"/>
              </a:spcAft>
              <a:buClr>
                <a:schemeClr val="tx1"/>
              </a:buClr>
              <a:buSzPct val="100000"/>
              <a:buFont typeface="Arial" panose="020B0604020202020204" pitchFamily="34" charset="0"/>
              <a:buChar char="•"/>
            </a:pPr>
            <a:r>
              <a:rPr lang="en-US" sz="2400" dirty="0">
                <a:solidFill>
                  <a:schemeClr val="tx1"/>
                </a:solidFill>
              </a:rPr>
              <a:t>Use with caution and very sparsely in succession – succession is too important to avoid</a:t>
            </a:r>
            <a:endParaRPr sz="2400" dirty="0">
              <a:solidFill>
                <a:schemeClr val="tx1"/>
              </a:solidFill>
            </a:endParaRPr>
          </a:p>
          <a:p>
            <a:pPr marL="495300" lvl="0" indent="-342900" algn="l" rtl="0">
              <a:lnSpc>
                <a:spcPct val="115000"/>
              </a:lnSpc>
              <a:spcBef>
                <a:spcPts val="0"/>
              </a:spcBef>
              <a:spcAft>
                <a:spcPts val="0"/>
              </a:spcAft>
              <a:buClr>
                <a:schemeClr val="tx1"/>
              </a:buClr>
              <a:buSzPct val="100000"/>
              <a:buFont typeface="Arial" panose="020B0604020202020204" pitchFamily="34" charset="0"/>
              <a:buChar char="•"/>
            </a:pPr>
            <a:r>
              <a:rPr lang="en-US" sz="2400" dirty="0">
                <a:solidFill>
                  <a:schemeClr val="tx1"/>
                </a:solidFill>
              </a:rPr>
              <a:t>If you avoid when issues are important to both parties; resentment will ensue after decisions have been made if there is too much not discussed </a:t>
            </a:r>
            <a:endParaRPr sz="2400" dirty="0">
              <a:solidFill>
                <a:schemeClr val="tx1"/>
              </a:solidFill>
            </a:endParaRPr>
          </a:p>
          <a:p>
            <a:pPr marL="152400" lvl="0" indent="0" algn="l" rtl="0">
              <a:lnSpc>
                <a:spcPct val="115000"/>
              </a:lnSpc>
              <a:spcBef>
                <a:spcPts val="0"/>
              </a:spcBef>
              <a:spcAft>
                <a:spcPts val="0"/>
              </a:spcAft>
              <a:buSzPts val="1200"/>
              <a:buNone/>
            </a:pPr>
            <a:endParaRPr sz="1400" dirty="0"/>
          </a:p>
          <a:p>
            <a:pPr marL="457200" lvl="0" indent="-228600" algn="l" rtl="0">
              <a:lnSpc>
                <a:spcPct val="115000"/>
              </a:lnSpc>
              <a:spcBef>
                <a:spcPts val="0"/>
              </a:spcBef>
              <a:spcAft>
                <a:spcPts val="0"/>
              </a:spcAft>
              <a:buSzPts val="1200"/>
              <a:buNone/>
            </a:pPr>
            <a:endParaRPr sz="1400" dirty="0"/>
          </a:p>
        </p:txBody>
      </p:sp>
      <p:sp>
        <p:nvSpPr>
          <p:cNvPr id="442" name="Google Shape;442;p22"/>
          <p:cNvSpPr txBox="1"/>
          <p:nvPr/>
        </p:nvSpPr>
        <p:spPr>
          <a:xfrm>
            <a:off x="5918400" y="4835457"/>
            <a:ext cx="397919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 Thomas-Kilmann Conflict Mode Instrument (TKI)</a:t>
            </a:r>
            <a:endParaRPr sz="1800" b="0" i="0" u="none" strike="noStrike" cap="none">
              <a:solidFill>
                <a:schemeClr val="dk1"/>
              </a:solidFill>
              <a:latin typeface="Gill Sans"/>
              <a:ea typeface="Gill Sans"/>
              <a:cs typeface="Gill Sans"/>
              <a:sym typeface="Gill Sans"/>
            </a:endParaRPr>
          </a:p>
        </p:txBody>
      </p:sp>
      <p:sp>
        <p:nvSpPr>
          <p:cNvPr id="443" name="Google Shape;443;p22"/>
          <p:cNvSpPr txBox="1"/>
          <p:nvPr/>
        </p:nvSpPr>
        <p:spPr>
          <a:xfrm>
            <a:off x="263471" y="518894"/>
            <a:ext cx="871004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chemeClr val="accent1"/>
                </a:solidFill>
                <a:latin typeface="Livvic"/>
                <a:ea typeface="Livvic"/>
                <a:cs typeface="Livvic"/>
                <a:sym typeface="Livvic"/>
              </a:rPr>
              <a:t>WHEN TO USE THE AVOIDING STYLE</a:t>
            </a:r>
            <a:endParaRPr sz="1400" b="0" i="0" u="none" strike="noStrike" cap="none" dirty="0">
              <a:solidFill>
                <a:schemeClr val="accent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2ceed242db1_2_60"/>
          <p:cNvSpPr txBox="1"/>
          <p:nvPr/>
        </p:nvSpPr>
        <p:spPr>
          <a:xfrm>
            <a:off x="306548" y="418963"/>
            <a:ext cx="5134232" cy="52052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300"/>
              <a:buFont typeface="Arial"/>
              <a:buNone/>
            </a:pPr>
            <a:r>
              <a:rPr lang="en-US" sz="3200" b="1" i="0" u="none" strike="noStrike" cap="none" dirty="0">
                <a:solidFill>
                  <a:schemeClr val="accent1"/>
                </a:solidFill>
                <a:latin typeface="Livvic"/>
                <a:ea typeface="Livvic"/>
                <a:cs typeface="Livvic"/>
                <a:sym typeface="Livvic"/>
              </a:rPr>
              <a:t>#5 ACCOMMODATING</a:t>
            </a:r>
            <a:endParaRPr sz="1600" b="1" i="0" u="none" strike="noStrike" cap="none" dirty="0">
              <a:solidFill>
                <a:schemeClr val="accent1"/>
              </a:solidFill>
              <a:latin typeface="Livvic"/>
              <a:ea typeface="Livvic"/>
              <a:cs typeface="Livvic"/>
              <a:sym typeface="Livvic"/>
            </a:endParaRPr>
          </a:p>
        </p:txBody>
      </p:sp>
      <p:sp>
        <p:nvSpPr>
          <p:cNvPr id="450" name="Google Shape;450;g2ceed242db1_2_60"/>
          <p:cNvSpPr txBox="1"/>
          <p:nvPr/>
        </p:nvSpPr>
        <p:spPr>
          <a:xfrm>
            <a:off x="449694" y="3168825"/>
            <a:ext cx="4294427" cy="1251300"/>
          </a:xfrm>
          <a:prstGeom prst="rect">
            <a:avLst/>
          </a:prstGeom>
          <a:noFill/>
          <a:ln>
            <a:noFill/>
          </a:ln>
        </p:spPr>
        <p:txBody>
          <a:bodyPr spcFirstLastPara="1" wrap="square" lIns="91425" tIns="45700" rIns="91425" bIns="45700" anchor="t" anchorCtr="0">
            <a:noAutofit/>
          </a:bodyPr>
          <a:lstStyle/>
          <a:p>
            <a:pPr marL="228600" marR="0" lvl="0" indent="-184150" algn="l" rtl="0">
              <a:lnSpc>
                <a:spcPct val="100000"/>
              </a:lnSpc>
              <a:spcAft>
                <a:spcPts val="0"/>
              </a:spcAft>
              <a:buClr>
                <a:schemeClr val="tx1"/>
              </a:buClr>
              <a:buSzPct val="100000"/>
              <a:buFont typeface="Arial"/>
              <a:buChar char="•"/>
            </a:pPr>
            <a:r>
              <a:rPr lang="en-US" sz="2400" b="0" i="0" u="none" strike="noStrike" cap="none" dirty="0">
                <a:solidFill>
                  <a:schemeClr val="dk1"/>
                </a:solidFill>
                <a:latin typeface="Gill Sans MT" panose="020B0502020104020203" pitchFamily="34" charset="77"/>
                <a:sym typeface="Arial"/>
              </a:rPr>
              <a:t>Showing reasonableness</a:t>
            </a:r>
            <a:endParaRPr sz="2400" b="0" i="0" u="none" strike="noStrike" cap="none" dirty="0">
              <a:solidFill>
                <a:schemeClr val="dk1"/>
              </a:solidFill>
              <a:latin typeface="Gill Sans MT" panose="020B0502020104020203" pitchFamily="34" charset="77"/>
              <a:ea typeface="Gill Sans"/>
              <a:cs typeface="Gill Sans"/>
              <a:sym typeface="Gill Sans"/>
            </a:endParaRPr>
          </a:p>
          <a:p>
            <a:pPr marL="228600" marR="0" lvl="0" indent="-184150" algn="l" rtl="0">
              <a:lnSpc>
                <a:spcPct val="100000"/>
              </a:lnSpc>
              <a:spcAft>
                <a:spcPts val="0"/>
              </a:spcAft>
              <a:buClr>
                <a:schemeClr val="tx1"/>
              </a:buClr>
              <a:buSzPct val="100000"/>
              <a:buFont typeface="Arial"/>
              <a:buChar char="•"/>
            </a:pPr>
            <a:r>
              <a:rPr lang="en-US" sz="2400" b="0" i="0" u="none" strike="noStrike" cap="none" dirty="0">
                <a:solidFill>
                  <a:schemeClr val="dk1"/>
                </a:solidFill>
                <a:latin typeface="Gill Sans MT" panose="020B0502020104020203" pitchFamily="34" charset="77"/>
                <a:sym typeface="Arial"/>
              </a:rPr>
              <a:t>Creating goodwill</a:t>
            </a:r>
            <a:endParaRPr sz="2400" b="0" i="0" u="none" strike="noStrike" cap="none" dirty="0">
              <a:solidFill>
                <a:schemeClr val="dk1"/>
              </a:solidFill>
              <a:latin typeface="Gill Sans MT" panose="020B0502020104020203" pitchFamily="34" charset="77"/>
              <a:ea typeface="Gill Sans"/>
              <a:cs typeface="Gill Sans"/>
              <a:sym typeface="Gill Sans"/>
            </a:endParaRPr>
          </a:p>
          <a:p>
            <a:pPr marL="228600" marR="0" lvl="0" indent="-184150" algn="l" rtl="0">
              <a:lnSpc>
                <a:spcPct val="100000"/>
              </a:lnSpc>
              <a:spcAft>
                <a:spcPts val="0"/>
              </a:spcAft>
              <a:buClr>
                <a:schemeClr val="tx1"/>
              </a:buClr>
              <a:buSzPct val="100000"/>
              <a:buFont typeface="Arial"/>
              <a:buChar char="•"/>
            </a:pPr>
            <a:r>
              <a:rPr lang="en-US" sz="2400" b="0" i="0" u="none" strike="noStrike" cap="none" dirty="0">
                <a:solidFill>
                  <a:schemeClr val="dk1"/>
                </a:solidFill>
                <a:latin typeface="Gill Sans MT" panose="020B0502020104020203" pitchFamily="34" charset="77"/>
                <a:sym typeface="Arial"/>
              </a:rPr>
              <a:t>Keeping “peace”</a:t>
            </a:r>
            <a:endParaRPr sz="2400" b="0" i="0" u="none" strike="noStrike" cap="none" dirty="0">
              <a:solidFill>
                <a:schemeClr val="dk1"/>
              </a:solidFill>
              <a:latin typeface="Gill Sans MT" panose="020B0502020104020203" pitchFamily="34" charset="77"/>
              <a:ea typeface="Gill Sans"/>
              <a:cs typeface="Gill Sans"/>
              <a:sym typeface="Gill Sans"/>
            </a:endParaRPr>
          </a:p>
          <a:p>
            <a:pPr marL="228600" marR="0" lvl="0" indent="-184150" algn="l" rtl="0">
              <a:lnSpc>
                <a:spcPct val="100000"/>
              </a:lnSpc>
              <a:spcAft>
                <a:spcPts val="0"/>
              </a:spcAft>
              <a:buClr>
                <a:schemeClr val="tx1"/>
              </a:buClr>
              <a:buSzPct val="100000"/>
              <a:buFont typeface="Arial"/>
              <a:buChar char="•"/>
            </a:pPr>
            <a:r>
              <a:rPr lang="en-US" sz="2400" b="0" i="0" u="none" strike="noStrike" cap="none" dirty="0">
                <a:solidFill>
                  <a:schemeClr val="dk1"/>
                </a:solidFill>
                <a:latin typeface="Gill Sans MT" panose="020B0502020104020203" pitchFamily="34" charset="77"/>
                <a:sym typeface="Arial"/>
              </a:rPr>
              <a:t>Retreating</a:t>
            </a:r>
            <a:endParaRPr sz="2400" b="0" i="0" u="none" strike="noStrike" cap="none" dirty="0">
              <a:solidFill>
                <a:schemeClr val="dk1"/>
              </a:solidFill>
              <a:latin typeface="Gill Sans MT" panose="020B0502020104020203" pitchFamily="34" charset="77"/>
              <a:ea typeface="Gill Sans"/>
              <a:cs typeface="Gill Sans"/>
              <a:sym typeface="Gill Sans"/>
            </a:endParaRPr>
          </a:p>
          <a:p>
            <a:pPr marL="228600" marR="0" lvl="0" indent="-184150" algn="l" rtl="0">
              <a:lnSpc>
                <a:spcPct val="100000"/>
              </a:lnSpc>
              <a:spcAft>
                <a:spcPts val="0"/>
              </a:spcAft>
              <a:buClr>
                <a:schemeClr val="tx1"/>
              </a:buClr>
              <a:buSzPct val="100000"/>
              <a:buFont typeface="Arial"/>
              <a:buChar char="•"/>
            </a:pPr>
            <a:r>
              <a:rPr lang="en-US" sz="2400" b="0" i="0" u="none" strike="noStrike" cap="none" dirty="0">
                <a:solidFill>
                  <a:schemeClr val="dk1"/>
                </a:solidFill>
                <a:latin typeface="Gill Sans MT" panose="020B0502020104020203" pitchFamily="34" charset="77"/>
                <a:sym typeface="Arial"/>
              </a:rPr>
              <a:t>Maintaining perspective</a:t>
            </a:r>
            <a:endParaRPr sz="2400" b="0" i="0" u="none" strike="noStrike" cap="none" dirty="0">
              <a:solidFill>
                <a:schemeClr val="dk1"/>
              </a:solidFill>
              <a:latin typeface="Gill Sans MT" panose="020B0502020104020203" pitchFamily="34" charset="77"/>
              <a:sym typeface="Arial"/>
            </a:endParaRPr>
          </a:p>
        </p:txBody>
      </p:sp>
      <p:sp>
        <p:nvSpPr>
          <p:cNvPr id="451" name="Google Shape;451;g2ceed242db1_2_60"/>
          <p:cNvSpPr/>
          <p:nvPr/>
        </p:nvSpPr>
        <p:spPr>
          <a:xfrm>
            <a:off x="4570183" y="3598267"/>
            <a:ext cx="4573817"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950"/>
              <a:buFont typeface="Arial"/>
              <a:buNone/>
            </a:pPr>
            <a:r>
              <a:rPr lang="en-US" sz="2400" b="0" i="1" u="none" strike="noStrike" cap="none" dirty="0">
                <a:solidFill>
                  <a:schemeClr val="dk1"/>
                </a:solidFill>
                <a:latin typeface="Gill Sans MT" panose="020B0502020104020203" pitchFamily="34" charset="77"/>
                <a:sym typeface="Arial"/>
              </a:rPr>
              <a:t>“It would be my pleasure”</a:t>
            </a:r>
            <a:endParaRPr sz="2400" b="0" i="0" u="none" strike="noStrike" cap="none" dirty="0">
              <a:solidFill>
                <a:schemeClr val="dk1"/>
              </a:solidFill>
              <a:latin typeface="Gill Sans MT" panose="020B0502020104020203" pitchFamily="34" charset="77"/>
              <a:ea typeface="Gill Sans"/>
              <a:cs typeface="Gill Sans"/>
              <a:sym typeface="Gill Sans"/>
            </a:endParaRPr>
          </a:p>
        </p:txBody>
      </p:sp>
      <p:pic>
        <p:nvPicPr>
          <p:cNvPr id="452" name="Google Shape;452;g2ceed242db1_2_60" descr="A screenshot of a cell phone&#10;&#10;Description generated with very high confidence"/>
          <p:cNvPicPr preferRelativeResize="0"/>
          <p:nvPr/>
        </p:nvPicPr>
        <p:blipFill rotWithShape="1">
          <a:blip r:embed="rId3">
            <a:alphaModFix/>
          </a:blip>
          <a:srcRect/>
          <a:stretch/>
        </p:blipFill>
        <p:spPr>
          <a:xfrm>
            <a:off x="5095180" y="1034006"/>
            <a:ext cx="3328535" cy="2469746"/>
          </a:xfrm>
          <a:prstGeom prst="rect">
            <a:avLst/>
          </a:prstGeom>
          <a:noFill/>
          <a:ln>
            <a:noFill/>
          </a:ln>
        </p:spPr>
      </p:pic>
      <p:pic>
        <p:nvPicPr>
          <p:cNvPr id="453" name="Google Shape;453;g2ceed242db1_2_60" descr="A person flying through the air on a rock in the snow&#10;&#10;Description generated with very high confidence"/>
          <p:cNvPicPr preferRelativeResize="0"/>
          <p:nvPr/>
        </p:nvPicPr>
        <p:blipFill rotWithShape="1">
          <a:blip r:embed="rId4">
            <a:alphaModFix/>
          </a:blip>
          <a:srcRect b="18436"/>
          <a:stretch/>
        </p:blipFill>
        <p:spPr>
          <a:xfrm>
            <a:off x="876996" y="1008492"/>
            <a:ext cx="3693187" cy="2013677"/>
          </a:xfrm>
          <a:prstGeom prst="rect">
            <a:avLst/>
          </a:prstGeom>
          <a:noFill/>
          <a:ln>
            <a:noFill/>
          </a:ln>
        </p:spPr>
      </p:pic>
      <p:sp>
        <p:nvSpPr>
          <p:cNvPr id="454" name="Google Shape;454;g2ceed242db1_2_60"/>
          <p:cNvSpPr txBox="1"/>
          <p:nvPr/>
        </p:nvSpPr>
        <p:spPr>
          <a:xfrm>
            <a:off x="5440780" y="4706986"/>
            <a:ext cx="397919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 Thomas-Kilmann Conflict Mode Instrument (TKI)</a:t>
            </a:r>
            <a:endParaRPr sz="1800" b="0" i="0" u="none" strike="noStrike" cap="none">
              <a:solidFill>
                <a:schemeClr val="dk1"/>
              </a:solidFill>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451"/>
                                        </p:tgtEl>
                                        <p:attrNameLst>
                                          <p:attrName>style.visibility</p:attrName>
                                        </p:attrNameLst>
                                      </p:cBhvr>
                                      <p:to>
                                        <p:strVal val="visible"/>
                                      </p:to>
                                    </p:set>
                                    <p:anim calcmode="lin" valueType="num">
                                      <p:cBhvr additive="base">
                                        <p:cTn id="7" dur="500"/>
                                        <p:tgtEl>
                                          <p:spTgt spid="451"/>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3"/>
          <p:cNvSpPr txBox="1">
            <a:spLocks noGrp="1"/>
          </p:cNvSpPr>
          <p:nvPr>
            <p:ph type="body" idx="4294967295"/>
          </p:nvPr>
        </p:nvSpPr>
        <p:spPr>
          <a:xfrm>
            <a:off x="89210" y="930604"/>
            <a:ext cx="9054790" cy="4212896"/>
          </a:xfrm>
          <a:prstGeom prst="rect">
            <a:avLst/>
          </a:prstGeom>
          <a:noFill/>
          <a:ln>
            <a:noFill/>
          </a:ln>
        </p:spPr>
        <p:txBody>
          <a:bodyPr spcFirstLastPara="1" wrap="square" lIns="91425" tIns="91425" rIns="91425" bIns="91425" anchor="t" anchorCtr="0">
            <a:noAutofit/>
          </a:bodyPr>
          <a:lstStyle/>
          <a:p>
            <a:pPr marL="495300" lvl="0" indent="-342900" algn="l" rtl="0">
              <a:lnSpc>
                <a:spcPct val="100000"/>
              </a:lnSpc>
              <a:spcBef>
                <a:spcPts val="0"/>
              </a:spcBef>
              <a:spcAft>
                <a:spcPts val="0"/>
              </a:spcAft>
              <a:buClr>
                <a:schemeClr val="tx1"/>
              </a:buClr>
              <a:buSzPct val="100000"/>
              <a:buFont typeface="Arial" panose="020B0604020202020204" pitchFamily="34" charset="0"/>
              <a:buChar char="•"/>
            </a:pPr>
            <a:r>
              <a:rPr lang="en-US" sz="2200" dirty="0">
                <a:solidFill>
                  <a:schemeClr val="tx1"/>
                </a:solidFill>
              </a:rPr>
              <a:t>When to use ACCOMMODATING style in general: </a:t>
            </a:r>
            <a:endParaRPr sz="2200" dirty="0">
              <a:solidFill>
                <a:schemeClr val="tx1"/>
              </a:solidFill>
            </a:endParaRPr>
          </a:p>
          <a:p>
            <a:pPr marL="495300" lvl="0" indent="-342900" algn="l" rtl="0">
              <a:lnSpc>
                <a:spcPct val="100000"/>
              </a:lnSpc>
              <a:spcBef>
                <a:spcPts val="0"/>
              </a:spcBef>
              <a:spcAft>
                <a:spcPts val="0"/>
              </a:spcAft>
              <a:buClr>
                <a:schemeClr val="tx1"/>
              </a:buClr>
              <a:buSzPct val="100000"/>
              <a:buFont typeface="Arial" panose="020B0604020202020204" pitchFamily="34" charset="0"/>
              <a:buChar char="•"/>
            </a:pPr>
            <a:r>
              <a:rPr lang="en-US" sz="2200" dirty="0">
                <a:solidFill>
                  <a:schemeClr val="tx1"/>
                </a:solidFill>
              </a:rPr>
              <a:t>When you realize that you are wrong</a:t>
            </a:r>
            <a:endParaRPr sz="2200" b="0" i="0" u="none" strike="noStrike" cap="none" dirty="0">
              <a:solidFill>
                <a:schemeClr val="tx1"/>
              </a:solidFill>
              <a:latin typeface="Calibri"/>
              <a:ea typeface="Calibri"/>
              <a:cs typeface="Calibri"/>
              <a:sym typeface="Calibri"/>
            </a:endParaRPr>
          </a:p>
          <a:p>
            <a:pPr marL="495300" lvl="0" indent="-342900" algn="l" rtl="0">
              <a:lnSpc>
                <a:spcPct val="100000"/>
              </a:lnSpc>
              <a:spcBef>
                <a:spcPts val="0"/>
              </a:spcBef>
              <a:spcAft>
                <a:spcPts val="0"/>
              </a:spcAft>
              <a:buClr>
                <a:schemeClr val="tx1"/>
              </a:buClr>
              <a:buSzPct val="100000"/>
              <a:buFont typeface="Arial" panose="020B0604020202020204" pitchFamily="34" charset="0"/>
              <a:buChar char="•"/>
            </a:pPr>
            <a:r>
              <a:rPr lang="en-US" sz="2200" dirty="0">
                <a:solidFill>
                  <a:schemeClr val="tx1"/>
                </a:solidFill>
              </a:rPr>
              <a:t>When the issue is much more important to the other person than it is to you</a:t>
            </a:r>
            <a:endParaRPr sz="2200" dirty="0">
              <a:solidFill>
                <a:schemeClr val="tx1"/>
              </a:solidFill>
            </a:endParaRPr>
          </a:p>
          <a:p>
            <a:pPr marL="495300" lvl="0" indent="-342900" algn="l" rtl="0">
              <a:lnSpc>
                <a:spcPct val="100000"/>
              </a:lnSpc>
              <a:spcBef>
                <a:spcPts val="0"/>
              </a:spcBef>
              <a:spcAft>
                <a:spcPts val="0"/>
              </a:spcAft>
              <a:buClr>
                <a:schemeClr val="tx1"/>
              </a:buClr>
              <a:buSzPct val="100000"/>
              <a:buFont typeface="Arial" panose="020B0604020202020204" pitchFamily="34" charset="0"/>
              <a:buChar char="•"/>
            </a:pPr>
            <a:r>
              <a:rPr lang="en-US" sz="2200" dirty="0">
                <a:solidFill>
                  <a:schemeClr val="tx1"/>
                </a:solidFill>
              </a:rPr>
              <a:t>When you want to build up social credits for later issues that are important to you  </a:t>
            </a:r>
            <a:endParaRPr sz="2200" dirty="0">
              <a:solidFill>
                <a:schemeClr val="tx1"/>
              </a:solidFill>
            </a:endParaRPr>
          </a:p>
          <a:p>
            <a:pPr marL="495300" lvl="0" indent="-342900" algn="l" rtl="0">
              <a:lnSpc>
                <a:spcPct val="100000"/>
              </a:lnSpc>
              <a:spcBef>
                <a:spcPts val="0"/>
              </a:spcBef>
              <a:spcAft>
                <a:spcPts val="0"/>
              </a:spcAft>
              <a:buClr>
                <a:schemeClr val="tx1"/>
              </a:buClr>
              <a:buSzPct val="100000"/>
              <a:buFont typeface="Arial" panose="020B0604020202020204" pitchFamily="34" charset="0"/>
              <a:buChar char="•"/>
            </a:pPr>
            <a:r>
              <a:rPr lang="en-US" sz="2200" dirty="0">
                <a:solidFill>
                  <a:schemeClr val="tx1"/>
                </a:solidFill>
              </a:rPr>
              <a:t>When you are outmatched and losing, and more competition would only damage your cause  </a:t>
            </a:r>
            <a:endParaRPr sz="2200" dirty="0">
              <a:solidFill>
                <a:schemeClr val="tx1"/>
              </a:solidFill>
            </a:endParaRPr>
          </a:p>
          <a:p>
            <a:pPr marL="495300" lvl="0" indent="-342900" algn="l" rtl="0">
              <a:lnSpc>
                <a:spcPct val="100000"/>
              </a:lnSpc>
              <a:spcBef>
                <a:spcPts val="0"/>
              </a:spcBef>
              <a:spcAft>
                <a:spcPts val="0"/>
              </a:spcAft>
              <a:buClr>
                <a:schemeClr val="tx1"/>
              </a:buClr>
              <a:buSzPct val="100000"/>
              <a:buFont typeface="Arial" panose="020B0604020202020204" pitchFamily="34" charset="0"/>
              <a:buChar char="•"/>
            </a:pPr>
            <a:r>
              <a:rPr lang="en-US" sz="2200" dirty="0">
                <a:solidFill>
                  <a:schemeClr val="tx1"/>
                </a:solidFill>
              </a:rPr>
              <a:t>When preserving harmony and avoiding disruption are especially important   </a:t>
            </a:r>
            <a:endParaRPr sz="2200" dirty="0">
              <a:solidFill>
                <a:schemeClr val="tx1"/>
              </a:solidFill>
            </a:endParaRPr>
          </a:p>
          <a:p>
            <a:pPr marL="495300" lvl="0" indent="-342900" algn="l" rtl="0">
              <a:lnSpc>
                <a:spcPct val="100000"/>
              </a:lnSpc>
              <a:spcBef>
                <a:spcPts val="0"/>
              </a:spcBef>
              <a:spcAft>
                <a:spcPts val="0"/>
              </a:spcAft>
              <a:buClr>
                <a:schemeClr val="tx1"/>
              </a:buClr>
              <a:buSzPct val="100000"/>
              <a:buFont typeface="Arial" panose="020B0604020202020204" pitchFamily="34" charset="0"/>
              <a:buChar char="•"/>
            </a:pPr>
            <a:r>
              <a:rPr lang="en-US" sz="2200" dirty="0">
                <a:solidFill>
                  <a:schemeClr val="tx1"/>
                </a:solidFill>
              </a:rPr>
              <a:t>When you want to help your employees develop by allowing them to learn from their mistakes </a:t>
            </a:r>
            <a:endParaRPr sz="2200" dirty="0">
              <a:solidFill>
                <a:schemeClr val="tx1"/>
              </a:solidFill>
            </a:endParaRPr>
          </a:p>
        </p:txBody>
      </p:sp>
      <p:sp>
        <p:nvSpPr>
          <p:cNvPr id="461" name="Google Shape;461;p23"/>
          <p:cNvSpPr txBox="1"/>
          <p:nvPr/>
        </p:nvSpPr>
        <p:spPr>
          <a:xfrm>
            <a:off x="5776332" y="4752099"/>
            <a:ext cx="397919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 Thomas-Kilmann Conflict Mode Instrument (TKI)</a:t>
            </a:r>
            <a:endParaRPr sz="1800" b="0" i="0" u="none" strike="noStrike" cap="none">
              <a:solidFill>
                <a:schemeClr val="dk1"/>
              </a:solidFill>
              <a:latin typeface="Gill Sans"/>
              <a:ea typeface="Gill Sans"/>
              <a:cs typeface="Gill Sans"/>
              <a:sym typeface="Gill Sans"/>
            </a:endParaRPr>
          </a:p>
        </p:txBody>
      </p:sp>
      <p:sp>
        <p:nvSpPr>
          <p:cNvPr id="462" name="Google Shape;462;p23"/>
          <p:cNvSpPr txBox="1"/>
          <p:nvPr/>
        </p:nvSpPr>
        <p:spPr>
          <a:xfrm>
            <a:off x="263471" y="518894"/>
            <a:ext cx="871004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accent1"/>
                </a:solidFill>
                <a:latin typeface="Livvic"/>
                <a:ea typeface="Livvic"/>
                <a:cs typeface="Livvic"/>
                <a:sym typeface="Livvic"/>
              </a:rPr>
              <a:t>WHEN TO USE THE ACCOMMODATING STYLE</a:t>
            </a:r>
            <a:endParaRPr sz="1400" b="0" i="0" u="none" strike="noStrike" cap="none" dirty="0">
              <a:solidFill>
                <a:schemeClr val="accent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6"/>
          <p:cNvSpPr txBox="1">
            <a:spLocks noGrp="1"/>
          </p:cNvSpPr>
          <p:nvPr>
            <p:ph type="body" idx="4294967295"/>
          </p:nvPr>
        </p:nvSpPr>
        <p:spPr>
          <a:xfrm>
            <a:off x="263470" y="1368425"/>
            <a:ext cx="8512540" cy="3451225"/>
          </a:xfrm>
          <a:prstGeom prst="rect">
            <a:avLst/>
          </a:prstGeom>
          <a:noFill/>
          <a:ln>
            <a:noFill/>
          </a:ln>
        </p:spPr>
        <p:txBody>
          <a:bodyPr spcFirstLastPara="1" wrap="square" lIns="91425" tIns="91425" rIns="91425" bIns="91425" anchor="t" anchorCtr="0">
            <a:noAutofit/>
          </a:bodyPr>
          <a:lstStyle/>
          <a:p>
            <a:pPr marL="495300" indent="-342900">
              <a:lnSpc>
                <a:spcPct val="115000"/>
              </a:lnSpc>
              <a:spcBef>
                <a:spcPts val="0"/>
              </a:spcBef>
              <a:buClr>
                <a:schemeClr val="tx1"/>
              </a:buClr>
              <a:buSzPct val="100000"/>
              <a:buFont typeface="Arial" panose="020B0604020202020204" pitchFamily="34" charset="0"/>
              <a:buChar char="•"/>
            </a:pPr>
            <a:r>
              <a:rPr lang="en-US" sz="2400" dirty="0">
                <a:solidFill>
                  <a:schemeClr val="tx1"/>
                </a:solidFill>
              </a:rPr>
              <a:t>How and when to use the ACCOMMODATING style in succession: </a:t>
            </a:r>
            <a:endParaRPr sz="2400" dirty="0">
              <a:solidFill>
                <a:schemeClr val="tx1"/>
              </a:solidFill>
            </a:endParaRPr>
          </a:p>
          <a:p>
            <a:pPr marL="495300" indent="-342900">
              <a:lnSpc>
                <a:spcPct val="115000"/>
              </a:lnSpc>
              <a:spcBef>
                <a:spcPts val="0"/>
              </a:spcBef>
              <a:buClr>
                <a:schemeClr val="tx1"/>
              </a:buClr>
              <a:buSzPct val="100000"/>
              <a:buFont typeface="Arial" panose="020B0604020202020204" pitchFamily="34" charset="0"/>
              <a:buChar char="•"/>
            </a:pPr>
            <a:r>
              <a:rPr lang="en-US" sz="2400" dirty="0">
                <a:solidFill>
                  <a:schemeClr val="tx1"/>
                </a:solidFill>
              </a:rPr>
              <a:t>Use with topics in succession that are unimportant to you (potentially who gets a particular asset)</a:t>
            </a:r>
            <a:endParaRPr sz="2400" dirty="0">
              <a:solidFill>
                <a:schemeClr val="tx1"/>
              </a:solidFill>
            </a:endParaRPr>
          </a:p>
          <a:p>
            <a:pPr marL="495300" indent="-342900">
              <a:lnSpc>
                <a:spcPct val="115000"/>
              </a:lnSpc>
              <a:spcBef>
                <a:spcPts val="0"/>
              </a:spcBef>
              <a:buClr>
                <a:schemeClr val="tx1"/>
              </a:buClr>
              <a:buSzPct val="100000"/>
              <a:buFont typeface="Arial" panose="020B0604020202020204" pitchFamily="34" charset="0"/>
              <a:buChar char="•"/>
            </a:pPr>
            <a:r>
              <a:rPr lang="en-US" sz="2400" dirty="0">
                <a:solidFill>
                  <a:schemeClr val="tx1"/>
                </a:solidFill>
              </a:rPr>
              <a:t>Do not accommodate when issues are important to both parties; resentment will ensue after decisions have been made if there is too much accommodation  </a:t>
            </a:r>
            <a:endParaRPr sz="2400" dirty="0">
              <a:solidFill>
                <a:schemeClr val="tx1"/>
              </a:solidFill>
            </a:endParaRPr>
          </a:p>
          <a:p>
            <a:pPr marL="152400" lvl="0" indent="0" algn="l" rtl="0">
              <a:lnSpc>
                <a:spcPct val="115000"/>
              </a:lnSpc>
              <a:spcBef>
                <a:spcPts val="0"/>
              </a:spcBef>
              <a:spcAft>
                <a:spcPts val="0"/>
              </a:spcAft>
              <a:buSzPts val="1200"/>
              <a:buNone/>
            </a:pPr>
            <a:endParaRPr sz="1400" dirty="0"/>
          </a:p>
          <a:p>
            <a:pPr marL="457200" lvl="0" indent="-228600" algn="l" rtl="0">
              <a:lnSpc>
                <a:spcPct val="115000"/>
              </a:lnSpc>
              <a:spcBef>
                <a:spcPts val="0"/>
              </a:spcBef>
              <a:spcAft>
                <a:spcPts val="0"/>
              </a:spcAft>
              <a:buSzPts val="1200"/>
              <a:buNone/>
            </a:pPr>
            <a:endParaRPr sz="1400" dirty="0"/>
          </a:p>
        </p:txBody>
      </p:sp>
      <p:sp>
        <p:nvSpPr>
          <p:cNvPr id="469" name="Google Shape;469;p36"/>
          <p:cNvSpPr txBox="1"/>
          <p:nvPr/>
        </p:nvSpPr>
        <p:spPr>
          <a:xfrm>
            <a:off x="5810400" y="4819650"/>
            <a:ext cx="397919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 Thomas-Kilmann Conflict Mode Instrument (TKI)</a:t>
            </a:r>
            <a:endParaRPr sz="1800" b="0" i="0" u="none" strike="noStrike" cap="none">
              <a:solidFill>
                <a:schemeClr val="dk1"/>
              </a:solidFill>
              <a:latin typeface="Gill Sans"/>
              <a:ea typeface="Gill Sans"/>
              <a:cs typeface="Gill Sans"/>
              <a:sym typeface="Gill Sans"/>
            </a:endParaRPr>
          </a:p>
        </p:txBody>
      </p:sp>
      <p:sp>
        <p:nvSpPr>
          <p:cNvPr id="470" name="Google Shape;470;p36"/>
          <p:cNvSpPr txBox="1"/>
          <p:nvPr/>
        </p:nvSpPr>
        <p:spPr>
          <a:xfrm>
            <a:off x="263471" y="518894"/>
            <a:ext cx="871004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Livvic"/>
                <a:ea typeface="Livvic"/>
                <a:cs typeface="Livvic"/>
                <a:sym typeface="Livvic"/>
              </a:rPr>
              <a:t>WHEN TO USE THE ACCOMMODATING STYLE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24"/>
          <p:cNvSpPr txBox="1">
            <a:spLocks noGrp="1"/>
          </p:cNvSpPr>
          <p:nvPr>
            <p:ph type="title"/>
          </p:nvPr>
        </p:nvSpPr>
        <p:spPr>
          <a:xfrm>
            <a:off x="431921" y="547244"/>
            <a:ext cx="8272212" cy="741249"/>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3200"/>
              <a:buFont typeface="Gill Sans"/>
              <a:buNone/>
            </a:pPr>
            <a:r>
              <a:rPr lang="en-US" sz="3200" b="1" dirty="0">
                <a:latin typeface="Livvic" pitchFamily="2" charset="77"/>
              </a:rPr>
              <a:t>APPLYING THE CONFLICT MODES</a:t>
            </a:r>
            <a:endParaRPr b="1" dirty="0">
              <a:latin typeface="Livvic" pitchFamily="2" charset="77"/>
            </a:endParaRPr>
          </a:p>
        </p:txBody>
      </p:sp>
      <p:sp>
        <p:nvSpPr>
          <p:cNvPr id="477" name="Google Shape;477;p24"/>
          <p:cNvSpPr txBox="1">
            <a:spLocks noGrp="1"/>
          </p:cNvSpPr>
          <p:nvPr>
            <p:ph type="body" idx="4294967295"/>
          </p:nvPr>
        </p:nvSpPr>
        <p:spPr>
          <a:xfrm>
            <a:off x="311972" y="1544211"/>
            <a:ext cx="8733756" cy="2984500"/>
          </a:xfrm>
          <a:prstGeom prst="rect">
            <a:avLst/>
          </a:prstGeom>
          <a:noFill/>
          <a:ln>
            <a:noFill/>
          </a:ln>
        </p:spPr>
        <p:txBody>
          <a:bodyPr spcFirstLastPara="1" wrap="square" lIns="68575" tIns="34275" rIns="68575" bIns="34275" anchor="ctr" anchorCtr="0">
            <a:noAutofit/>
          </a:bodyPr>
          <a:lstStyle/>
          <a:p>
            <a:pPr marL="495300" lvl="0" indent="-342900" algn="l" rtl="0">
              <a:lnSpc>
                <a:spcPct val="120000"/>
              </a:lnSpc>
              <a:spcBef>
                <a:spcPts val="0"/>
              </a:spcBef>
              <a:spcAft>
                <a:spcPts val="0"/>
              </a:spcAft>
              <a:buClr>
                <a:schemeClr val="tx1"/>
              </a:buClr>
              <a:buSzPct val="100000"/>
              <a:buFont typeface="Arial" panose="020B0604020202020204" pitchFamily="34" charset="0"/>
              <a:buChar char="•"/>
            </a:pPr>
            <a:r>
              <a:rPr lang="en-US" sz="2400" dirty="0">
                <a:solidFill>
                  <a:schemeClr val="tx1"/>
                </a:solidFill>
              </a:rPr>
              <a:t>Each of us can use all five conflict-handling modes </a:t>
            </a:r>
            <a:endParaRPr sz="2400" dirty="0">
              <a:solidFill>
                <a:schemeClr val="tx1"/>
              </a:solidFill>
            </a:endParaRPr>
          </a:p>
          <a:p>
            <a:pPr marL="952500" lvl="1" indent="-342900" algn="l" rtl="0">
              <a:lnSpc>
                <a:spcPct val="120000"/>
              </a:lnSpc>
              <a:spcBef>
                <a:spcPts val="0"/>
              </a:spcBef>
              <a:spcAft>
                <a:spcPts val="0"/>
              </a:spcAft>
              <a:buClr>
                <a:schemeClr val="tx1"/>
              </a:buClr>
              <a:buSzPct val="100000"/>
              <a:buFont typeface="Wingdings" pitchFamily="2" charset="2"/>
              <a:buChar char="§"/>
            </a:pPr>
            <a:r>
              <a:rPr lang="en-US" sz="2400" dirty="0">
                <a:solidFill>
                  <a:schemeClr val="tx1"/>
                </a:solidFill>
              </a:rPr>
              <a:t>Each has its place, depending on the situation </a:t>
            </a:r>
            <a:endParaRPr sz="2400" dirty="0">
              <a:solidFill>
                <a:schemeClr val="tx1"/>
              </a:solidFill>
            </a:endParaRPr>
          </a:p>
          <a:p>
            <a:pPr marL="495300" lvl="0" indent="-342900" algn="l" rtl="0">
              <a:lnSpc>
                <a:spcPct val="120000"/>
              </a:lnSpc>
              <a:spcBef>
                <a:spcPts val="0"/>
              </a:spcBef>
              <a:spcAft>
                <a:spcPts val="0"/>
              </a:spcAft>
              <a:buClr>
                <a:schemeClr val="tx1"/>
              </a:buClr>
              <a:buSzPct val="100000"/>
              <a:buFont typeface="Arial" panose="020B0604020202020204" pitchFamily="34" charset="0"/>
              <a:buChar char="•"/>
            </a:pPr>
            <a:r>
              <a:rPr lang="en-US" sz="2400" dirty="0">
                <a:solidFill>
                  <a:schemeClr val="tx1"/>
                </a:solidFill>
              </a:rPr>
              <a:t>Your conflict mode behavior in your family and business is therefore a result of both your personal predispositions and the requirements of the situation in which you find yourself</a:t>
            </a:r>
            <a:endParaRPr sz="2400" dirty="0">
              <a:solidFill>
                <a:schemeClr val="tx1"/>
              </a:solidFill>
            </a:endParaRPr>
          </a:p>
          <a:p>
            <a:pPr marL="495300" lvl="0" indent="-342900" algn="l" rtl="0">
              <a:lnSpc>
                <a:spcPct val="120000"/>
              </a:lnSpc>
              <a:spcBef>
                <a:spcPts val="0"/>
              </a:spcBef>
              <a:spcAft>
                <a:spcPts val="0"/>
              </a:spcAft>
              <a:buClr>
                <a:schemeClr val="tx1"/>
              </a:buClr>
              <a:buSzPct val="100000"/>
              <a:buFont typeface="Arial" panose="020B0604020202020204" pitchFamily="34" charset="0"/>
              <a:buChar char="•"/>
            </a:pPr>
            <a:r>
              <a:rPr lang="en-US" sz="2400" dirty="0">
                <a:solidFill>
                  <a:schemeClr val="tx1"/>
                </a:solidFill>
              </a:rPr>
              <a:t>You can have different ”default modes” for business vs. family </a:t>
            </a:r>
            <a:endParaRPr sz="2400" dirty="0">
              <a:solidFill>
                <a:schemeClr val="tx1"/>
              </a:solidFill>
            </a:endParaRPr>
          </a:p>
          <a:p>
            <a:pPr marL="457200" lvl="0" indent="-228600" algn="l" rtl="0">
              <a:lnSpc>
                <a:spcPct val="115000"/>
              </a:lnSpc>
              <a:spcBef>
                <a:spcPts val="0"/>
              </a:spcBef>
              <a:spcAft>
                <a:spcPts val="0"/>
              </a:spcAft>
              <a:buSzPts val="1200"/>
              <a:buNone/>
            </a:pPr>
            <a:endParaRPr sz="1500" dirty="0"/>
          </a:p>
        </p:txBody>
      </p:sp>
      <p:sp>
        <p:nvSpPr>
          <p:cNvPr id="478" name="Google Shape;478;p24"/>
          <p:cNvSpPr txBox="1"/>
          <p:nvPr/>
        </p:nvSpPr>
        <p:spPr>
          <a:xfrm>
            <a:off x="5816074" y="4784429"/>
            <a:ext cx="397919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 Thomas-Kilmann Conflict Mode Instrument (TKI)</a:t>
            </a:r>
            <a:endParaRPr sz="1800" b="0" i="0" u="none" strike="noStrike" cap="none">
              <a:solidFill>
                <a:schemeClr val="dk1"/>
              </a:solidFill>
              <a:latin typeface="Gill Sans"/>
              <a:ea typeface="Gill Sans"/>
              <a:cs typeface="Gill Sans"/>
              <a:sym typeface="Gill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25"/>
          <p:cNvSpPr txBox="1">
            <a:spLocks noGrp="1"/>
          </p:cNvSpPr>
          <p:nvPr>
            <p:ph type="body" idx="1"/>
          </p:nvPr>
        </p:nvSpPr>
        <p:spPr>
          <a:xfrm>
            <a:off x="510865" y="1435261"/>
            <a:ext cx="8145462" cy="2280211"/>
          </a:xfrm>
          <a:prstGeom prst="rect">
            <a:avLst/>
          </a:prstGeom>
          <a:solidFill>
            <a:srgbClr val="D9E8C8"/>
          </a:solidFill>
          <a:ln>
            <a:noFill/>
          </a:ln>
        </p:spPr>
        <p:txBody>
          <a:bodyPr spcFirstLastPara="1" wrap="square" lIns="91425" tIns="91425" rIns="91425" bIns="91425" anchor="ctr" anchorCtr="0">
            <a:noAutofit/>
          </a:bodyPr>
          <a:lstStyle/>
          <a:p>
            <a:pPr marL="152400" lvl="0" indent="0" algn="ctr" rtl="0">
              <a:lnSpc>
                <a:spcPct val="115000"/>
              </a:lnSpc>
              <a:spcBef>
                <a:spcPts val="0"/>
              </a:spcBef>
              <a:spcAft>
                <a:spcPts val="0"/>
              </a:spcAft>
              <a:buSzPts val="1200"/>
              <a:buNone/>
            </a:pPr>
            <a:r>
              <a:rPr lang="en-US" sz="4400">
                <a:solidFill>
                  <a:schemeClr val="accent1"/>
                </a:solidFill>
              </a:rPr>
              <a:t>Conflict Example </a:t>
            </a:r>
            <a:endParaRPr>
              <a:solidFill>
                <a:schemeClr val="accent1"/>
              </a:solidFill>
            </a:endParaRPr>
          </a:p>
        </p:txBody>
      </p:sp>
      <p:sp>
        <p:nvSpPr>
          <p:cNvPr id="484" name="Google Shape;484;p25"/>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48</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Google Shape;490;p26" descr="A picture containing object, man&#10;&#10;Description generated with very high confidence"/>
          <p:cNvPicPr preferRelativeResize="0"/>
          <p:nvPr/>
        </p:nvPicPr>
        <p:blipFill rotWithShape="1">
          <a:blip r:embed="rId3">
            <a:alphaModFix amt="30000"/>
          </a:blip>
          <a:srcRect t="15413"/>
          <a:stretch/>
        </p:blipFill>
        <p:spPr>
          <a:xfrm>
            <a:off x="15" y="20078"/>
            <a:ext cx="9143985" cy="5143492"/>
          </a:xfrm>
          <a:prstGeom prst="rect">
            <a:avLst/>
          </a:prstGeom>
          <a:noFill/>
          <a:ln>
            <a:noFill/>
          </a:ln>
        </p:spPr>
      </p:pic>
      <p:sp>
        <p:nvSpPr>
          <p:cNvPr id="491" name="Google Shape;491;p26"/>
          <p:cNvSpPr txBox="1">
            <a:spLocks noGrp="1"/>
          </p:cNvSpPr>
          <p:nvPr>
            <p:ph type="title"/>
          </p:nvPr>
        </p:nvSpPr>
        <p:spPr>
          <a:xfrm>
            <a:off x="372071" y="568713"/>
            <a:ext cx="7886700" cy="5508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Livvic"/>
              <a:buNone/>
            </a:pPr>
            <a:r>
              <a:rPr lang="en-US" sz="2800" b="1" dirty="0">
                <a:latin typeface="Livvic"/>
                <a:ea typeface="Livvic"/>
                <a:cs typeface="Livvic"/>
                <a:sym typeface="Livvic"/>
              </a:rPr>
              <a:t>CONFLICT SCENARIO</a:t>
            </a:r>
            <a:endParaRPr sz="2800" b="1" dirty="0">
              <a:latin typeface="Livvic"/>
              <a:ea typeface="Livvic"/>
              <a:cs typeface="Livvic"/>
              <a:sym typeface="Livvic"/>
            </a:endParaRPr>
          </a:p>
        </p:txBody>
      </p:sp>
      <p:sp>
        <p:nvSpPr>
          <p:cNvPr id="492" name="Google Shape;492;p26"/>
          <p:cNvSpPr txBox="1"/>
          <p:nvPr/>
        </p:nvSpPr>
        <p:spPr>
          <a:xfrm>
            <a:off x="372071" y="1466452"/>
            <a:ext cx="8493149" cy="3697118"/>
          </a:xfrm>
          <a:prstGeom prst="rect">
            <a:avLst/>
          </a:prstGeom>
          <a:noFill/>
          <a:ln>
            <a:noFill/>
          </a:ln>
        </p:spPr>
        <p:txBody>
          <a:bodyPr spcFirstLastPara="1" wrap="square" lIns="68575" tIns="34275" rIns="68575" bIns="34275" anchor="t" anchorCtr="0">
            <a:normAutofit fontScale="92500" lnSpcReduction="10000"/>
          </a:bodyPr>
          <a:lstStyle/>
          <a:p>
            <a:pPr marL="0" marR="0" lvl="0" indent="0" algn="l" rtl="0">
              <a:lnSpc>
                <a:spcPct val="100000"/>
              </a:lnSpc>
              <a:spcBef>
                <a:spcPts val="0"/>
              </a:spcBef>
              <a:spcAft>
                <a:spcPts val="0"/>
              </a:spcAft>
              <a:buClr>
                <a:srgbClr val="000000"/>
              </a:buClr>
              <a:buSzPct val="74844"/>
              <a:buFont typeface="Arial"/>
              <a:buNone/>
            </a:pPr>
            <a:r>
              <a:rPr lang="en-US" sz="2600" b="0" i="0" u="none" strike="noStrike" cap="none" dirty="0">
                <a:solidFill>
                  <a:schemeClr val="dk1"/>
                </a:solidFill>
                <a:latin typeface="Gill Sans"/>
                <a:ea typeface="Gill Sans"/>
                <a:cs typeface="Gill Sans"/>
                <a:sym typeface="Gill Sans"/>
              </a:rPr>
              <a:t>Trish has joined the family hog operation with hopes of one day owning and managing the business. With no other siblings interested in joining the business, she seems the obvious successor. </a:t>
            </a:r>
            <a:endParaRPr sz="2600" b="0" i="0" u="none" strike="noStrike" cap="none" dirty="0">
              <a:solidFill>
                <a:schemeClr val="dk1"/>
              </a:solidFill>
              <a:latin typeface="Gill Sans"/>
              <a:ea typeface="Gill Sans"/>
              <a:cs typeface="Gill Sans"/>
              <a:sym typeface="Gill Sans"/>
            </a:endParaRPr>
          </a:p>
          <a:p>
            <a:pPr marL="228600" marR="0" lvl="0" indent="-209550" algn="l" rtl="0">
              <a:lnSpc>
                <a:spcPct val="100000"/>
              </a:lnSpc>
              <a:spcBef>
                <a:spcPts val="0"/>
              </a:spcBef>
              <a:spcAft>
                <a:spcPts val="0"/>
              </a:spcAft>
              <a:buClr>
                <a:srgbClr val="000000"/>
              </a:buClr>
              <a:buSzPts val="300"/>
              <a:buFont typeface="Arial"/>
              <a:buNone/>
            </a:pPr>
            <a:endParaRPr sz="2600" b="0" i="0" u="none" strike="noStrike" cap="none" dirty="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ct val="74844"/>
              <a:buFont typeface="Arial"/>
              <a:buNone/>
            </a:pPr>
            <a:r>
              <a:rPr lang="en-US" sz="2600" b="0" i="0" u="none" strike="noStrike" cap="none" dirty="0">
                <a:solidFill>
                  <a:schemeClr val="dk1"/>
                </a:solidFill>
                <a:latin typeface="Gill Sans"/>
                <a:ea typeface="Gill Sans"/>
                <a:cs typeface="Gill Sans"/>
                <a:sym typeface="Gill Sans"/>
              </a:rPr>
              <a:t>After 15 years of being an employee and no plans or discussion of Trish taking over the business, she applies for an outside job. Her parents are devastated at the news; they always assumed that Trish would take over the business when they decided to retire. </a:t>
            </a:r>
            <a:endParaRPr sz="2600" b="0" i="0" u="none" strike="noStrike" cap="none" dirty="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ct val="74844"/>
              <a:buFont typeface="Arial"/>
              <a:buNone/>
            </a:pPr>
            <a:endParaRPr sz="2600" b="0" i="0" u="none" strike="noStrike" cap="none" dirty="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ct val="74844"/>
              <a:buFont typeface="Arial"/>
              <a:buNone/>
            </a:pPr>
            <a:r>
              <a:rPr lang="en-US" sz="2600" b="0" i="0" u="none" strike="noStrike" cap="none" dirty="0">
                <a:solidFill>
                  <a:schemeClr val="dk1"/>
                </a:solidFill>
                <a:latin typeface="Gill Sans"/>
                <a:ea typeface="Gill Sans"/>
                <a:cs typeface="Gill Sans"/>
                <a:sym typeface="Gill Sans"/>
              </a:rPr>
              <a:t>What could have been done to avoid this issue altogether? </a:t>
            </a:r>
            <a:endParaRPr sz="2600" b="0" i="0" u="none" strike="noStrike" cap="none" dirty="0">
              <a:solidFill>
                <a:schemeClr val="dk1"/>
              </a:solidFill>
              <a:latin typeface="Gill Sans"/>
              <a:ea typeface="Gill Sans"/>
              <a:cs typeface="Gill Sans"/>
              <a:sym typeface="Gill Sans"/>
            </a:endParaRPr>
          </a:p>
          <a:p>
            <a:pPr marL="228600" marR="0" lvl="0" indent="-114300" algn="l" rtl="0">
              <a:lnSpc>
                <a:spcPct val="90000"/>
              </a:lnSpc>
              <a:spcBef>
                <a:spcPts val="1000"/>
              </a:spcBef>
              <a:spcAft>
                <a:spcPts val="0"/>
              </a:spcAft>
              <a:buClr>
                <a:srgbClr val="000000"/>
              </a:buClr>
              <a:buSzPct val="108107"/>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49"/>
          <p:cNvSpPr txBox="1">
            <a:spLocks noGrp="1"/>
          </p:cNvSpPr>
          <p:nvPr>
            <p:ph type="title"/>
          </p:nvPr>
        </p:nvSpPr>
        <p:spPr>
          <a:xfrm>
            <a:off x="3592285" y="291532"/>
            <a:ext cx="3242695"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Gill Sans"/>
              <a:buNone/>
            </a:pPr>
            <a:r>
              <a:rPr lang="en-US"/>
              <a:t>PRESENTERS</a:t>
            </a:r>
            <a:endParaRPr/>
          </a:p>
        </p:txBody>
      </p:sp>
      <p:sp>
        <p:nvSpPr>
          <p:cNvPr id="152" name="Google Shape;152;p49"/>
          <p:cNvSpPr txBox="1">
            <a:spLocks noGrp="1"/>
          </p:cNvSpPr>
          <p:nvPr>
            <p:ph type="body" idx="1"/>
          </p:nvPr>
        </p:nvSpPr>
        <p:spPr>
          <a:xfrm>
            <a:off x="1328926" y="1269580"/>
            <a:ext cx="6599460" cy="3009688"/>
          </a:xfrm>
          <a:prstGeom prst="rect">
            <a:avLst/>
          </a:prstGeom>
          <a:noFill/>
          <a:ln>
            <a:noFill/>
          </a:ln>
        </p:spPr>
        <p:txBody>
          <a:bodyPr spcFirstLastPara="1" wrap="square" lIns="91425" tIns="91425" rIns="91425" bIns="91425" anchor="t" anchorCtr="0">
            <a:noAutofit/>
          </a:bodyPr>
          <a:lstStyle/>
          <a:p>
            <a:pPr marL="152400" lvl="0" indent="0" algn="l" rtl="0">
              <a:lnSpc>
                <a:spcPct val="100000"/>
              </a:lnSpc>
              <a:spcBef>
                <a:spcPts val="0"/>
              </a:spcBef>
              <a:spcAft>
                <a:spcPts val="0"/>
              </a:spcAft>
              <a:buSzPts val="1200"/>
              <a:buNone/>
            </a:pPr>
            <a:endParaRPr sz="1600" b="0" dirty="0">
              <a:latin typeface="Catamaran Light"/>
              <a:ea typeface="Catamaran Light"/>
              <a:cs typeface="Catamaran Light"/>
              <a:sym typeface="Catamaran Light"/>
            </a:endParaRPr>
          </a:p>
          <a:p>
            <a:pPr marL="152400" lvl="0" indent="0" algn="l" rtl="0">
              <a:lnSpc>
                <a:spcPct val="100000"/>
              </a:lnSpc>
              <a:spcBef>
                <a:spcPts val="0"/>
              </a:spcBef>
              <a:spcAft>
                <a:spcPts val="0"/>
              </a:spcAft>
              <a:buSzPts val="1200"/>
              <a:buNone/>
            </a:pPr>
            <a:endParaRPr sz="1600" b="0" dirty="0"/>
          </a:p>
          <a:p>
            <a:pPr marL="152400" lvl="0" indent="0" algn="l" rtl="0">
              <a:lnSpc>
                <a:spcPct val="100000"/>
              </a:lnSpc>
              <a:spcBef>
                <a:spcPts val="0"/>
              </a:spcBef>
              <a:spcAft>
                <a:spcPts val="0"/>
              </a:spcAft>
              <a:buSzPts val="1200"/>
              <a:buNone/>
            </a:pPr>
            <a:r>
              <a:rPr lang="en-US" sz="2400" dirty="0"/>
              <a:t>Enter presenter information on this slide</a:t>
            </a:r>
            <a:endParaRPr sz="2400" b="0" dirty="0"/>
          </a:p>
          <a:p>
            <a:pPr marL="152400" lvl="0" indent="0" algn="l" rtl="0">
              <a:lnSpc>
                <a:spcPct val="100000"/>
              </a:lnSpc>
              <a:spcBef>
                <a:spcPts val="0"/>
              </a:spcBef>
              <a:spcAft>
                <a:spcPts val="0"/>
              </a:spcAft>
              <a:buSzPts val="1200"/>
              <a:buNone/>
            </a:pPr>
            <a:endParaRPr sz="1600" dirty="0"/>
          </a:p>
          <a:p>
            <a:pPr marL="152400" lvl="0" indent="0" algn="l" rtl="0">
              <a:lnSpc>
                <a:spcPct val="100000"/>
              </a:lnSpc>
              <a:spcBef>
                <a:spcPts val="0"/>
              </a:spcBef>
              <a:spcAft>
                <a:spcPts val="0"/>
              </a:spcAft>
              <a:buSzPts val="1200"/>
              <a:buNone/>
            </a:pPr>
            <a:endParaRPr sz="1600" dirty="0"/>
          </a:p>
          <a:p>
            <a:pPr marL="152400" lvl="0" indent="0" algn="l" rtl="0">
              <a:lnSpc>
                <a:spcPct val="100000"/>
              </a:lnSpc>
              <a:spcBef>
                <a:spcPts val="0"/>
              </a:spcBef>
              <a:spcAft>
                <a:spcPts val="0"/>
              </a:spcAft>
              <a:buSzPts val="1200"/>
              <a:buNone/>
            </a:pPr>
            <a:endParaRPr sz="1600" b="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7"/>
        <p:cNvGrpSpPr/>
        <p:nvPr/>
      </p:nvGrpSpPr>
      <p:grpSpPr>
        <a:xfrm>
          <a:off x="0" y="0"/>
          <a:ext cx="0" cy="0"/>
          <a:chOff x="0" y="0"/>
          <a:chExt cx="0" cy="0"/>
        </a:xfrm>
      </p:grpSpPr>
      <p:sp>
        <p:nvSpPr>
          <p:cNvPr id="498" name="Google Shape;498;p27"/>
          <p:cNvSpPr/>
          <p:nvPr/>
        </p:nvSpPr>
        <p:spPr>
          <a:xfrm>
            <a:off x="334900" y="342900"/>
            <a:ext cx="2777490" cy="71247"/>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499" name="Google Shape;499;p27"/>
          <p:cNvSpPr/>
          <p:nvPr/>
        </p:nvSpPr>
        <p:spPr>
          <a:xfrm>
            <a:off x="6031610" y="340232"/>
            <a:ext cx="2777490" cy="73915"/>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500" name="Google Shape;500;p27"/>
          <p:cNvSpPr/>
          <p:nvPr/>
        </p:nvSpPr>
        <p:spPr>
          <a:xfrm>
            <a:off x="3181372" y="342900"/>
            <a:ext cx="2777490" cy="6858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501" name="Google Shape;501;p27"/>
          <p:cNvSpPr/>
          <p:nvPr/>
        </p:nvSpPr>
        <p:spPr>
          <a:xfrm>
            <a:off x="330214" y="460805"/>
            <a:ext cx="8482004" cy="891973"/>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502" name="Google Shape;502;p27"/>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503" name="Google Shape;503;p27"/>
          <p:cNvSpPr/>
          <p:nvPr/>
        </p:nvSpPr>
        <p:spPr>
          <a:xfrm>
            <a:off x="367935" y="364258"/>
            <a:ext cx="3131058" cy="441657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504" name="Google Shape;504;p27"/>
          <p:cNvSpPr txBox="1">
            <a:spLocks noGrp="1"/>
          </p:cNvSpPr>
          <p:nvPr>
            <p:ph type="title" idx="4294967295"/>
          </p:nvPr>
        </p:nvSpPr>
        <p:spPr>
          <a:xfrm>
            <a:off x="719367" y="835323"/>
            <a:ext cx="2452312" cy="3468245"/>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FFFF"/>
              </a:buClr>
              <a:buSzPts val="2800"/>
              <a:buFont typeface="Livvic"/>
              <a:buNone/>
            </a:pPr>
            <a:r>
              <a:rPr lang="en-US" sz="3200" b="1" dirty="0">
                <a:solidFill>
                  <a:srgbClr val="FFFFFF"/>
                </a:solidFill>
                <a:latin typeface="Livvic"/>
                <a:ea typeface="Livvic"/>
                <a:cs typeface="Livvic"/>
                <a:sym typeface="Livvic"/>
              </a:rPr>
              <a:t>CONFLICT SCENARIO</a:t>
            </a:r>
            <a:br>
              <a:rPr lang="en-US" sz="3200" b="1" dirty="0">
                <a:solidFill>
                  <a:srgbClr val="FFFFFF"/>
                </a:solidFill>
                <a:latin typeface="Livvic"/>
                <a:ea typeface="Livvic"/>
                <a:cs typeface="Livvic"/>
                <a:sym typeface="Livvic"/>
              </a:rPr>
            </a:br>
            <a:r>
              <a:rPr lang="en-US" sz="3200" b="1" dirty="0">
                <a:solidFill>
                  <a:srgbClr val="FFFFFF"/>
                </a:solidFill>
                <a:latin typeface="Livvic"/>
                <a:ea typeface="Livvic"/>
                <a:cs typeface="Livvic"/>
                <a:sym typeface="Livvic"/>
              </a:rPr>
              <a:t>INSIGHT </a:t>
            </a:r>
            <a:endParaRPr dirty="0"/>
          </a:p>
        </p:txBody>
      </p:sp>
      <p:sp>
        <p:nvSpPr>
          <p:cNvPr id="505" name="Google Shape;505;p27"/>
          <p:cNvSpPr txBox="1">
            <a:spLocks noGrp="1"/>
          </p:cNvSpPr>
          <p:nvPr>
            <p:ph type="body" idx="4294967295"/>
          </p:nvPr>
        </p:nvSpPr>
        <p:spPr>
          <a:xfrm>
            <a:off x="3567975" y="364257"/>
            <a:ext cx="5313225" cy="4416579"/>
          </a:xfrm>
          <a:prstGeom prst="rect">
            <a:avLst/>
          </a:prstGeom>
          <a:noFill/>
          <a:ln>
            <a:noFill/>
          </a:ln>
        </p:spPr>
        <p:txBody>
          <a:bodyPr spcFirstLastPara="1" wrap="square" lIns="91425" tIns="45700" rIns="91425" bIns="45700" anchor="ctr" anchorCtr="0">
            <a:noAutofit/>
          </a:bodyPr>
          <a:lstStyle/>
          <a:p>
            <a:pPr marL="342900" lvl="0" indent="-342900" algn="l" rtl="0">
              <a:lnSpc>
                <a:spcPct val="100000"/>
              </a:lnSpc>
              <a:spcBef>
                <a:spcPts val="0"/>
              </a:spcBef>
              <a:spcAft>
                <a:spcPts val="0"/>
              </a:spcAft>
              <a:buClr>
                <a:schemeClr val="tx1"/>
              </a:buClr>
              <a:buSzPct val="100000"/>
              <a:buFont typeface="Arial" panose="020B0604020202020204" pitchFamily="34" charset="0"/>
              <a:buChar char="•"/>
            </a:pPr>
            <a:r>
              <a:rPr lang="en-US" sz="2400" b="1" dirty="0"/>
              <a:t>What could have been done to avoid this issue altogether? </a:t>
            </a:r>
            <a:endParaRPr sz="2400" dirty="0"/>
          </a:p>
          <a:p>
            <a:pPr marL="483110" indent="-342900">
              <a:spcBef>
                <a:spcPts val="0"/>
              </a:spcBef>
              <a:buClr>
                <a:schemeClr val="tx1"/>
              </a:buClr>
              <a:buSzPct val="100000"/>
              <a:buFont typeface="Arial" panose="020B0604020202020204" pitchFamily="34" charset="0"/>
              <a:buChar char="•"/>
            </a:pPr>
            <a:endParaRPr sz="2400" i="1" dirty="0"/>
          </a:p>
          <a:p>
            <a:pPr marL="342900" lvl="0" indent="-342900" algn="l" rtl="0">
              <a:lnSpc>
                <a:spcPct val="100000"/>
              </a:lnSpc>
              <a:spcBef>
                <a:spcPts val="0"/>
              </a:spcBef>
              <a:spcAft>
                <a:spcPts val="0"/>
              </a:spcAft>
              <a:buClr>
                <a:schemeClr val="tx1"/>
              </a:buClr>
              <a:buSzPct val="100000"/>
              <a:buFont typeface="Arial" panose="020B0604020202020204" pitchFamily="34" charset="0"/>
              <a:buChar char="•"/>
            </a:pPr>
            <a:r>
              <a:rPr lang="en-US" sz="2400" i="1" dirty="0"/>
              <a:t>COMMUNICATION! </a:t>
            </a:r>
            <a:endParaRPr dirty="0"/>
          </a:p>
          <a:p>
            <a:pPr marL="483110" indent="-342900">
              <a:spcBef>
                <a:spcPts val="0"/>
              </a:spcBef>
              <a:buClr>
                <a:schemeClr val="tx1"/>
              </a:buClr>
              <a:buSzPct val="100000"/>
              <a:buFont typeface="Arial" panose="020B0604020202020204" pitchFamily="34" charset="0"/>
              <a:buChar char="•"/>
            </a:pPr>
            <a:endParaRPr sz="2400" b="1" i="1" dirty="0"/>
          </a:p>
          <a:p>
            <a:pPr marL="342900" lvl="0" indent="-342900" algn="l" rtl="0">
              <a:lnSpc>
                <a:spcPct val="100000"/>
              </a:lnSpc>
              <a:spcBef>
                <a:spcPts val="0"/>
              </a:spcBef>
              <a:spcAft>
                <a:spcPts val="0"/>
              </a:spcAft>
              <a:buClr>
                <a:schemeClr val="tx1"/>
              </a:buClr>
              <a:buSzPct val="100000"/>
              <a:buFont typeface="Arial" panose="020B0604020202020204" pitchFamily="34" charset="0"/>
              <a:buChar char="•"/>
            </a:pPr>
            <a:r>
              <a:rPr lang="en-US" sz="2400" dirty="0"/>
              <a:t>Sometimes, you do not have to avoid the conflict; it can be mitigated altogether.  With proper communication, planning, and discussion, roles and expectations can be clarified, and conflict will not be created.  </a:t>
            </a: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28"/>
          <p:cNvSpPr txBox="1">
            <a:spLocks noGrp="1"/>
          </p:cNvSpPr>
          <p:nvPr>
            <p:ph type="body" idx="1"/>
          </p:nvPr>
        </p:nvSpPr>
        <p:spPr>
          <a:xfrm>
            <a:off x="510865" y="1435261"/>
            <a:ext cx="8145462" cy="2280211"/>
          </a:xfrm>
          <a:prstGeom prst="rect">
            <a:avLst/>
          </a:prstGeom>
          <a:solidFill>
            <a:srgbClr val="D9E8C8"/>
          </a:solidFill>
          <a:ln>
            <a:noFill/>
          </a:ln>
        </p:spPr>
        <p:txBody>
          <a:bodyPr spcFirstLastPara="1" wrap="square" lIns="91425" tIns="91425" rIns="91425" bIns="91425" anchor="ctr" anchorCtr="0">
            <a:noAutofit/>
          </a:bodyPr>
          <a:lstStyle/>
          <a:p>
            <a:pPr marL="152400" lvl="0" indent="0" algn="ctr" rtl="0">
              <a:lnSpc>
                <a:spcPct val="115000"/>
              </a:lnSpc>
              <a:spcBef>
                <a:spcPts val="0"/>
              </a:spcBef>
              <a:spcAft>
                <a:spcPts val="0"/>
              </a:spcAft>
              <a:buSzPts val="1200"/>
              <a:buNone/>
            </a:pPr>
            <a:r>
              <a:rPr lang="en-US" sz="4400" dirty="0">
                <a:solidFill>
                  <a:schemeClr val="accent1"/>
                </a:solidFill>
              </a:rPr>
              <a:t>Resolution in Succession</a:t>
            </a:r>
            <a:endParaRPr dirty="0">
              <a:solidFill>
                <a:schemeClr val="accent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29"/>
          <p:cNvSpPr txBox="1">
            <a:spLocks noGrp="1"/>
          </p:cNvSpPr>
          <p:nvPr>
            <p:ph type="title"/>
          </p:nvPr>
        </p:nvSpPr>
        <p:spPr>
          <a:xfrm>
            <a:off x="435894" y="526617"/>
            <a:ext cx="8272212" cy="76035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Clr>
                <a:schemeClr val="lt1"/>
              </a:buClr>
              <a:buSzPts val="2800"/>
              <a:buFont typeface="Livvic"/>
              <a:buNone/>
            </a:pPr>
            <a:r>
              <a:rPr lang="en-US" sz="3200" b="1" dirty="0">
                <a:latin typeface="Livvic"/>
                <a:ea typeface="Livvic"/>
                <a:cs typeface="Livvic"/>
                <a:sym typeface="Livvic"/>
              </a:rPr>
              <a:t>GETTING TO RESOLUTION </a:t>
            </a:r>
            <a:endParaRPr sz="2000" b="1" dirty="0">
              <a:latin typeface="Livvic"/>
              <a:ea typeface="Livvic"/>
              <a:cs typeface="Livvic"/>
              <a:sym typeface="Livvic"/>
            </a:endParaRPr>
          </a:p>
        </p:txBody>
      </p:sp>
      <p:sp>
        <p:nvSpPr>
          <p:cNvPr id="517" name="Google Shape;517;p29"/>
          <p:cNvSpPr/>
          <p:nvPr/>
        </p:nvSpPr>
        <p:spPr>
          <a:xfrm>
            <a:off x="320683" y="1554094"/>
            <a:ext cx="8511081" cy="914400"/>
          </a:xfrm>
          <a:prstGeom prst="roundRect">
            <a:avLst>
              <a:gd name="adj" fmla="val 10000"/>
            </a:avLst>
          </a:prstGeom>
          <a:solidFill>
            <a:srgbClr val="EBF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518" name="Google Shape;518;p29"/>
          <p:cNvSpPr txBox="1"/>
          <p:nvPr/>
        </p:nvSpPr>
        <p:spPr>
          <a:xfrm>
            <a:off x="1779771" y="1554094"/>
            <a:ext cx="7043546" cy="914400"/>
          </a:xfrm>
          <a:prstGeom prst="rect">
            <a:avLst/>
          </a:prstGeom>
          <a:noFill/>
          <a:ln>
            <a:noFill/>
          </a:ln>
        </p:spPr>
        <p:txBody>
          <a:bodyPr spcFirstLastPara="1" wrap="square" lIns="133675" tIns="133675" rIns="133675" bIns="13367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2400" b="0" i="0" u="none" strike="noStrike" cap="none" dirty="0">
                <a:solidFill>
                  <a:srgbClr val="000000"/>
                </a:solidFill>
                <a:latin typeface="Gill Sans MT" panose="020B0502020104020203" pitchFamily="34" charset="77"/>
                <a:sym typeface="Arial"/>
              </a:rPr>
              <a:t>Resolution may not always occur</a:t>
            </a:r>
            <a:endParaRPr sz="3200" b="0" i="0" u="none" strike="noStrike" cap="none" dirty="0">
              <a:solidFill>
                <a:schemeClr val="dk1"/>
              </a:solidFill>
              <a:latin typeface="Gill Sans MT" panose="020B0502020104020203" pitchFamily="34" charset="77"/>
              <a:ea typeface="Gill Sans"/>
              <a:cs typeface="Gill Sans"/>
              <a:sym typeface="Gill Sans"/>
            </a:endParaRPr>
          </a:p>
        </p:txBody>
      </p:sp>
      <p:sp>
        <p:nvSpPr>
          <p:cNvPr id="519" name="Google Shape;519;p29"/>
          <p:cNvSpPr/>
          <p:nvPr/>
        </p:nvSpPr>
        <p:spPr>
          <a:xfrm>
            <a:off x="320685" y="2675995"/>
            <a:ext cx="8511080" cy="914400"/>
          </a:xfrm>
          <a:prstGeom prst="roundRect">
            <a:avLst>
              <a:gd name="adj" fmla="val 10000"/>
            </a:avLst>
          </a:prstGeom>
          <a:solidFill>
            <a:srgbClr val="EBF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520" name="Google Shape;520;p29"/>
          <p:cNvSpPr txBox="1"/>
          <p:nvPr/>
        </p:nvSpPr>
        <p:spPr>
          <a:xfrm>
            <a:off x="1779772" y="2675995"/>
            <a:ext cx="6928334" cy="914400"/>
          </a:xfrm>
          <a:prstGeom prst="rect">
            <a:avLst/>
          </a:prstGeom>
          <a:noFill/>
          <a:ln>
            <a:noFill/>
          </a:ln>
        </p:spPr>
        <p:txBody>
          <a:bodyPr spcFirstLastPara="1" wrap="square" lIns="133675" tIns="133675" rIns="133675" bIns="13367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2000" b="0" i="0" u="none" strike="noStrike" cap="none" dirty="0">
                <a:solidFill>
                  <a:srgbClr val="000000"/>
                </a:solidFill>
                <a:latin typeface="Gill Sans MT" panose="020B0502020104020203" pitchFamily="34" charset="77"/>
                <a:sym typeface="Arial"/>
              </a:rPr>
              <a:t>When you do (X) in situation (Y), I feel (Z)</a:t>
            </a:r>
            <a:endParaRPr sz="2800" b="0" i="0" u="none" strike="noStrike" cap="none" dirty="0">
              <a:solidFill>
                <a:schemeClr val="dk1"/>
              </a:solidFill>
              <a:latin typeface="Gill Sans MT" panose="020B0502020104020203" pitchFamily="34" charset="77"/>
              <a:ea typeface="Gill Sans"/>
              <a:cs typeface="Gill Sans"/>
              <a:sym typeface="Gill Sans"/>
            </a:endParaRPr>
          </a:p>
          <a:p>
            <a:pPr marL="0" marR="0" lvl="0" indent="0" algn="l" rtl="0">
              <a:lnSpc>
                <a:spcPct val="100000"/>
              </a:lnSpc>
              <a:spcBef>
                <a:spcPts val="525"/>
              </a:spcBef>
              <a:spcAft>
                <a:spcPts val="0"/>
              </a:spcAft>
              <a:buClr>
                <a:srgbClr val="000000"/>
              </a:buClr>
              <a:buSzPts val="1500"/>
              <a:buFont typeface="Arial"/>
              <a:buNone/>
            </a:pPr>
            <a:r>
              <a:rPr lang="en-US" sz="2000" b="0" i="0" u="none" strike="noStrike" cap="none" dirty="0">
                <a:solidFill>
                  <a:srgbClr val="000000"/>
                </a:solidFill>
                <a:latin typeface="Gill Sans MT" panose="020B0502020104020203" pitchFamily="34" charset="77"/>
                <a:sym typeface="Arial"/>
              </a:rPr>
              <a:t>Ex: When you don’t return my calls after I leave you a message about our contract, I feel like my concerns are not important. </a:t>
            </a:r>
            <a:r>
              <a:rPr lang="en-US" sz="2000" b="0" i="0" u="none" strike="noStrike" cap="none" dirty="0">
                <a:solidFill>
                  <a:srgbClr val="000000"/>
                </a:solidFill>
                <a:latin typeface="Gill Sans MT" panose="020B0502020104020203" pitchFamily="34" charset="77"/>
                <a:ea typeface="Calibri"/>
                <a:cs typeface="Calibri"/>
                <a:sym typeface="Calibri"/>
              </a:rPr>
              <a:t> </a:t>
            </a:r>
            <a:endParaRPr sz="2000" b="0" i="0" u="none" strike="noStrike" cap="none" dirty="0">
              <a:solidFill>
                <a:srgbClr val="000000"/>
              </a:solidFill>
              <a:latin typeface="Gill Sans MT" panose="020B0502020104020203" pitchFamily="34" charset="77"/>
              <a:sym typeface="Arial"/>
            </a:endParaRPr>
          </a:p>
        </p:txBody>
      </p:sp>
      <p:sp>
        <p:nvSpPr>
          <p:cNvPr id="521" name="Google Shape;521;p29"/>
          <p:cNvSpPr/>
          <p:nvPr/>
        </p:nvSpPr>
        <p:spPr>
          <a:xfrm>
            <a:off x="1779772" y="1521774"/>
            <a:ext cx="4316086" cy="914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522" name="Google Shape;522;p29"/>
          <p:cNvSpPr/>
          <p:nvPr/>
        </p:nvSpPr>
        <p:spPr>
          <a:xfrm>
            <a:off x="1779772" y="3100873"/>
            <a:ext cx="4316086" cy="126327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523" name="Google Shape;523;p29"/>
          <p:cNvSpPr/>
          <p:nvPr/>
        </p:nvSpPr>
        <p:spPr>
          <a:xfrm>
            <a:off x="1779772" y="4679972"/>
            <a:ext cx="4316086" cy="126327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524" name="Google Shape;524;p29"/>
          <p:cNvSpPr/>
          <p:nvPr/>
        </p:nvSpPr>
        <p:spPr>
          <a:xfrm>
            <a:off x="320683" y="3796417"/>
            <a:ext cx="8511079" cy="914400"/>
          </a:xfrm>
          <a:prstGeom prst="roundRect">
            <a:avLst>
              <a:gd name="adj" fmla="val 10000"/>
            </a:avLst>
          </a:prstGeom>
          <a:solidFill>
            <a:srgbClr val="EBF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525" name="Google Shape;525;p29"/>
          <p:cNvSpPr txBox="1"/>
          <p:nvPr/>
        </p:nvSpPr>
        <p:spPr>
          <a:xfrm>
            <a:off x="1779771" y="3796417"/>
            <a:ext cx="4316086" cy="914400"/>
          </a:xfrm>
          <a:prstGeom prst="rect">
            <a:avLst/>
          </a:prstGeom>
          <a:noFill/>
          <a:ln>
            <a:noFill/>
          </a:ln>
        </p:spPr>
        <p:txBody>
          <a:bodyPr spcFirstLastPara="1" wrap="square" lIns="133675" tIns="133675" rIns="133675" bIns="13367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2400" b="0" i="0" u="none" strike="noStrike" cap="none" dirty="0">
                <a:solidFill>
                  <a:srgbClr val="000000"/>
                </a:solidFill>
                <a:latin typeface="Gill Sans MT" panose="020B0502020104020203" pitchFamily="34" charset="77"/>
                <a:sym typeface="Arial"/>
              </a:rPr>
              <a:t>Have an attitude of resolution </a:t>
            </a:r>
            <a:endParaRPr sz="3200" b="0" i="0" u="none" strike="noStrike" cap="none" dirty="0">
              <a:solidFill>
                <a:schemeClr val="dk1"/>
              </a:solidFill>
              <a:latin typeface="Gill Sans MT" panose="020B0502020104020203" pitchFamily="34" charset="77"/>
              <a:sym typeface="Arial"/>
            </a:endParaRPr>
          </a:p>
        </p:txBody>
      </p:sp>
      <p:pic>
        <p:nvPicPr>
          <p:cNvPr id="526" name="Google Shape;526;p29" descr="Warning with solid fill"/>
          <p:cNvPicPr preferRelativeResize="0"/>
          <p:nvPr/>
        </p:nvPicPr>
        <p:blipFill rotWithShape="1">
          <a:blip r:embed="rId3">
            <a:alphaModFix/>
          </a:blip>
          <a:srcRect/>
          <a:stretch/>
        </p:blipFill>
        <p:spPr>
          <a:xfrm>
            <a:off x="491650" y="1521774"/>
            <a:ext cx="914400" cy="914400"/>
          </a:xfrm>
          <a:prstGeom prst="rect">
            <a:avLst/>
          </a:prstGeom>
          <a:noFill/>
          <a:ln>
            <a:noFill/>
          </a:ln>
        </p:spPr>
      </p:pic>
      <p:pic>
        <p:nvPicPr>
          <p:cNvPr id="527" name="Google Shape;527;p29" descr="Magnifying glass with solid fill"/>
          <p:cNvPicPr preferRelativeResize="0"/>
          <p:nvPr/>
        </p:nvPicPr>
        <p:blipFill rotWithShape="1">
          <a:blip r:embed="rId4">
            <a:alphaModFix/>
          </a:blip>
          <a:srcRect/>
          <a:stretch/>
        </p:blipFill>
        <p:spPr>
          <a:xfrm>
            <a:off x="483228" y="2703301"/>
            <a:ext cx="914400" cy="914400"/>
          </a:xfrm>
          <a:prstGeom prst="rect">
            <a:avLst/>
          </a:prstGeom>
          <a:noFill/>
          <a:ln>
            <a:noFill/>
          </a:ln>
        </p:spPr>
      </p:pic>
      <p:pic>
        <p:nvPicPr>
          <p:cNvPr id="528" name="Google Shape;528;p29" descr="Smiling face with solid fill with solid fill"/>
          <p:cNvPicPr preferRelativeResize="0"/>
          <p:nvPr/>
        </p:nvPicPr>
        <p:blipFill rotWithShape="1">
          <a:blip r:embed="rId5">
            <a:alphaModFix/>
          </a:blip>
          <a:srcRect/>
          <a:stretch/>
        </p:blipFill>
        <p:spPr>
          <a:xfrm>
            <a:off x="483228" y="3790270"/>
            <a:ext cx="914400" cy="9144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37"/>
          <p:cNvSpPr txBox="1">
            <a:spLocks noGrp="1"/>
          </p:cNvSpPr>
          <p:nvPr>
            <p:ph type="title" idx="4294967295"/>
          </p:nvPr>
        </p:nvSpPr>
        <p:spPr>
          <a:xfrm>
            <a:off x="247426" y="510305"/>
            <a:ext cx="8534624" cy="44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accent1"/>
              </a:buClr>
              <a:buSzPct val="86419"/>
              <a:buFont typeface="Gill Sans"/>
              <a:buNone/>
            </a:pPr>
            <a:r>
              <a:rPr lang="en-US" sz="3000" b="1" dirty="0">
                <a:solidFill>
                  <a:schemeClr val="accent1"/>
                </a:solidFill>
                <a:latin typeface="Livvic" pitchFamily="2" charset="77"/>
              </a:rPr>
              <a:t>GETTING TO RESOLUTION IN SUCCESSION </a:t>
            </a:r>
            <a:endParaRPr sz="3000" b="1" dirty="0">
              <a:solidFill>
                <a:schemeClr val="accent1"/>
              </a:solidFill>
              <a:latin typeface="Livvic" pitchFamily="2" charset="77"/>
            </a:endParaRPr>
          </a:p>
        </p:txBody>
      </p:sp>
      <p:sp>
        <p:nvSpPr>
          <p:cNvPr id="536" name="Google Shape;536;p37"/>
          <p:cNvSpPr/>
          <p:nvPr/>
        </p:nvSpPr>
        <p:spPr>
          <a:xfrm>
            <a:off x="377433" y="1030404"/>
            <a:ext cx="8412480" cy="822960"/>
          </a:xfrm>
          <a:custGeom>
            <a:avLst/>
            <a:gdLst/>
            <a:ahLst/>
            <a:cxnLst/>
            <a:rect l="l" t="t" r="r" b="b"/>
            <a:pathLst>
              <a:path w="6096000" h="944562" extrusionOk="0">
                <a:moveTo>
                  <a:pt x="0" y="94456"/>
                </a:moveTo>
                <a:cubicBezTo>
                  <a:pt x="0" y="42289"/>
                  <a:pt x="42289" y="0"/>
                  <a:pt x="94456" y="0"/>
                </a:cubicBezTo>
                <a:lnTo>
                  <a:pt x="6001544" y="0"/>
                </a:lnTo>
                <a:cubicBezTo>
                  <a:pt x="6053711" y="0"/>
                  <a:pt x="6096000" y="42289"/>
                  <a:pt x="6096000" y="94456"/>
                </a:cubicBezTo>
                <a:lnTo>
                  <a:pt x="6096000" y="850106"/>
                </a:lnTo>
                <a:cubicBezTo>
                  <a:pt x="6096000" y="902273"/>
                  <a:pt x="6053711" y="944562"/>
                  <a:pt x="6001544" y="944562"/>
                </a:cubicBezTo>
                <a:lnTo>
                  <a:pt x="94456" y="944562"/>
                </a:lnTo>
                <a:cubicBezTo>
                  <a:pt x="42289" y="944562"/>
                  <a:pt x="0" y="902273"/>
                  <a:pt x="0" y="850106"/>
                </a:cubicBezTo>
                <a:lnTo>
                  <a:pt x="0" y="94456"/>
                </a:lnTo>
                <a:close/>
              </a:path>
            </a:pathLst>
          </a:custGeom>
          <a:solidFill>
            <a:srgbClr val="B3D2E2"/>
          </a:solidFill>
          <a:ln w="22225" cap="rnd" cmpd="sng">
            <a:solidFill>
              <a:schemeClr val="lt1"/>
            </a:solidFill>
            <a:prstDash val="solid"/>
            <a:round/>
            <a:headEnd type="none" w="sm" len="sm"/>
            <a:tailEnd type="none" w="sm" len="sm"/>
          </a:ln>
        </p:spPr>
        <p:txBody>
          <a:bodyPr spcFirstLastPara="1" wrap="square" lIns="1416525" tIns="102850" rIns="102850" bIns="102850" anchor="ctr" anchorCtr="0">
            <a:noAutofit/>
          </a:bodyPr>
          <a:lstStyle/>
          <a:p>
            <a:pPr marL="0" marR="0" lvl="0" indent="0" algn="l" rtl="0">
              <a:lnSpc>
                <a:spcPct val="90000"/>
              </a:lnSpc>
              <a:spcBef>
                <a:spcPts val="0"/>
              </a:spcBef>
              <a:spcAft>
                <a:spcPts val="0"/>
              </a:spcAft>
              <a:buClr>
                <a:schemeClr val="accent1"/>
              </a:buClr>
              <a:buSzPts val="2700"/>
              <a:buFont typeface="Gill Sans"/>
              <a:buNone/>
            </a:pPr>
            <a:r>
              <a:rPr lang="en-US" sz="2700" b="1" i="0" u="none" strike="noStrike" cap="none" dirty="0">
                <a:solidFill>
                  <a:schemeClr val="tx1"/>
                </a:solidFill>
                <a:latin typeface="Gill Sans"/>
                <a:ea typeface="Gill Sans"/>
                <a:cs typeface="Gill Sans"/>
                <a:sym typeface="Gill Sans"/>
              </a:rPr>
              <a:t>Communication</a:t>
            </a:r>
            <a:r>
              <a:rPr lang="en-US" sz="2700" b="0" i="0" u="none" strike="noStrike" cap="none" dirty="0">
                <a:solidFill>
                  <a:schemeClr val="tx1"/>
                </a:solidFill>
                <a:latin typeface="Gill Sans"/>
                <a:ea typeface="Gill Sans"/>
                <a:cs typeface="Gill Sans"/>
                <a:sym typeface="Gill Sans"/>
              </a:rPr>
              <a:t> is required</a:t>
            </a:r>
            <a:endParaRPr sz="1400" b="0" i="0" u="none" strike="noStrike" cap="none" dirty="0">
              <a:solidFill>
                <a:schemeClr val="tx1"/>
              </a:solidFill>
              <a:latin typeface="Arial"/>
              <a:ea typeface="Arial"/>
              <a:cs typeface="Arial"/>
              <a:sym typeface="Arial"/>
            </a:endParaRPr>
          </a:p>
        </p:txBody>
      </p:sp>
      <p:sp>
        <p:nvSpPr>
          <p:cNvPr id="537" name="Google Shape;537;p37" descr="Subtitles with solid fill"/>
          <p:cNvSpPr/>
          <p:nvPr/>
        </p:nvSpPr>
        <p:spPr>
          <a:xfrm>
            <a:off x="806424" y="1124859"/>
            <a:ext cx="731520" cy="640080"/>
          </a:xfrm>
          <a:prstGeom prst="roundRect">
            <a:avLst>
              <a:gd name="adj" fmla="val 10000"/>
            </a:avLst>
          </a:prstGeom>
          <a:blipFill rotWithShape="1">
            <a:blip r:embed="rId3">
              <a:alphaModFix/>
            </a:blip>
            <a:stretch>
              <a:fillRect t="-9998" b="-9998"/>
            </a:stretch>
          </a:blipFill>
          <a:ln w="22225"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538" name="Google Shape;538;p37"/>
          <p:cNvSpPr/>
          <p:nvPr/>
        </p:nvSpPr>
        <p:spPr>
          <a:xfrm>
            <a:off x="377433" y="2069422"/>
            <a:ext cx="8412480" cy="822960"/>
          </a:xfrm>
          <a:custGeom>
            <a:avLst/>
            <a:gdLst/>
            <a:ahLst/>
            <a:cxnLst/>
            <a:rect l="l" t="t" r="r" b="b"/>
            <a:pathLst>
              <a:path w="6096000" h="944562" extrusionOk="0">
                <a:moveTo>
                  <a:pt x="0" y="94456"/>
                </a:moveTo>
                <a:cubicBezTo>
                  <a:pt x="0" y="42289"/>
                  <a:pt x="42289" y="0"/>
                  <a:pt x="94456" y="0"/>
                </a:cubicBezTo>
                <a:lnTo>
                  <a:pt x="6001544" y="0"/>
                </a:lnTo>
                <a:cubicBezTo>
                  <a:pt x="6053711" y="0"/>
                  <a:pt x="6096000" y="42289"/>
                  <a:pt x="6096000" y="94456"/>
                </a:cubicBezTo>
                <a:lnTo>
                  <a:pt x="6096000" y="850106"/>
                </a:lnTo>
                <a:cubicBezTo>
                  <a:pt x="6096000" y="902273"/>
                  <a:pt x="6053711" y="944562"/>
                  <a:pt x="6001544" y="944562"/>
                </a:cubicBezTo>
                <a:lnTo>
                  <a:pt x="94456" y="944562"/>
                </a:lnTo>
                <a:cubicBezTo>
                  <a:pt x="42289" y="944562"/>
                  <a:pt x="0" y="902273"/>
                  <a:pt x="0" y="850106"/>
                </a:cubicBezTo>
                <a:lnTo>
                  <a:pt x="0" y="94456"/>
                </a:lnTo>
                <a:close/>
              </a:path>
            </a:pathLst>
          </a:custGeom>
          <a:solidFill>
            <a:srgbClr val="D8F4FA"/>
          </a:solidFill>
          <a:ln w="22225" cap="rnd" cmpd="sng">
            <a:solidFill>
              <a:schemeClr val="lt1"/>
            </a:solidFill>
            <a:prstDash val="solid"/>
            <a:round/>
            <a:headEnd type="none" w="sm" len="sm"/>
            <a:tailEnd type="none" w="sm" len="sm"/>
          </a:ln>
        </p:spPr>
        <p:txBody>
          <a:bodyPr spcFirstLastPara="1" wrap="square" lIns="1416525" tIns="102850" rIns="102850" bIns="102850" anchor="ctr" anchorCtr="0">
            <a:noAutofit/>
          </a:bodyPr>
          <a:lstStyle/>
          <a:p>
            <a:pPr marL="0" marR="0" lvl="0" indent="0" algn="l" rtl="0">
              <a:lnSpc>
                <a:spcPct val="90000"/>
              </a:lnSpc>
              <a:spcBef>
                <a:spcPts val="0"/>
              </a:spcBef>
              <a:spcAft>
                <a:spcPts val="0"/>
              </a:spcAft>
              <a:buClr>
                <a:schemeClr val="dk1"/>
              </a:buClr>
              <a:buSzPts val="2700"/>
              <a:buFont typeface="Gill Sans"/>
              <a:buNone/>
            </a:pPr>
            <a:r>
              <a:rPr lang="en-US" sz="2700" b="0" i="0" u="none" strike="noStrike" cap="none">
                <a:solidFill>
                  <a:schemeClr val="dk1"/>
                </a:solidFill>
                <a:latin typeface="Gill Sans"/>
                <a:ea typeface="Gill Sans"/>
                <a:cs typeface="Gill Sans"/>
                <a:sym typeface="Gill Sans"/>
              </a:rPr>
              <a:t>Realization that succession will take </a:t>
            </a:r>
            <a:r>
              <a:rPr lang="en-US" sz="2700" b="1" i="0" u="none" strike="noStrike" cap="none">
                <a:solidFill>
                  <a:schemeClr val="dk1"/>
                </a:solidFill>
                <a:latin typeface="Gill Sans"/>
                <a:ea typeface="Gill Sans"/>
                <a:cs typeface="Gill Sans"/>
                <a:sym typeface="Gill Sans"/>
              </a:rPr>
              <a:t>time</a:t>
            </a:r>
            <a:endParaRPr sz="1400" b="0" i="0" u="none" strike="noStrike" cap="none">
              <a:solidFill>
                <a:srgbClr val="000000"/>
              </a:solidFill>
              <a:latin typeface="Arial"/>
              <a:ea typeface="Arial"/>
              <a:cs typeface="Arial"/>
              <a:sym typeface="Arial"/>
            </a:endParaRPr>
          </a:p>
        </p:txBody>
      </p:sp>
      <p:sp>
        <p:nvSpPr>
          <p:cNvPr id="539" name="Google Shape;539;p37"/>
          <p:cNvSpPr/>
          <p:nvPr/>
        </p:nvSpPr>
        <p:spPr>
          <a:xfrm>
            <a:off x="806424" y="2163878"/>
            <a:ext cx="731520" cy="640080"/>
          </a:xfrm>
          <a:prstGeom prst="roundRect">
            <a:avLst>
              <a:gd name="adj" fmla="val 10000"/>
            </a:avLst>
          </a:prstGeom>
          <a:blipFill rotWithShape="1">
            <a:blip r:embed="rId4">
              <a:alphaModFix/>
            </a:blip>
            <a:stretch>
              <a:fillRect t="-9998" b="-9998"/>
            </a:stretch>
          </a:blipFill>
          <a:ln w="22225"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540" name="Google Shape;540;p37"/>
          <p:cNvSpPr/>
          <p:nvPr/>
        </p:nvSpPr>
        <p:spPr>
          <a:xfrm>
            <a:off x="377432" y="3108441"/>
            <a:ext cx="8412480" cy="822960"/>
          </a:xfrm>
          <a:custGeom>
            <a:avLst/>
            <a:gdLst/>
            <a:ahLst/>
            <a:cxnLst/>
            <a:rect l="l" t="t" r="r" b="b"/>
            <a:pathLst>
              <a:path w="6096000" h="944562" extrusionOk="0">
                <a:moveTo>
                  <a:pt x="0" y="94456"/>
                </a:moveTo>
                <a:cubicBezTo>
                  <a:pt x="0" y="42289"/>
                  <a:pt x="42289" y="0"/>
                  <a:pt x="94456" y="0"/>
                </a:cubicBezTo>
                <a:lnTo>
                  <a:pt x="6001544" y="0"/>
                </a:lnTo>
                <a:cubicBezTo>
                  <a:pt x="6053711" y="0"/>
                  <a:pt x="6096000" y="42289"/>
                  <a:pt x="6096000" y="94456"/>
                </a:cubicBezTo>
                <a:lnTo>
                  <a:pt x="6096000" y="850106"/>
                </a:lnTo>
                <a:cubicBezTo>
                  <a:pt x="6096000" y="902273"/>
                  <a:pt x="6053711" y="944562"/>
                  <a:pt x="6001544" y="944562"/>
                </a:cubicBezTo>
                <a:lnTo>
                  <a:pt x="94456" y="944562"/>
                </a:lnTo>
                <a:cubicBezTo>
                  <a:pt x="42289" y="944562"/>
                  <a:pt x="0" y="902273"/>
                  <a:pt x="0" y="850106"/>
                </a:cubicBezTo>
                <a:lnTo>
                  <a:pt x="0" y="94456"/>
                </a:lnTo>
                <a:close/>
              </a:path>
            </a:pathLst>
          </a:custGeom>
          <a:solidFill>
            <a:srgbClr val="D4D7DA"/>
          </a:solidFill>
          <a:ln w="22225" cap="rnd" cmpd="sng">
            <a:solidFill>
              <a:schemeClr val="lt1"/>
            </a:solidFill>
            <a:prstDash val="solid"/>
            <a:round/>
            <a:headEnd type="none" w="sm" len="sm"/>
            <a:tailEnd type="none" w="sm" len="sm"/>
          </a:ln>
        </p:spPr>
        <p:txBody>
          <a:bodyPr spcFirstLastPara="1" wrap="square" lIns="1416525" tIns="102850" rIns="102850" bIns="102850" anchor="ctr" anchorCtr="0">
            <a:noAutofit/>
          </a:bodyPr>
          <a:lstStyle/>
          <a:p>
            <a:pPr marL="0" marR="0" lvl="0" indent="0" algn="l" rtl="0">
              <a:lnSpc>
                <a:spcPct val="90000"/>
              </a:lnSpc>
              <a:spcBef>
                <a:spcPts val="0"/>
              </a:spcBef>
              <a:spcAft>
                <a:spcPts val="0"/>
              </a:spcAft>
              <a:buClr>
                <a:schemeClr val="accent1"/>
              </a:buClr>
              <a:buSzPts val="2700"/>
              <a:buFont typeface="Gill Sans"/>
              <a:buNone/>
            </a:pPr>
            <a:r>
              <a:rPr lang="en-US" sz="2700" b="1" i="0" u="none" strike="noStrike" cap="none" dirty="0">
                <a:solidFill>
                  <a:schemeClr val="tx1"/>
                </a:solidFill>
                <a:latin typeface="Gill Sans"/>
                <a:ea typeface="Gill Sans"/>
                <a:cs typeface="Gill Sans"/>
                <a:sym typeface="Gill Sans"/>
              </a:rPr>
              <a:t>Outside</a:t>
            </a:r>
            <a:r>
              <a:rPr lang="en-US" sz="2700" b="0" i="0" u="none" strike="noStrike" cap="none" dirty="0">
                <a:solidFill>
                  <a:schemeClr val="tx1"/>
                </a:solidFill>
                <a:latin typeface="Gill Sans"/>
                <a:ea typeface="Gill Sans"/>
                <a:cs typeface="Gill Sans"/>
                <a:sym typeface="Gill Sans"/>
              </a:rPr>
              <a:t> help can be needed</a:t>
            </a:r>
            <a:endParaRPr sz="1400" b="0" i="0" u="none" strike="noStrike" cap="none" dirty="0">
              <a:solidFill>
                <a:schemeClr val="tx1"/>
              </a:solidFill>
              <a:latin typeface="Arial"/>
              <a:ea typeface="Arial"/>
              <a:cs typeface="Arial"/>
              <a:sym typeface="Arial"/>
            </a:endParaRPr>
          </a:p>
        </p:txBody>
      </p:sp>
      <p:sp>
        <p:nvSpPr>
          <p:cNvPr id="541" name="Google Shape;541;p37" descr="Briefcase with solid fill"/>
          <p:cNvSpPr/>
          <p:nvPr/>
        </p:nvSpPr>
        <p:spPr>
          <a:xfrm>
            <a:off x="806424" y="3191543"/>
            <a:ext cx="731520" cy="640080"/>
          </a:xfrm>
          <a:prstGeom prst="roundRect">
            <a:avLst>
              <a:gd name="adj" fmla="val 10000"/>
            </a:avLst>
          </a:prstGeom>
          <a:blipFill rotWithShape="1">
            <a:blip r:embed="rId5">
              <a:alphaModFix/>
            </a:blip>
            <a:stretch>
              <a:fillRect t="-9998" b="-9998"/>
            </a:stretch>
          </a:blipFill>
          <a:ln w="22225"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542" name="Google Shape;542;p37"/>
          <p:cNvSpPr/>
          <p:nvPr/>
        </p:nvSpPr>
        <p:spPr>
          <a:xfrm>
            <a:off x="377433" y="4147460"/>
            <a:ext cx="8412480" cy="822960"/>
          </a:xfrm>
          <a:custGeom>
            <a:avLst/>
            <a:gdLst/>
            <a:ahLst/>
            <a:cxnLst/>
            <a:rect l="l" t="t" r="r" b="b"/>
            <a:pathLst>
              <a:path w="6096000" h="944562" extrusionOk="0">
                <a:moveTo>
                  <a:pt x="0" y="94456"/>
                </a:moveTo>
                <a:cubicBezTo>
                  <a:pt x="0" y="42289"/>
                  <a:pt x="42289" y="0"/>
                  <a:pt x="94456" y="0"/>
                </a:cubicBezTo>
                <a:lnTo>
                  <a:pt x="6001544" y="0"/>
                </a:lnTo>
                <a:cubicBezTo>
                  <a:pt x="6053711" y="0"/>
                  <a:pt x="6096000" y="42289"/>
                  <a:pt x="6096000" y="94456"/>
                </a:cubicBezTo>
                <a:lnTo>
                  <a:pt x="6096000" y="850106"/>
                </a:lnTo>
                <a:cubicBezTo>
                  <a:pt x="6096000" y="902273"/>
                  <a:pt x="6053711" y="944562"/>
                  <a:pt x="6001544" y="944562"/>
                </a:cubicBezTo>
                <a:lnTo>
                  <a:pt x="94456" y="944562"/>
                </a:lnTo>
                <a:cubicBezTo>
                  <a:pt x="42289" y="944562"/>
                  <a:pt x="0" y="902273"/>
                  <a:pt x="0" y="850106"/>
                </a:cubicBezTo>
                <a:lnTo>
                  <a:pt x="0" y="94456"/>
                </a:lnTo>
                <a:close/>
              </a:path>
            </a:pathLst>
          </a:custGeom>
          <a:solidFill>
            <a:srgbClr val="D9E8C8"/>
          </a:solidFill>
          <a:ln w="22225" cap="rnd" cmpd="sng">
            <a:solidFill>
              <a:schemeClr val="lt1"/>
            </a:solidFill>
            <a:prstDash val="solid"/>
            <a:round/>
            <a:headEnd type="none" w="sm" len="sm"/>
            <a:tailEnd type="none" w="sm" len="sm"/>
          </a:ln>
        </p:spPr>
        <p:txBody>
          <a:bodyPr spcFirstLastPara="1" wrap="square" lIns="1416525" tIns="102850" rIns="102850" bIns="102850" anchor="ctr" anchorCtr="0">
            <a:noAutofit/>
          </a:bodyPr>
          <a:lstStyle/>
          <a:p>
            <a:pPr marL="0" marR="0" lvl="0" indent="0" algn="l" rtl="0">
              <a:lnSpc>
                <a:spcPct val="90000"/>
              </a:lnSpc>
              <a:spcBef>
                <a:spcPts val="0"/>
              </a:spcBef>
              <a:spcAft>
                <a:spcPts val="0"/>
              </a:spcAft>
              <a:buClr>
                <a:schemeClr val="accent1"/>
              </a:buClr>
              <a:buSzPts val="2700"/>
              <a:buFont typeface="Gill Sans"/>
              <a:buNone/>
            </a:pPr>
            <a:r>
              <a:rPr lang="en-US" sz="2700" b="1" i="0" u="none" strike="noStrike" cap="none" dirty="0">
                <a:solidFill>
                  <a:schemeClr val="tx1"/>
                </a:solidFill>
                <a:latin typeface="Gill Sans"/>
                <a:ea typeface="Gill Sans"/>
                <a:cs typeface="Gill Sans"/>
                <a:sym typeface="Gill Sans"/>
              </a:rPr>
              <a:t>Commitment</a:t>
            </a:r>
            <a:r>
              <a:rPr lang="en-US" sz="2700" b="0" i="0" u="none" strike="noStrike" cap="none" dirty="0">
                <a:solidFill>
                  <a:schemeClr val="tx1"/>
                </a:solidFill>
                <a:latin typeface="Gill Sans"/>
                <a:ea typeface="Gill Sans"/>
                <a:cs typeface="Gill Sans"/>
                <a:sym typeface="Gill Sans"/>
              </a:rPr>
              <a:t> to the process is necessary</a:t>
            </a:r>
            <a:endParaRPr sz="1400" b="0" i="0" u="none" strike="noStrike" cap="none" dirty="0">
              <a:solidFill>
                <a:schemeClr val="tx1"/>
              </a:solidFill>
              <a:latin typeface="Arial"/>
              <a:ea typeface="Arial"/>
              <a:cs typeface="Arial"/>
              <a:sym typeface="Arial"/>
            </a:endParaRPr>
          </a:p>
        </p:txBody>
      </p:sp>
      <p:sp>
        <p:nvSpPr>
          <p:cNvPr id="543" name="Google Shape;543;p37"/>
          <p:cNvSpPr/>
          <p:nvPr/>
        </p:nvSpPr>
        <p:spPr>
          <a:xfrm>
            <a:off x="806424" y="4241916"/>
            <a:ext cx="731520" cy="640080"/>
          </a:xfrm>
          <a:prstGeom prst="roundRect">
            <a:avLst>
              <a:gd name="adj" fmla="val 10000"/>
            </a:avLst>
          </a:prstGeom>
          <a:solidFill>
            <a:srgbClr val="D7E5C9"/>
          </a:solidFill>
          <a:ln w="22225"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pic>
        <p:nvPicPr>
          <p:cNvPr id="544" name="Google Shape;544;p37" descr="Key with solid fill"/>
          <p:cNvPicPr preferRelativeResize="0"/>
          <p:nvPr/>
        </p:nvPicPr>
        <p:blipFill rotWithShape="1">
          <a:blip r:embed="rId6">
            <a:alphaModFix/>
          </a:blip>
          <a:srcRect/>
          <a:stretch/>
        </p:blipFill>
        <p:spPr>
          <a:xfrm>
            <a:off x="851548" y="4243636"/>
            <a:ext cx="640080" cy="64008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69"/>
          <p:cNvSpPr txBox="1"/>
          <p:nvPr/>
        </p:nvSpPr>
        <p:spPr>
          <a:xfrm>
            <a:off x="499269" y="1431644"/>
            <a:ext cx="8145462" cy="2280211"/>
          </a:xfrm>
          <a:prstGeom prst="rect">
            <a:avLst/>
          </a:prstGeom>
          <a:solidFill>
            <a:srgbClr val="D9E8C8"/>
          </a:solidFill>
          <a:ln>
            <a:noFill/>
          </a:ln>
        </p:spPr>
        <p:txBody>
          <a:bodyPr spcFirstLastPara="1" wrap="square" lIns="91425" tIns="91425" rIns="91425" bIns="91425" anchor="ctr" anchorCtr="0">
            <a:noAutofit/>
          </a:bodyPr>
          <a:lstStyle/>
          <a:p>
            <a:pPr marL="152400" marR="0" lvl="0" indent="0" algn="ctr" rtl="0">
              <a:lnSpc>
                <a:spcPct val="115000"/>
              </a:lnSpc>
              <a:spcBef>
                <a:spcPts val="0"/>
              </a:spcBef>
              <a:spcAft>
                <a:spcPts val="0"/>
              </a:spcAft>
              <a:buClr>
                <a:schemeClr val="accent2"/>
              </a:buClr>
              <a:buSzPts val="1200"/>
              <a:buFont typeface="Noto Sans Symbols"/>
              <a:buNone/>
            </a:pPr>
            <a:r>
              <a:rPr lang="en-US" sz="4400" b="1" i="0" u="none" strike="noStrike" cap="none">
                <a:solidFill>
                  <a:schemeClr val="accent1"/>
                </a:solidFill>
                <a:latin typeface="Livvic"/>
                <a:ea typeface="Livvic"/>
                <a:cs typeface="Livvic"/>
                <a:sym typeface="Livvic"/>
              </a:rPr>
              <a:t>Questions</a:t>
            </a:r>
            <a:endParaRPr sz="1350" b="1" i="0" u="none" strike="noStrike" cap="none">
              <a:solidFill>
                <a:schemeClr val="accent1"/>
              </a:solidFill>
              <a:latin typeface="Livvic"/>
              <a:ea typeface="Livvic"/>
              <a:cs typeface="Livvic"/>
              <a:sym typeface="Livvic"/>
            </a:endParaRPr>
          </a:p>
        </p:txBody>
      </p:sp>
      <p:sp>
        <p:nvSpPr>
          <p:cNvPr id="550" name="Google Shape;550;p69"/>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54</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
          <p:cNvSpPr txBox="1">
            <a:spLocks noGrp="1"/>
          </p:cNvSpPr>
          <p:nvPr>
            <p:ph type="body" idx="1"/>
          </p:nvPr>
        </p:nvSpPr>
        <p:spPr>
          <a:xfrm>
            <a:off x="247426" y="1060450"/>
            <a:ext cx="8896574" cy="372121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r>
              <a:rPr lang="en-US" sz="2400" b="0" dirty="0">
                <a:solidFill>
                  <a:schemeClr val="tx1"/>
                </a:solidFill>
                <a:latin typeface="Gill Sans" panose="020B0502020104020203" pitchFamily="34" charset="-79"/>
                <a:cs typeface="Gill Sans" panose="020B0502020104020203" pitchFamily="34" charset="-79"/>
              </a:rPr>
              <a:t>These materials are intended to present general information on succession planning.</a:t>
            </a:r>
            <a:br>
              <a:rPr lang="en-US" sz="2400" b="0" dirty="0">
                <a:solidFill>
                  <a:schemeClr val="tx1"/>
                </a:solidFill>
                <a:latin typeface="Gill Sans" panose="020B0502020104020203" pitchFamily="34" charset="-79"/>
                <a:cs typeface="Gill Sans" panose="020B0502020104020203" pitchFamily="34" charset="-79"/>
              </a:rPr>
            </a:br>
            <a:r>
              <a:rPr lang="en-US" sz="2400" b="0" dirty="0">
                <a:solidFill>
                  <a:schemeClr val="tx1"/>
                </a:solidFill>
                <a:latin typeface="Gill Sans" panose="020B0502020104020203" pitchFamily="34" charset="-79"/>
                <a:cs typeface="Gill Sans" panose="020B0502020104020203" pitchFamily="34" charset="-79"/>
              </a:rPr>
              <a:t> </a:t>
            </a:r>
            <a:br>
              <a:rPr lang="en-US" sz="2400" b="0" dirty="0">
                <a:solidFill>
                  <a:schemeClr val="tx1"/>
                </a:solidFill>
                <a:latin typeface="Gill Sans" panose="020B0502020104020203" pitchFamily="34" charset="-79"/>
                <a:cs typeface="Gill Sans" panose="020B0502020104020203" pitchFamily="34" charset="-79"/>
              </a:rPr>
            </a:br>
            <a:r>
              <a:rPr lang="en-US" sz="2400" b="0" dirty="0">
                <a:solidFill>
                  <a:schemeClr val="tx1"/>
                </a:solidFill>
                <a:latin typeface="Gill Sans" panose="020B0502020104020203" pitchFamily="34" charset="-79"/>
                <a:cs typeface="Gill Sans" panose="020B0502020104020203" pitchFamily="34" charset="-79"/>
              </a:rPr>
              <a:t>The information may not be applicable to every state or territory. </a:t>
            </a:r>
            <a:br>
              <a:rPr lang="en-US" sz="2400" b="0" dirty="0">
                <a:solidFill>
                  <a:schemeClr val="tx1"/>
                </a:solidFill>
                <a:latin typeface="Gill Sans" panose="020B0502020104020203" pitchFamily="34" charset="-79"/>
                <a:cs typeface="Gill Sans" panose="020B0502020104020203" pitchFamily="34" charset="-79"/>
              </a:rPr>
            </a:br>
            <a:br>
              <a:rPr lang="en-US" sz="2400" b="0" dirty="0">
                <a:solidFill>
                  <a:schemeClr val="tx1"/>
                </a:solidFill>
                <a:latin typeface="Gill Sans" panose="020B0502020104020203" pitchFamily="34" charset="-79"/>
                <a:cs typeface="Gill Sans" panose="020B0502020104020203" pitchFamily="34" charset="-79"/>
              </a:rPr>
            </a:br>
            <a:r>
              <a:rPr lang="en-US" sz="2400" b="0" dirty="0">
                <a:solidFill>
                  <a:schemeClr val="tx1"/>
                </a:solidFill>
                <a:latin typeface="Gill Sans" panose="020B0502020104020203" pitchFamily="34" charset="-79"/>
                <a:cs typeface="Gill Sans" panose="020B0502020104020203" pitchFamily="34" charset="-79"/>
              </a:rPr>
              <a:t>These materials do not provide legal advice.  Specific advice should be obtained from an attorney or another professional well versed in the facts and circumstances related to the individual seeking advice and the jurisdiction where the property is located.</a:t>
            </a:r>
            <a:endParaRPr sz="2400" b="0" dirty="0">
              <a:solidFill>
                <a:schemeClr val="tx1"/>
              </a:solidFill>
              <a:latin typeface="Gill Sans" panose="020B0502020104020203" pitchFamily="34" charset="-79"/>
              <a:cs typeface="Gill Sans" panose="020B0502020104020203" pitchFamily="34" charset="-79"/>
            </a:endParaRPr>
          </a:p>
        </p:txBody>
      </p:sp>
      <p:sp>
        <p:nvSpPr>
          <p:cNvPr id="158" name="Google Shape;158;p2"/>
          <p:cNvSpPr txBox="1">
            <a:spLocks noGrp="1"/>
          </p:cNvSpPr>
          <p:nvPr>
            <p:ph type="body" idx="2"/>
          </p:nvPr>
        </p:nvSpPr>
        <p:spPr>
          <a:xfrm>
            <a:off x="247426" y="361950"/>
            <a:ext cx="8228237" cy="69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200"/>
              <a:buNone/>
            </a:pPr>
            <a:r>
              <a:rPr lang="en-US" sz="2800" dirty="0">
                <a:solidFill>
                  <a:schemeClr val="accent1"/>
                </a:solidFill>
              </a:rPr>
              <a:t>Important notes before we begin:</a:t>
            </a:r>
            <a:endParaRPr sz="2800" dirty="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a6e77e0532_8_6"/>
          <p:cNvSpPr txBox="1">
            <a:spLocks noGrp="1"/>
          </p:cNvSpPr>
          <p:nvPr>
            <p:ph type="title"/>
          </p:nvPr>
        </p:nvSpPr>
        <p:spPr>
          <a:xfrm>
            <a:off x="0" y="445025"/>
            <a:ext cx="914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accent1"/>
              </a:buClr>
              <a:buSzPts val="2800"/>
              <a:buFont typeface="Gill Sans"/>
              <a:buNone/>
            </a:pPr>
            <a:r>
              <a:rPr lang="en-US" sz="2800" b="1" dirty="0">
                <a:solidFill>
                  <a:schemeClr val="accent1"/>
                </a:solidFill>
              </a:rPr>
              <a:t>PROTECTING YOUR INFORMATION</a:t>
            </a:r>
            <a:endParaRPr sz="2800" b="1" dirty="0">
              <a:solidFill>
                <a:schemeClr val="accent1"/>
              </a:solidFill>
            </a:endParaRPr>
          </a:p>
        </p:txBody>
      </p:sp>
      <p:sp>
        <p:nvSpPr>
          <p:cNvPr id="164" name="Google Shape;164;g2a6e77e0532_8_6"/>
          <p:cNvSpPr txBox="1">
            <a:spLocks noGrp="1"/>
          </p:cNvSpPr>
          <p:nvPr>
            <p:ph type="body" idx="1"/>
          </p:nvPr>
        </p:nvSpPr>
        <p:spPr>
          <a:xfrm>
            <a:off x="451821" y="1484314"/>
            <a:ext cx="8268433" cy="2087226"/>
          </a:xfrm>
          <a:prstGeom prst="rect">
            <a:avLst/>
          </a:prstGeom>
          <a:noFill/>
          <a:ln>
            <a:noFill/>
          </a:ln>
        </p:spPr>
        <p:txBody>
          <a:bodyPr spcFirstLastPara="1" wrap="square" lIns="91425" tIns="91425" rIns="91425" bIns="91425" anchor="t" anchorCtr="0">
            <a:noAutofit/>
          </a:bodyPr>
          <a:lstStyle/>
          <a:p>
            <a:pPr lvl="0" algn="l" rtl="0">
              <a:lnSpc>
                <a:spcPct val="115000"/>
              </a:lnSpc>
              <a:spcBef>
                <a:spcPts val="0"/>
              </a:spcBef>
              <a:spcAft>
                <a:spcPts val="0"/>
              </a:spcAft>
              <a:buClr>
                <a:schemeClr val="tx1"/>
              </a:buClr>
              <a:buSzPct val="85000"/>
              <a:buFont typeface="Arial" panose="020B0604020202020204" pitchFamily="34" charset="0"/>
              <a:buChar char="•"/>
            </a:pPr>
            <a:r>
              <a:rPr lang="en-US" sz="2400" dirty="0">
                <a:solidFill>
                  <a:schemeClr val="tx1"/>
                </a:solidFill>
              </a:rPr>
              <a:t>No personal stories</a:t>
            </a:r>
            <a:endParaRPr sz="2400" dirty="0">
              <a:solidFill>
                <a:schemeClr val="tx1"/>
              </a:solidFill>
            </a:endParaRPr>
          </a:p>
          <a:p>
            <a:pPr lvl="0" algn="l" rtl="0">
              <a:lnSpc>
                <a:spcPct val="115000"/>
              </a:lnSpc>
              <a:spcBef>
                <a:spcPts val="0"/>
              </a:spcBef>
              <a:spcAft>
                <a:spcPts val="0"/>
              </a:spcAft>
              <a:buClr>
                <a:schemeClr val="tx1"/>
              </a:buClr>
              <a:buSzPct val="85000"/>
              <a:buFont typeface="Arial" panose="020B0604020202020204" pitchFamily="34" charset="0"/>
              <a:buChar char="•"/>
            </a:pPr>
            <a:r>
              <a:rPr lang="en-US" sz="2400" dirty="0">
                <a:solidFill>
                  <a:schemeClr val="tx1"/>
                </a:solidFill>
              </a:rPr>
              <a:t>General questions are welcome</a:t>
            </a:r>
            <a:endParaRPr sz="2400" dirty="0">
              <a:solidFill>
                <a:schemeClr val="tx1"/>
              </a:solidFill>
            </a:endParaRPr>
          </a:p>
          <a:p>
            <a:pPr lvl="0" algn="l" rtl="0">
              <a:lnSpc>
                <a:spcPct val="115000"/>
              </a:lnSpc>
              <a:spcBef>
                <a:spcPts val="0"/>
              </a:spcBef>
              <a:spcAft>
                <a:spcPts val="0"/>
              </a:spcAft>
              <a:buClr>
                <a:schemeClr val="tx1"/>
              </a:buClr>
              <a:buSzPct val="85000"/>
              <a:buFont typeface="Arial" panose="020B0604020202020204" pitchFamily="34" charset="0"/>
              <a:buChar char="•"/>
            </a:pPr>
            <a:r>
              <a:rPr lang="en-US" sz="2400" dirty="0">
                <a:solidFill>
                  <a:schemeClr val="tx1"/>
                </a:solidFill>
              </a:rPr>
              <a:t>Personal questions should be asked outside of the group setting</a:t>
            </a:r>
            <a:endParaRPr sz="24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04"/>
          <p:cNvSpPr txBox="1">
            <a:spLocks noGrp="1"/>
          </p:cNvSpPr>
          <p:nvPr>
            <p:ph type="body" idx="1"/>
          </p:nvPr>
        </p:nvSpPr>
        <p:spPr>
          <a:xfrm>
            <a:off x="499269" y="1501233"/>
            <a:ext cx="8145462" cy="2141034"/>
          </a:xfrm>
          <a:prstGeom prst="rect">
            <a:avLst/>
          </a:prstGeom>
          <a:solidFill>
            <a:srgbClr val="D9E8C8"/>
          </a:solidFill>
          <a:ln>
            <a:noFill/>
          </a:ln>
        </p:spPr>
        <p:txBody>
          <a:bodyPr spcFirstLastPara="1" wrap="square" lIns="91425" tIns="91425" rIns="91425" bIns="91425" anchor="t" anchorCtr="0">
            <a:noAutofit/>
          </a:bodyPr>
          <a:lstStyle/>
          <a:p>
            <a:pPr marL="457200" lvl="0" indent="-228600" algn="ctr" rtl="0">
              <a:lnSpc>
                <a:spcPct val="115000"/>
              </a:lnSpc>
              <a:spcBef>
                <a:spcPts val="0"/>
              </a:spcBef>
              <a:spcAft>
                <a:spcPts val="0"/>
              </a:spcAft>
              <a:buSzPts val="1200"/>
              <a:buNone/>
            </a:pPr>
            <a:endParaRPr dirty="0">
              <a:solidFill>
                <a:schemeClr val="accent1"/>
              </a:solidFill>
            </a:endParaRPr>
          </a:p>
          <a:p>
            <a:pPr marL="0" lvl="0" indent="0" algn="ctr" rtl="0">
              <a:lnSpc>
                <a:spcPct val="100000"/>
              </a:lnSpc>
              <a:spcBef>
                <a:spcPts val="0"/>
              </a:spcBef>
              <a:spcAft>
                <a:spcPts val="0"/>
              </a:spcAft>
              <a:buSzPts val="1200"/>
              <a:buNone/>
            </a:pPr>
            <a:r>
              <a:rPr lang="en-US" dirty="0">
                <a:solidFill>
                  <a:schemeClr val="accent1"/>
                </a:solidFill>
              </a:rPr>
              <a:t>Warm Up and Introductions</a:t>
            </a:r>
            <a:endParaRPr dirty="0">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2f5365354fa_0_0"/>
          <p:cNvSpPr txBox="1">
            <a:spLocks noGrp="1"/>
          </p:cNvSpPr>
          <p:nvPr>
            <p:ph type="title"/>
          </p:nvPr>
        </p:nvSpPr>
        <p:spPr>
          <a:xfrm>
            <a:off x="311700" y="445025"/>
            <a:ext cx="8520600" cy="514642"/>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accent1"/>
              </a:buClr>
              <a:buSzPts val="2800"/>
              <a:buFont typeface="Gill Sans"/>
              <a:buNone/>
            </a:pPr>
            <a:r>
              <a:rPr lang="en-US" sz="2800" b="1" dirty="0">
                <a:solidFill>
                  <a:schemeClr val="accent1"/>
                </a:solidFill>
                <a:latin typeface="Livvic" pitchFamily="2" charset="77"/>
              </a:rPr>
              <a:t>ICE BREAKER</a:t>
            </a:r>
            <a:endParaRPr sz="2800" b="1" dirty="0">
              <a:latin typeface="Livvic" pitchFamily="2" charset="77"/>
            </a:endParaRPr>
          </a:p>
        </p:txBody>
      </p:sp>
      <p:grpSp>
        <p:nvGrpSpPr>
          <p:cNvPr id="2" name="Group 1">
            <a:extLst>
              <a:ext uri="{FF2B5EF4-FFF2-40B4-BE49-F238E27FC236}">
                <a16:creationId xmlns:a16="http://schemas.microsoft.com/office/drawing/2014/main" id="{C265C5DD-8164-7CBB-BF90-0B07E30F6490}"/>
              </a:ext>
            </a:extLst>
          </p:cNvPr>
          <p:cNvGrpSpPr/>
          <p:nvPr/>
        </p:nvGrpSpPr>
        <p:grpSpPr>
          <a:xfrm>
            <a:off x="2418263" y="3734246"/>
            <a:ext cx="4307474" cy="1037775"/>
            <a:chOff x="3144459" y="3734246"/>
            <a:chExt cx="4307474" cy="1037775"/>
          </a:xfrm>
        </p:grpSpPr>
        <p:pic>
          <p:nvPicPr>
            <p:cNvPr id="175" name="Google Shape;175;g2f5365354fa_0_0"/>
            <p:cNvPicPr preferRelativeResize="0"/>
            <p:nvPr/>
          </p:nvPicPr>
          <p:blipFill rotWithShape="1">
            <a:blip r:embed="rId3">
              <a:alphaModFix/>
            </a:blip>
            <a:srcRect/>
            <a:stretch/>
          </p:blipFill>
          <p:spPr>
            <a:xfrm>
              <a:off x="3144459" y="3756347"/>
              <a:ext cx="993575" cy="993575"/>
            </a:xfrm>
            <a:prstGeom prst="rect">
              <a:avLst/>
            </a:prstGeom>
            <a:noFill/>
            <a:ln>
              <a:noFill/>
            </a:ln>
          </p:spPr>
        </p:pic>
        <p:pic>
          <p:nvPicPr>
            <p:cNvPr id="176" name="Google Shape;176;g2f5365354fa_0_0"/>
            <p:cNvPicPr preferRelativeResize="0"/>
            <p:nvPr/>
          </p:nvPicPr>
          <p:blipFill rotWithShape="1">
            <a:blip r:embed="rId4">
              <a:alphaModFix/>
            </a:blip>
            <a:srcRect/>
            <a:stretch/>
          </p:blipFill>
          <p:spPr>
            <a:xfrm>
              <a:off x="4723221" y="3734246"/>
              <a:ext cx="1037775" cy="1037775"/>
            </a:xfrm>
            <a:prstGeom prst="rect">
              <a:avLst/>
            </a:prstGeom>
            <a:noFill/>
            <a:ln>
              <a:noFill/>
            </a:ln>
          </p:spPr>
        </p:pic>
        <p:pic>
          <p:nvPicPr>
            <p:cNvPr id="177" name="Google Shape;177;g2f5365354fa_0_0"/>
            <p:cNvPicPr preferRelativeResize="0"/>
            <p:nvPr/>
          </p:nvPicPr>
          <p:blipFill rotWithShape="1">
            <a:blip r:embed="rId5">
              <a:alphaModFix/>
            </a:blip>
            <a:srcRect/>
            <a:stretch/>
          </p:blipFill>
          <p:spPr>
            <a:xfrm>
              <a:off x="6296993" y="3734246"/>
              <a:ext cx="1154940" cy="1037775"/>
            </a:xfrm>
            <a:prstGeom prst="rect">
              <a:avLst/>
            </a:prstGeom>
            <a:noFill/>
            <a:ln>
              <a:noFill/>
            </a:ln>
          </p:spPr>
        </p:pic>
      </p:grpSp>
      <p:sp>
        <p:nvSpPr>
          <p:cNvPr id="178" name="Google Shape;178;g2f5365354fa_0_0"/>
          <p:cNvSpPr txBox="1"/>
          <p:nvPr/>
        </p:nvSpPr>
        <p:spPr>
          <a:xfrm>
            <a:off x="722099" y="1054295"/>
            <a:ext cx="7464301"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tx1"/>
                </a:solidFill>
                <a:latin typeface="Gill Sans"/>
                <a:ea typeface="Gill Sans"/>
                <a:cs typeface="Gill Sans"/>
                <a:sym typeface="Gill Sans"/>
              </a:rPr>
              <a:t>Let’s invest a minute to get to know each other…</a:t>
            </a:r>
            <a:endParaRPr sz="14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tx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tx1"/>
                </a:solidFill>
                <a:latin typeface="Gill Sans"/>
                <a:ea typeface="Gill Sans"/>
                <a:cs typeface="Gill Sans"/>
                <a:sym typeface="Gill Sans"/>
              </a:rPr>
              <a:t>Take a minute and write down</a:t>
            </a:r>
            <a:endParaRPr sz="14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tx1"/>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tx1"/>
              </a:buClr>
              <a:buSzPts val="1800"/>
              <a:buFont typeface="Arial"/>
              <a:buAutoNum type="arabicPeriod"/>
            </a:pPr>
            <a:r>
              <a:rPr lang="en-US" sz="1800" b="0" i="0" u="none" strike="noStrike" cap="none" dirty="0">
                <a:solidFill>
                  <a:schemeClr val="tx1"/>
                </a:solidFill>
                <a:latin typeface="Gill Sans"/>
                <a:ea typeface="Gill Sans"/>
                <a:cs typeface="Gill Sans"/>
                <a:sym typeface="Gill Sans"/>
              </a:rPr>
              <a:t>Your favorite food</a:t>
            </a:r>
            <a:endParaRPr sz="1400" b="0" i="0" u="none" strike="noStrike" cap="none" dirty="0">
              <a:solidFill>
                <a:schemeClr val="tx1"/>
              </a:solidFill>
              <a:latin typeface="Arial"/>
              <a:ea typeface="Arial"/>
              <a:cs typeface="Arial"/>
              <a:sym typeface="Arial"/>
            </a:endParaRPr>
          </a:p>
          <a:p>
            <a:pPr marL="571500" marR="0" lvl="0" indent="-342900" algn="l" rtl="0">
              <a:lnSpc>
                <a:spcPct val="100000"/>
              </a:lnSpc>
              <a:spcBef>
                <a:spcPts val="0"/>
              </a:spcBef>
              <a:spcAft>
                <a:spcPts val="0"/>
              </a:spcAft>
              <a:buClr>
                <a:schemeClr val="tx1"/>
              </a:buClr>
              <a:buSzPts val="1800"/>
              <a:buFont typeface="+mj-lt"/>
              <a:buAutoNum type="arabicPeriod"/>
            </a:pPr>
            <a:endParaRPr sz="1800" b="0" i="0" u="none" strike="noStrike" cap="none" dirty="0">
              <a:solidFill>
                <a:schemeClr val="tx1"/>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tx1"/>
              </a:buClr>
              <a:buSzPts val="1800"/>
              <a:buFont typeface="Arial"/>
              <a:buAutoNum type="arabicPeriod"/>
            </a:pPr>
            <a:r>
              <a:rPr lang="en-US" sz="1800" b="0" i="0" u="none" strike="noStrike" cap="none" dirty="0">
                <a:solidFill>
                  <a:schemeClr val="tx1"/>
                </a:solidFill>
                <a:latin typeface="Gill Sans"/>
                <a:ea typeface="Gill Sans"/>
                <a:cs typeface="Gill Sans"/>
                <a:sym typeface="Gill Sans"/>
              </a:rPr>
              <a:t>The most interesting place you have ever visited</a:t>
            </a:r>
            <a:endParaRPr sz="1400" b="0" i="0" u="none" strike="noStrike" cap="none" dirty="0">
              <a:solidFill>
                <a:schemeClr val="tx1"/>
              </a:solidFill>
              <a:latin typeface="Arial"/>
              <a:ea typeface="Arial"/>
              <a:cs typeface="Arial"/>
              <a:sym typeface="Arial"/>
            </a:endParaRPr>
          </a:p>
          <a:p>
            <a:pPr marL="571500" marR="0" lvl="0" indent="-342900" algn="l" rtl="0">
              <a:lnSpc>
                <a:spcPct val="100000"/>
              </a:lnSpc>
              <a:spcBef>
                <a:spcPts val="0"/>
              </a:spcBef>
              <a:spcAft>
                <a:spcPts val="0"/>
              </a:spcAft>
              <a:buClr>
                <a:schemeClr val="tx1"/>
              </a:buClr>
              <a:buSzPts val="1800"/>
              <a:buFont typeface="+mj-lt"/>
              <a:buAutoNum type="arabicPeriod"/>
            </a:pPr>
            <a:endParaRPr sz="1800" b="0" i="0" u="none" strike="noStrike" cap="none" dirty="0">
              <a:solidFill>
                <a:schemeClr val="tx1"/>
              </a:solidFill>
              <a:latin typeface="Gill Sans"/>
              <a:ea typeface="Gill Sans"/>
              <a:cs typeface="Gill Sans"/>
              <a:sym typeface="Gill Sans"/>
            </a:endParaRPr>
          </a:p>
          <a:p>
            <a:pPr marL="342900" marR="0" lvl="0" indent="-342900" algn="l" rtl="0">
              <a:lnSpc>
                <a:spcPct val="100000"/>
              </a:lnSpc>
              <a:spcBef>
                <a:spcPts val="0"/>
              </a:spcBef>
              <a:spcAft>
                <a:spcPts val="0"/>
              </a:spcAft>
              <a:buClr>
                <a:schemeClr val="tx1"/>
              </a:buClr>
              <a:buSzPts val="1800"/>
              <a:buFont typeface="Arial"/>
              <a:buAutoNum type="arabicPeriod"/>
            </a:pPr>
            <a:r>
              <a:rPr lang="en-US" sz="1800" b="0" i="0" u="none" strike="noStrike" cap="none" dirty="0">
                <a:solidFill>
                  <a:schemeClr val="tx1"/>
                </a:solidFill>
                <a:latin typeface="Gill Sans"/>
                <a:ea typeface="Gill Sans"/>
                <a:cs typeface="Gill Sans"/>
                <a:sym typeface="Gill Sans"/>
              </a:rPr>
              <a:t>One interesting fact about yourself nobody in this room would know</a:t>
            </a:r>
            <a:endParaRPr sz="1800" b="0" i="0" u="none" strike="noStrike" cap="none" dirty="0">
              <a:solidFill>
                <a:schemeClr val="tx1"/>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name="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1869</TotalTime>
  <Words>5373</Words>
  <Application>Microsoft Macintosh PowerPoint</Application>
  <PresentationFormat>On-screen Show (16:9)</PresentationFormat>
  <Paragraphs>795</Paragraphs>
  <Slides>54</Slides>
  <Notes>54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54</vt:i4>
      </vt:variant>
    </vt:vector>
  </HeadingPairs>
  <TitlesOfParts>
    <vt:vector size="69" baseType="lpstr">
      <vt:lpstr>Livvic</vt:lpstr>
      <vt:lpstr>Arial</vt:lpstr>
      <vt:lpstr>Gill Sans MT</vt:lpstr>
      <vt:lpstr>Courier New</vt:lpstr>
      <vt:lpstr>Calibri</vt:lpstr>
      <vt:lpstr>Helvetica Neue</vt:lpstr>
      <vt:lpstr>Dosis</vt:lpstr>
      <vt:lpstr>Times</vt:lpstr>
      <vt:lpstr>Wingdings</vt:lpstr>
      <vt:lpstr>Lucida Sans</vt:lpstr>
      <vt:lpstr>Catamaran Light</vt:lpstr>
      <vt:lpstr>Noto Sans Symbols</vt:lpstr>
      <vt:lpstr>Gill Sans</vt:lpstr>
      <vt:lpstr>Times New Roman</vt:lpstr>
      <vt:lpstr>Dividend</vt:lpstr>
      <vt:lpstr>PowerPoint Presentation</vt:lpstr>
      <vt:lpstr>PowerPoint Presentation</vt:lpstr>
      <vt:lpstr>PowerPoint Presentation</vt:lpstr>
      <vt:lpstr>PowerPoint Presentation</vt:lpstr>
      <vt:lpstr>PRESENTERS</vt:lpstr>
      <vt:lpstr>PowerPoint Presentation</vt:lpstr>
      <vt:lpstr>PROTECTING YOUR INFORMATION</vt:lpstr>
      <vt:lpstr>PowerPoint Presentation</vt:lpstr>
      <vt:lpstr>ICE BREAKER</vt:lpstr>
      <vt:lpstr>SHARE WITH YOUR BREAKOUT ROOM </vt:lpstr>
      <vt:lpstr>PowerPoint Presentation</vt:lpstr>
      <vt:lpstr>PowerPoint Presentation</vt:lpstr>
      <vt:lpstr>PowerPoint Presentation</vt:lpstr>
      <vt:lpstr>TOPICS TO EXPLORE</vt:lpstr>
      <vt:lpstr>PowerPoint Presentation</vt:lpstr>
      <vt:lpstr>WHY IS THERE SO MUCH CONFLICT IN SUCCESSION?</vt:lpstr>
      <vt:lpstr>HANDOUT:  FB-BRAG FUNCTIONING ASSESSMENT</vt:lpstr>
      <vt:lpstr>PowerPoint Presentation</vt:lpstr>
      <vt:lpstr>HIGHLY FUNCTIONAL FAMILY  (AND/OR BUSINESSES)</vt:lpstr>
      <vt:lpstr>PowerPoint Presentation</vt:lpstr>
      <vt:lpstr>DEFINING GENERATIONS: HOW DO WE DEFINE INCUMBENTS AND SUCCESSORS? </vt:lpstr>
      <vt:lpstr>ADAPTING ROLES FOR INCUMBENT  AND SUCCESSOR</vt:lpstr>
      <vt:lpstr>GOALS OF INCUMBENT AND SUCCESSOR </vt:lpstr>
      <vt:lpstr>GOALS OF INCUMBENT AND SUCCESSOR </vt:lpstr>
      <vt:lpstr>QUALITIES ESSENTIAL TO A SUCCESSFUL FAMILY (AND BUSINESS)</vt:lpstr>
      <vt:lpstr>TYPES OF COMMITMENT </vt:lpstr>
      <vt:lpstr>PowerPoint Presentation</vt:lpstr>
      <vt:lpstr>WHAT IS CONFLICT? </vt:lpstr>
      <vt:lpstr>RESOLUTION</vt:lpstr>
      <vt:lpstr>PowerPoint Presentation</vt:lpstr>
      <vt:lpstr>PowerPoint Presentation</vt:lpstr>
      <vt:lpstr>#1: COMPETING</vt:lpstr>
      <vt:lpstr>PowerPoint Presentation</vt:lpstr>
      <vt:lpstr>PowerPoint Presentation</vt:lpstr>
      <vt:lpstr>PowerPoint Presentation</vt:lpstr>
      <vt:lpstr>PowerPoint Presentation</vt:lpstr>
      <vt:lpstr>PowerPoint Presentation</vt:lpstr>
      <vt:lpstr>#3 COMPROMISING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APPLYING THE CONFLICT MODES</vt:lpstr>
      <vt:lpstr>PowerPoint Presentation</vt:lpstr>
      <vt:lpstr>CONFLICT SCENARIO</vt:lpstr>
      <vt:lpstr>CONFLICT SCENARIO INSIGHT </vt:lpstr>
      <vt:lpstr>PowerPoint Presentation</vt:lpstr>
      <vt:lpstr>GETTING TO RESOLUTION </vt:lpstr>
      <vt:lpstr>GETTING TO RESOLUTION IN SUCCESSION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setup</dc:creator>
  <cp:lastModifiedBy>Kelly, Carmen</cp:lastModifiedBy>
  <cp:revision>16</cp:revision>
  <cp:lastPrinted>2025-01-21T14:45:51Z</cp:lastPrinted>
  <dcterms:modified xsi:type="dcterms:W3CDTF">2025-01-21T14:46:46Z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2024-04-26T18:05:25Z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38cd5ea0-9364-4904-af44-9a13703f4271</vt:lpwstr>
  </property>
  <property fmtid="{D5CDD505-2E9C-101B-9397-08002B2CF9AE}" pid="8" name="MSIP_Label_4044bd30-2ed7-4c9d-9d12-46200872a97b_ContentBits">
    <vt:lpwstr>0</vt:lpwstr>
  </property>
</Properties>
</file>