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Lst>
  <p:notesMasterIdLst>
    <p:notesMasterId r:id="rId82"/>
  </p:notesMasterIdLst>
  <p:sldIdLst>
    <p:sldId id="256" r:id="rId3"/>
    <p:sldId id="257" r:id="rId4"/>
    <p:sldId id="334" r:id="rId5"/>
    <p:sldId id="335" r:id="rId6"/>
    <p:sldId id="336" r:id="rId7"/>
    <p:sldId id="337" r:id="rId8"/>
    <p:sldId id="338"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9" r:id="rId81"/>
  </p:sldIdLst>
  <p:sldSz cx="9144000" cy="5143500" type="screen16x9"/>
  <p:notesSz cx="6858000" cy="9144000"/>
  <p:embeddedFontLst>
    <p:embeddedFont>
      <p:font typeface="Candara" panose="020E0502030303020204" pitchFamily="34" charset="0"/>
      <p:regular r:id="rId83"/>
      <p:bold r:id="rId84"/>
      <p:italic r:id="rId85"/>
      <p:boldItalic r:id="rId86"/>
    </p:embeddedFont>
    <p:embeddedFont>
      <p:font typeface="Catamaran" panose="020B0604020202020204" charset="0"/>
      <p:regular r:id="rId87"/>
      <p:bold r:id="rId88"/>
    </p:embeddedFont>
    <p:embeddedFont>
      <p:font typeface="Catamaran Light" panose="020B0604020202020204" charset="0"/>
      <p:regular r:id="rId89"/>
      <p:bold r:id="rId90"/>
    </p:embeddedFont>
    <p:embeddedFont>
      <p:font typeface="Dosis" pitchFamily="2" charset="0"/>
      <p:regular r:id="rId91"/>
      <p:bold r:id="rId92"/>
    </p:embeddedFont>
    <p:embeddedFont>
      <p:font typeface="Gill Sans" panose="020B0604020202020204" charset="0"/>
      <p:regular r:id="rId93"/>
      <p:bold r:id="rId94"/>
    </p:embeddedFont>
    <p:embeddedFont>
      <p:font typeface="Gill Sans MT" panose="020B0502020104020203" pitchFamily="34" charset="0"/>
      <p:regular r:id="rId95"/>
      <p:bold r:id="rId96"/>
      <p:italic r:id="rId97"/>
      <p:boldItalic r:id="rId98"/>
    </p:embeddedFont>
    <p:embeddedFont>
      <p:font typeface="Livvic" pitchFamily="2" charset="0"/>
      <p:regular r:id="rId99"/>
      <p:bold r:id="rId100"/>
      <p:italic r:id="rId101"/>
      <p:boldItalic r:id="rId102"/>
    </p:embeddedFont>
    <p:embeddedFont>
      <p:font typeface="Livvic Light" pitchFamily="2" charset="0"/>
      <p:regular r:id="rId103"/>
      <p:bold r:id="rId104"/>
      <p:italic r:id="rId105"/>
      <p:boldItalic r:id="rId106"/>
    </p:embeddedFont>
    <p:embeddedFont>
      <p:font typeface="Lucida Sans" panose="020B0602030504020204" pitchFamily="34" charset="0"/>
      <p:regular r:id="rId107"/>
      <p:bold r:id="rId108"/>
      <p:italic r:id="rId109"/>
      <p:boldItalic r:id="rId110"/>
    </p:embeddedFont>
    <p:embeddedFont>
      <p:font typeface="Roboto" panose="02000000000000000000" pitchFamily="2" charset="0"/>
      <p:regular r:id="rId111"/>
      <p:bold r:id="rId112"/>
      <p:italic r:id="rId113"/>
      <p:boldItalic r:id="rId1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5" roundtripDataSignature="AMtx7mi1YqfGetfViMpC8I00avrUq8Dz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51B260-692B-4F98-A855-A1E08C4334A8}">
  <a:tblStyle styleId="{F851B260-692B-4F98-A855-A1E08C4334A8}"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6FB"/>
          </a:solidFill>
        </a:fill>
      </a:tcStyle>
    </a:wholeTbl>
    <a:band1H>
      <a:tcTxStyle b="off" i="off"/>
      <a:tcStyle>
        <a:tcBdr/>
        <a:fill>
          <a:solidFill>
            <a:srgbClr val="CEECF6"/>
          </a:solidFill>
        </a:fill>
      </a:tcStyle>
    </a:band1H>
    <a:band2H>
      <a:tcTxStyle b="off" i="off"/>
      <a:tcStyle>
        <a:tcBdr/>
      </a:tcStyle>
    </a:band2H>
    <a:band1V>
      <a:tcTxStyle b="off" i="off"/>
      <a:tcStyle>
        <a:tcBdr/>
        <a:fill>
          <a:solidFill>
            <a:srgbClr val="CEECF6"/>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3"/>
          </a:solidFill>
        </a:fill>
      </a:tcStyle>
    </a:lastCol>
    <a:firstCol>
      <a:tcTxStyle b="on" i="off">
        <a:font>
          <a:latin typeface="Gill Sans MT"/>
          <a:ea typeface="Gill Sans MT"/>
          <a:cs typeface="Gill Sans MT"/>
        </a:font>
        <a:schemeClr val="lt1"/>
      </a:tcTxStyle>
      <a:tcStyle>
        <a:tcBdr/>
        <a:fill>
          <a:solidFill>
            <a:schemeClr val="accent3"/>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09"/>
    <p:restoredTop sz="83673"/>
  </p:normalViewPr>
  <p:slideViewPr>
    <p:cSldViewPr snapToGrid="0">
      <p:cViewPr varScale="1">
        <p:scale>
          <a:sx n="78" d="100"/>
          <a:sy n="78" d="100"/>
        </p:scale>
        <p:origin x="108" y="1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2.fntdata"/><Relationship Id="rId89" Type="http://schemas.openxmlformats.org/officeDocument/2006/relationships/font" Target="fonts/font7.fntdata"/><Relationship Id="rId112" Type="http://schemas.openxmlformats.org/officeDocument/2006/relationships/font" Target="fonts/font30.fntdata"/><Relationship Id="rId16" Type="http://schemas.openxmlformats.org/officeDocument/2006/relationships/slide" Target="slides/slide14.xml"/><Relationship Id="rId107" Type="http://schemas.openxmlformats.org/officeDocument/2006/relationships/font" Target="fonts/font25.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20.fntdata"/><Relationship Id="rId5" Type="http://schemas.openxmlformats.org/officeDocument/2006/relationships/slide" Target="slides/slide3.xml"/><Relationship Id="rId90" Type="http://schemas.openxmlformats.org/officeDocument/2006/relationships/font" Target="fonts/font8.fntdata"/><Relationship Id="rId95" Type="http://schemas.openxmlformats.org/officeDocument/2006/relationships/font" Target="fonts/font13.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31.fntdata"/><Relationship Id="rId118"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font" Target="fonts/font3.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21.fntdata"/><Relationship Id="rId108" Type="http://schemas.openxmlformats.org/officeDocument/2006/relationships/font" Target="fonts/font26.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font" Target="fonts/font32.fntdata"/><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font" Target="fonts/font17.fntdata"/><Relationship Id="rId101"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27.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5.fntdata"/><Relationship Id="rId104" Type="http://schemas.openxmlformats.org/officeDocument/2006/relationships/font" Target="fonts/font2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0.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5.fntdata"/><Relationship Id="rId110" Type="http://schemas.openxmlformats.org/officeDocument/2006/relationships/font" Target="fonts/font28.fntdata"/><Relationship Id="rId115" Type="http://customschemas.google.com/relationships/presentationmetadata" Target="metadata"/><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18.fntdata"/><Relationship Id="rId105"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1.fntdata"/><Relationship Id="rId98" Type="http://schemas.openxmlformats.org/officeDocument/2006/relationships/font" Target="fonts/font16.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font" Target="fonts/font1.fntdata"/><Relationship Id="rId88" Type="http://schemas.openxmlformats.org/officeDocument/2006/relationships/font" Target="fonts/font6.fntdata"/><Relationship Id="rId111" Type="http://schemas.openxmlformats.org/officeDocument/2006/relationships/font" Target="fonts/font29.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834242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2834242abe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t>Introduction to Module 3</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a:t>
            </a:r>
            <a:r>
              <a:rPr lang="en-US"/>
              <a:t>1 minute</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solidFill>
                  <a:schemeClr val="dk1"/>
                </a:solidFill>
              </a:rPr>
              <a:t>None</a:t>
            </a:r>
            <a:endParaRPr/>
          </a:p>
        </p:txBody>
      </p:sp>
      <p:sp>
        <p:nvSpPr>
          <p:cNvPr id="119" name="Google Shape;119;g2834242abe0_0_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83768b33a3_1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283768b33a3_1_7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“Businesses” and “Land”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Instructions:  </a:t>
            </a:r>
            <a:r>
              <a:rPr lang="en-US" dirty="0">
                <a:solidFill>
                  <a:schemeClr val="dk1"/>
                </a:solidFill>
              </a:rPr>
              <a:t>Introduction to Module 3</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Time</a:t>
            </a:r>
            <a:r>
              <a:rPr lang="en-US" dirty="0">
                <a:solidFill>
                  <a:schemeClr val="dk1"/>
                </a:solidFill>
              </a:rPr>
              <a:t>: 1 minute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Handouts: </a:t>
            </a:r>
            <a:r>
              <a:rPr lang="en-US" dirty="0">
                <a:solidFill>
                  <a:schemeClr val="dk1"/>
                </a:solidFill>
              </a:rPr>
              <a:t>None</a:t>
            </a:r>
            <a:endParaRPr b="1"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fc30be06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26fc30be06b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b="0" dirty="0">
                <a:solidFill>
                  <a:schemeClr val="dk1"/>
                </a:solidFill>
              </a:rPr>
              <a:t>Introduce the section on Intestate title: “Tools for remediation and prevention”</a:t>
            </a:r>
            <a:endParaRPr b="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1 Minute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Heirs' property has a historical past in its creation and land loss for both African American and Native American populations, but it is also a current problem, with new property being created at among every demographic in the United States.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Point out we have the ability to work towards decreasing new heirs property being created through good successional planning.</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834242abe0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2834242abe0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Highlight past training as having addressed some of these broad topics. Give an example of succession for a business (farm or forest) and an example of how you might consider planning for real property transfer (buildings, land, equipment, funds).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834242abe0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2834242abe0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solidFill>
                  <a:schemeClr val="dk1"/>
                </a:solidFill>
              </a:rPr>
              <a:t>Emphases on the huge transfer of wealth that is going to take place by 2040. Done well, it will protect fragmenting and breaking up important farm and forest lands.</a:t>
            </a: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834242abe0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2834242abe0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This training deals with the human side of successional planning, emphasize giving participant tools to communicate and create a thinking map to work with other generations to find the best solution for your land and business.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3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d07d104f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2d07d104f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A quick synopsis of the past history of heirs' property, ramifications of new property being created, and the future threat of permanent land loss of prime farm and forest soils in the future.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3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fb5d810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2cfb5d8103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Talk about some of the common triggers that cause review or creation of succession and estate plans.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If possible, use some quick examples.</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cfb5d8103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2cfb5d8103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Talk about some of the common triggers that cause review or creation of succession and estate plans.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If possible, use some quick examples.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cfb5d8103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2cfb5d8103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Talk about some of the common triggers that cause review or creation of succession and estate plans.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If possible, use some quick examples.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This slide highlights the partnering organizations that have worked together to develop materials and host trainings.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solidFill>
                <a:schemeClr val="dk1"/>
              </a:solidFill>
            </a:endParaRPr>
          </a:p>
          <a:p>
            <a:pPr marL="15875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26" name="Google Shape;1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f2d646fe3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2f2d646fe30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t>Introduce the section on “Transfer Options” </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a:t>
            </a:r>
            <a:r>
              <a:rPr lang="en-US"/>
              <a:t>1 minute</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t>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6f346addc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26f346addc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There are a lot of options for how to transfer land to the next generation.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They all carry different advantages and disadvantages based on your goals.</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df256478f8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2df256478f8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t>Review these common mechanisms for division of land</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5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6f346addc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26f346addcc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Use short examples where possible</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Notes: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eed242db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2ceed242db1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A way to avoid wills and probates for your property.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May have to be updated if conditions change.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Not available in every state</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A way to avoid wills and probates for your property.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May have to be updated if conditions change.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Not available in every state</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ceed242d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2ceed242db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Leave the slide up for participants to see if their state has a TODD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Avoids probate and transfers automatically upon the last breath of the owner.</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eea51e38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2eea51e38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solidFill>
                  <a:schemeClr val="dk1"/>
                </a:solidFill>
              </a:rPr>
              <a:t> </a:t>
            </a:r>
            <a:r>
              <a:rPr lang="en-US"/>
              <a:t>There are other legal tools that will function similarly if your state doesn't have a TODD-See an attorney in your state.</a:t>
            </a:r>
            <a:endParaRPr/>
          </a:p>
          <a:p>
            <a:pPr marL="0" lvl="0" indent="0" algn="l" rtl="0">
              <a:lnSpc>
                <a:spcPct val="100000"/>
              </a:lnSpc>
              <a:spcBef>
                <a:spcPts val="0"/>
              </a:spcBef>
              <a:spcAft>
                <a:spcPts val="0"/>
              </a:spcAft>
              <a:buSzPts val="1100"/>
              <a:buNone/>
            </a:pPr>
            <a:r>
              <a:rPr lang="en-US"/>
              <a:t>Key feature of TODD, Lady Bird Deeds and Enhanced Life Estates are that the avoid going to probate court, which can take years to settle.</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3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Notes: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ceed242db1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2ceed242db1_2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t>Point out the upsides and downsides and stress the importance of seeing an attorney if this option is of interest to you.</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6f346addc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26f346addc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Tax implications for how and when you do it.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Can be a good option if you have disinterested heirs and find an organization that aligns well with your goals.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Very important to talk with both an attorney and a tax expert, as well as have very candid conversations with the receiving organization of your donation.</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3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b="0"/>
              <a:t>Explain the purpose of the overall curriculum.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US" b="1"/>
              <a:t>Handouts</a:t>
            </a:r>
            <a:r>
              <a:rPr lang="en-US" b="0"/>
              <a:t>: None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Tax implications for how and when you do it.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Can be a good option if you have disinterested heirs and find an organization that aligns well with your goals.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Very important to talk with both an attorney and a tax expert, as well as have very candid conversations with the receiving organization of your donation.</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3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6f346addc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26f346addcc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When its possible find one individual to receive your land. In the case that's not possible, design a legal architecture that creates the greatest possibility of success for multiple heirs in receivership of your interest.</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6f346addc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26f346addcc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This requires a lot of cooperation and is perhaps the riskiest model for your heirs but can work with the right legal form and interested partners.</a:t>
            </a:r>
            <a:endParaRPr/>
          </a:p>
          <a:p>
            <a:pPr marL="0" lvl="0" indent="0" algn="l" rtl="0">
              <a:lnSpc>
                <a:spcPct val="100000"/>
              </a:lnSpc>
              <a:spcBef>
                <a:spcPts val="0"/>
              </a:spcBef>
              <a:spcAft>
                <a:spcPts val="0"/>
              </a:spcAft>
              <a:buSzPts val="1100"/>
              <a:buNone/>
            </a:pPr>
            <a:r>
              <a:rPr lang="en-US"/>
              <a:t>3 remedies are suggested, but all require cooperation and identification of interested parties.</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This requires a lot of cooperation and is perhaps the riskiest model for your heirs but can work with the right legal form and interested partners.</a:t>
            </a:r>
            <a:endParaRPr/>
          </a:p>
          <a:p>
            <a:pPr marL="0" lvl="0" indent="0" algn="l" rtl="0">
              <a:lnSpc>
                <a:spcPct val="100000"/>
              </a:lnSpc>
              <a:spcBef>
                <a:spcPts val="0"/>
              </a:spcBef>
              <a:spcAft>
                <a:spcPts val="0"/>
              </a:spcAft>
              <a:buSzPts val="1100"/>
              <a:buNone/>
            </a:pPr>
            <a:r>
              <a:rPr lang="en-US"/>
              <a:t>3 remedies are suggested, but all require cooperation and identification of interested parties.</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6f346addc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26f346addcc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Makes it easier to overcome disagreements or to facilitate an heir wanting to opt out.</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6f346addc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26f346addcc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Discourage this option unless you have a preference for the government to decide the dispossession of your wealth.</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There are fifty different models for what the state would do, based on where the estate is.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You should be familiar with your state if you select the “do nothing” model.</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Discourage this option unless you have a preference for the government to decide the dispossession of your wealth.</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There are fifty different models for what the state would do, based on where the estate is.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You should be familiar with your state if you select the “do nothing” model.</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f2d646fe30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2f2d646fe30_2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Give in</a:t>
            </a:r>
            <a:r>
              <a:rPr lang="en-US" dirty="0"/>
              <a:t>troduction for section: “Ownership Structure &amp; Transfer”</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a:t>
            </a:r>
            <a:r>
              <a:rPr lang="en-US" dirty="0"/>
              <a:t>1 minute</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dirty="0"/>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t>none</a:t>
            </a:r>
            <a:endParaRPr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6f346addcc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26f346addcc_2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These are the primary means you can pursue to transfer ownership of your land or business.</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f346addcc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26f346addcc_2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Two groupings -The first requires little work or use of an attorney, the second requires thought and some legal help. No one remedy works for every situation but needs thought, communication, and planning among heirs.</a:t>
            </a:r>
            <a:endParaRPr dirty="0"/>
          </a:p>
          <a:p>
            <a:pPr marL="0" lvl="0" indent="0" algn="l" rtl="0">
              <a:lnSpc>
                <a:spcPct val="100000"/>
              </a:lnSpc>
              <a:spcBef>
                <a:spcPts val="0"/>
              </a:spcBef>
              <a:spcAft>
                <a:spcPts val="0"/>
              </a:spcAft>
              <a:buSzPts val="1100"/>
              <a:buNone/>
            </a:pPr>
            <a:r>
              <a:rPr lang="en-US" dirty="0"/>
              <a:t>We will give a brief review of some of the key features of each option in the slides that follow.</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latin typeface="Arial"/>
                <a:ea typeface="Arial"/>
                <a:cs typeface="Arial"/>
                <a:sym typeface="Arial"/>
              </a:rPr>
              <a:t>Please acknowledge the primary and contributing authors to this material as well as the funding stream through the Southern Rural Development Center and the Socially Disadvantaged Farmers and Ranchers Policy Research Center at Alcorn State University.</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 minute</a:t>
            </a:r>
            <a:endParaRPr/>
          </a:p>
          <a:p>
            <a:pPr marL="0" marR="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latin typeface="Arial"/>
                <a:ea typeface="Arial"/>
                <a:cs typeface="Arial"/>
                <a:sym typeface="Aria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6f346addc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26f346addcc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solidFill>
                  <a:schemeClr val="dk1"/>
                </a:solidFill>
              </a:rPr>
              <a:t>Simple and uncomplicated option.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Provides no liability protection.</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6f346addcc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26f346addcc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Share and share alike ownership till one owner passes, then it becomes a sole ownership again.</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Also, no liability protection.</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This is essentially the creation of new heirs' property, offers little protection, and has the potential for becoming contentious, leaving the courts to intervene in many cases.</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6f346addcc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g26f346addcc_2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This is essentially the creation of new heirs' property, offers little protection, and has the potential for becoming contentious, leaving the courts to intervene in many cases.</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f2d646fe30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2f2d646fe30_2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Give in</a:t>
            </a:r>
            <a:r>
              <a:rPr lang="en-US" dirty="0"/>
              <a:t>tro for section: “During life transfer or after death decisions”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a:t>
            </a:r>
            <a:r>
              <a:rPr lang="en-US" dirty="0"/>
              <a:t>1 minute</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dirty="0"/>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t>none</a:t>
            </a:r>
            <a:endParaRPr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6f346addcc_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26f346addcc_2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 </a:t>
            </a:r>
            <a:r>
              <a:rPr lang="en-US"/>
              <a:t>Review the options and benefits, and the need to have a written operating agreement which spells out all possible scenarios in the partnership and how it will be run.</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3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 </a:t>
            </a:r>
            <a:r>
              <a:rPr lang="en-US"/>
              <a:t>Review the options and benefits, and the need to have a written operating agreement which spells out all possible scenarios in the partnership and how it will be run.</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3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6f346addcc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g26f346addcc_2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Some of this material repeats, so highlight the difference between general partnership</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Some of this material repeats, so highlight the difference between general partnership</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Many people are interested in this option, which affords a flexible structure, and liability protection.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It can be a good strategy to protect real property such as buildings and land.</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Requires annual reporting to the state, and usually an annual fee.</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4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sz="1800">
                <a:solidFill>
                  <a:srgbClr val="080808"/>
                </a:solidFill>
                <a:latin typeface="Dosis"/>
                <a:ea typeface="Dosis"/>
                <a:cs typeface="Dosis"/>
                <a:sym typeface="Dosis"/>
              </a:rPr>
              <a:t>Add presenter information and introduce yourselves.</a:t>
            </a:r>
            <a:endParaRPr/>
          </a:p>
          <a:p>
            <a:pPr marL="0" marR="0" lvl="0" indent="0" algn="l" rtl="0">
              <a:lnSpc>
                <a:spcPct val="100000"/>
              </a:lnSpc>
              <a:spcBef>
                <a:spcPts val="0"/>
              </a:spcBef>
              <a:spcAft>
                <a:spcPts val="0"/>
              </a:spcAft>
              <a:buSzPts val="1400"/>
              <a:buNone/>
            </a:pPr>
            <a:endParaRPr sz="1800" b="1">
              <a:solidFill>
                <a:srgbClr val="080808"/>
              </a:solidFill>
              <a:latin typeface="Dosis"/>
              <a:ea typeface="Dosis"/>
              <a:cs typeface="Dosis"/>
              <a:sym typeface="Dosis"/>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 minute</a:t>
            </a:r>
            <a:endParaRPr/>
          </a:p>
          <a:p>
            <a:pPr marL="0" marR="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latin typeface="Arial"/>
                <a:ea typeface="Arial"/>
                <a:cs typeface="Arial"/>
                <a:sym typeface="Aria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ceed242db1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g2ceed242db1_2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Many people are interested in this option, which affords a flexible structure, and liability protection.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It can be a good strategy to protect real property such as buildings and land.</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Requires annual reporting to the state, and usually an annual fee.</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4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ceed242db1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g2ceed242db1_2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Primary emphasis is the separation from owners, creating a legal entity, kind of like a person just not living!</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Provides protection from liability (use an example), i.e. my partner does something which creates damage and legal liability for damages, the court system can’t take your land or property.</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Just an overview of corporations, the slides that follow will describe the difference between S and C Corporations</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3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ceed242db1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g2ceed242db1_2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t>Corporation pays taxes, and then you pay taxes on earnings!</a:t>
            </a: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ceed242db1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g2ceed242db1_2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Can move assets while living or dead, can be changed (revocable) or very hard to change (irrevocable).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Very, very flexible…make your own “story”.</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Can be expensive to set up.</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3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ceed242db1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2ceed242db1_2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t>Stress the need to work with an experience attorney and tax specialist, and to have a clear understanding (succession plan) before pursuing this option. Not usually practical for small estates &lt; 100,000 value.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ceed242db1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2ceed242db1_2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Illustrate its flexibility, a special needs child, or drug addicted person you might want to limit access to funds and spread it out over time.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ceed242db1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g2ceed242db1_2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Highlight the difference between revocable and irrevocable trusts, maybe use some simple and brief examples</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f2d646fe30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2f2d646fe30_2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Give </a:t>
            </a:r>
            <a:r>
              <a:rPr lang="en-US" dirty="0"/>
              <a:t>introduction for section: “Farm considerations”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a:t>
            </a:r>
            <a:r>
              <a:rPr lang="en-US" dirty="0"/>
              <a:t>1 minute</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dirty="0"/>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t>none</a:t>
            </a:r>
            <a:endParaRPr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72188fe6d0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272188fe6d0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solidFill>
                  <a:schemeClr val="dk1"/>
                </a:solidFill>
              </a:rPr>
              <a:t>Highlight why it may be advantageous for smaller farms to utilize C-corporations.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Notes: </a:t>
            </a:r>
            <a:r>
              <a:rPr lang="en-US" dirty="0"/>
              <a:t>From Purdue Extension Succession Planning Team </a:t>
            </a: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72188fe6d0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g272188fe6d0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Highlight why it may be advantageous for medium to larger farms to utilize LLC.</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3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r>
              <a:rPr lang="en-US" dirty="0">
                <a:solidFill>
                  <a:schemeClr val="dk1"/>
                </a:solidFill>
              </a:rPr>
              <a:t>From Purdue Extension Succession Planning Team </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b="0"/>
              <a:t>Read the disclaimer and answer any questions that may arise.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72188fe6d0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272188fe6d0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Cover how to potentially handle machinery transfer.</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r>
              <a:rPr lang="en-US" dirty="0">
                <a:solidFill>
                  <a:schemeClr val="dk1"/>
                </a:solidFill>
              </a:rPr>
              <a:t>From Purdue Extension Succession Planning Team </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ceed242db1_2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g2ceed242db1_2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t>This can be dress rehearsal for your heirs to train them for the time they will need to take over the farm or business.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1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Handouts:  </a:t>
            </a:r>
            <a:r>
              <a:rPr lang="en-US" dirty="0">
                <a:solidFill>
                  <a:schemeClr val="dk1"/>
                </a:solidFill>
              </a:rPr>
              <a:t>None</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ceed242db1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g2ceed242db1_2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The following slide will help explain the concept.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Just explain one right from a bundle of rights is separated out and sold or surrendered and added into the permanent deed.</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Conservation easements can be a valuable tool if the owner wants to secure the future use and discourage or prevent the sale of a farm or forest and see it quickly sold or developed by heirs.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It's a long view, has tax implications, and limits the use your heirs can initiate on the property.</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ceed242db1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Google Shape;562;g2ceed242db1_2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Suggestion, have a bundle of six sticks in your hand as an illustration.</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Ask audience which things they think they may be able to sell form their land while still retaining title.</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d07d104f99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Easements can be sold or donated, review the slide, and point out some commonly sold and secured easements.</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Notes: </a:t>
            </a:r>
            <a:endParaRPr dirty="0"/>
          </a:p>
        </p:txBody>
      </p:sp>
      <p:sp>
        <p:nvSpPr>
          <p:cNvPr id="568" name="Google Shape;568;g2d07d104f99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f2d646fe30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g2f2d646fe30_2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Give in</a:t>
            </a:r>
            <a:r>
              <a:rPr lang="en-US" dirty="0"/>
              <a:t>troduction to section: “Before you visit professional advisors”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a:t>
            </a:r>
            <a:r>
              <a:rPr lang="en-US" dirty="0"/>
              <a:t>1 minute</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dirty="0"/>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t>none</a:t>
            </a:r>
            <a:endParaRPr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e4eeda85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g2e4eeda85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Go through the list.</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Notes: </a:t>
            </a: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283768b33a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g283768b33a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t>Think through and list all of your assets that have value, you may be surprised. Start with your county tax assessor's office to get some value for your property and buildings.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Estimating the Value of Your Assets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83768b33a3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g283768b33a3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Think through and list all of your assets that have value, you may be surprised. Start with your county tax assessor's office to get some value for your property and buildings.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Estimating the Value of Your Assets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Notes: </a:t>
            </a:r>
            <a:r>
              <a:rPr lang="en-US" dirty="0"/>
              <a:t>Don't forget other assets like equipment and timber, crops and livestock.</a:t>
            </a:r>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83768b33a3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g283768b33a3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Think through and list all of your assets that have value, you may be surprised. Start with your county tax assessor's office to get some value for your property and buildings.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Estimating the Value of Your Assets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Notes: </a:t>
            </a:r>
            <a:r>
              <a:rPr lang="en-US" dirty="0"/>
              <a:t>Don't forget about CD’s Insurance, and other investments, even jewelry of other items of value.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a6e77e0532_8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2a6e77e0532_8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1"/>
              <a:t>Instructions:</a:t>
            </a:r>
            <a:r>
              <a:rPr lang="en-US"/>
              <a:t>  Go over these guidelines with participants to ensure that participants understand the reasons for not including stories or questions of a personal nature.</a:t>
            </a:r>
            <a:endParaRPr/>
          </a:p>
          <a:p>
            <a:pPr marL="15875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83768b33a3_1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g283768b33a3_1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t>Ask the audience, “Can you tell me exactly where all your documents are located? Wills, records, birth certificates, funeral instructions? If not, think this through and record it here for your heirs.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Locating Your Documents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83768b33a3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g283768b33a3_1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This is an important slide!!! The way you think about this impacts everything!</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It's important to know how you feel about your property and business, and for your heirs to perhaps assess this as well. How you feel about this will impact your decisions about your business and property. Knowing how your heirs feel about it will also give you insight. Pause for 60 seconds give the audience some time to reflect on this, potential open it up to one or two comments from the audience </a:t>
            </a: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5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Emotional Attachment Scale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83768b33a3_1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g283768b33a3_1_2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t>Similar to some of the other forms, helping your heirs be able to find these documents and policies is an important exercise.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Legal and Financial Instruments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Notes: </a:t>
            </a:r>
            <a:endParaRP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83768b33a3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283768b33a3_1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t>Another possible document-read out loud.</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Legal and Financial Instruments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Notes: </a:t>
            </a:r>
            <a:endParaRPr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e4eeda851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g2e4eeda851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t>A tool or workbook you can use and download to help you think along with your family about succession, use the tools that help you think and prepare you to see a professional.</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83768b33a3_1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3" name="Google Shape;663;g283768b33a3_1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t>Highlight the need to have a professional execute documents to help you realize your plan.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83768b33a3_1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Google Shape;674;g283768b33a3_1_5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t>Hold your camera over this QR code or visit the web address</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83768b33a3_1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g283768b33a3_1_8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Hold your camera over this QR code or visit the web address.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1 minute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Notes: </a:t>
            </a:r>
            <a:endParaRPr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latin typeface="Arial"/>
                <a:ea typeface="Arial"/>
                <a:cs typeface="Arial"/>
                <a:sym typeface="Arial"/>
              </a:rPr>
              <a:t>Thank the participants and ask for any additional questions.</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 minute</a:t>
            </a:r>
            <a:endParaRPr/>
          </a:p>
          <a:p>
            <a:pPr marL="0" marR="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b="0">
                <a:latin typeface="Arial"/>
                <a:ea typeface="Arial"/>
                <a:cs typeface="Arial"/>
                <a:sym typeface="Arial"/>
              </a:rPr>
              <a:t>None</a:t>
            </a:r>
            <a:endParaRPr b="0"/>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a:extLst>
            <a:ext uri="{FF2B5EF4-FFF2-40B4-BE49-F238E27FC236}">
              <a16:creationId xmlns:a16="http://schemas.microsoft.com/office/drawing/2014/main" id="{A7AC71CA-8716-57FB-C212-294A673A180D}"/>
            </a:ext>
          </a:extLst>
        </p:cNvPr>
        <p:cNvGrpSpPr/>
        <p:nvPr/>
      </p:nvGrpSpPr>
      <p:grpSpPr>
        <a:xfrm>
          <a:off x="0" y="0"/>
          <a:ext cx="0" cy="0"/>
          <a:chOff x="0" y="0"/>
          <a:chExt cx="0" cy="0"/>
        </a:xfrm>
      </p:grpSpPr>
      <p:sp>
        <p:nvSpPr>
          <p:cNvPr id="546" name="Google Shape;546;p69:notes">
            <a:extLst>
              <a:ext uri="{FF2B5EF4-FFF2-40B4-BE49-F238E27FC236}">
                <a16:creationId xmlns:a16="http://schemas.microsoft.com/office/drawing/2014/main" id="{4DB6C432-B2FD-476B-2AA0-A1B2C51B02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69:notes">
            <a:extLst>
              <a:ext uri="{FF2B5EF4-FFF2-40B4-BE49-F238E27FC236}">
                <a16:creationId xmlns:a16="http://schemas.microsoft.com/office/drawing/2014/main" id="{A6341F25-6C18-2E51-6C19-28B94DE6F5C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Thank the participants and ask for any additional questions.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1 minute</a:t>
            </a:r>
            <a:endParaRPr dirty="0"/>
          </a:p>
          <a:p>
            <a:pPr marL="0" marR="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b="0"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None</a:t>
            </a:r>
          </a:p>
          <a:p>
            <a:pPr marL="0" marR="0" lvl="0" indent="0" algn="l" rtl="0">
              <a:lnSpc>
                <a:spcPct val="100000"/>
              </a:lnSpc>
              <a:spcBef>
                <a:spcPts val="0"/>
              </a:spcBef>
              <a:spcAft>
                <a:spcPts val="0"/>
              </a:spcAft>
              <a:buSzPts val="1400"/>
              <a:buNone/>
            </a:pPr>
            <a:endParaRPr lang="en-US" dirty="0">
              <a:latin typeface="Arial"/>
              <a:cs typeface="Arial"/>
              <a:sym typeface="Arial"/>
            </a:endParaRPr>
          </a:p>
          <a:p>
            <a:pPr marL="0" marR="0" lvl="0" indent="0" algn="l" rtl="0">
              <a:lnSpc>
                <a:spcPct val="100000"/>
              </a:lnSpc>
              <a:spcBef>
                <a:spcPts val="0"/>
              </a:spcBef>
              <a:spcAft>
                <a:spcPts val="0"/>
              </a:spcAft>
              <a:buSzPts val="1400"/>
              <a:buNone/>
            </a:pPr>
            <a:r>
              <a:rPr lang="en-US" b="0" i="0" dirty="0">
                <a:solidFill>
                  <a:srgbClr val="000000"/>
                </a:solidFill>
                <a:effectLst/>
                <a:latin typeface="72"/>
              </a:rPr>
              <a:t>https://msudafvm.co1.qualtrics.com/jfe/form/SV_9N1I26nMJ0v9QYS</a:t>
            </a: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0107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83768b33a3_1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283768b33a3_1_7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“Succession Planning” and “Estate Planning”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83768b33a3_1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283768b33a3_1_7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“Successor” and “Incumbent”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tion 1">
  <p:cSld name="Option 1">
    <p:spTree>
      <p:nvGrpSpPr>
        <p:cNvPr id="1" name="Shape 14"/>
        <p:cNvGrpSpPr/>
        <p:nvPr/>
      </p:nvGrpSpPr>
      <p:grpSpPr>
        <a:xfrm>
          <a:off x="0" y="0"/>
          <a:ext cx="0" cy="0"/>
          <a:chOff x="0" y="0"/>
          <a:chExt cx="0" cy="0"/>
        </a:xfrm>
      </p:grpSpPr>
      <p:sp>
        <p:nvSpPr>
          <p:cNvPr id="15" name="Google Shape;15;p12"/>
          <p:cNvSpPr>
            <a:spLocks noGrp="1"/>
          </p:cNvSpPr>
          <p:nvPr>
            <p:ph type="pic" idx="2"/>
          </p:nvPr>
        </p:nvSpPr>
        <p:spPr>
          <a:xfrm>
            <a:off x="0" y="-1019"/>
            <a:ext cx="9144000" cy="5144520"/>
          </a:xfrm>
          <a:prstGeom prst="rect">
            <a:avLst/>
          </a:prstGeom>
          <a:noFill/>
          <a:ln>
            <a:noFill/>
          </a:ln>
        </p:spPr>
      </p:sp>
      <p:sp>
        <p:nvSpPr>
          <p:cNvPr id="16" name="Google Shape;16;p12"/>
          <p:cNvSpPr txBox="1">
            <a:spLocks noGrp="1"/>
          </p:cNvSpPr>
          <p:nvPr>
            <p:ph type="title"/>
          </p:nvPr>
        </p:nvSpPr>
        <p:spPr>
          <a:xfrm>
            <a:off x="1287538" y="273844"/>
            <a:ext cx="2570087" cy="1324604"/>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Lucida Sans"/>
              <a:buNone/>
              <a:defRPr sz="4000" b="1">
                <a:latin typeface="Lucida Sans"/>
                <a:ea typeface="Lucida Sans"/>
                <a:cs typeface="Lucida Sans"/>
                <a:sym typeface="Lucida Sans"/>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17" name="Google Shape;17;p12"/>
          <p:cNvSpPr txBox="1">
            <a:spLocks noGrp="1"/>
          </p:cNvSpPr>
          <p:nvPr>
            <p:ph type="body" idx="1"/>
          </p:nvPr>
        </p:nvSpPr>
        <p:spPr>
          <a:xfrm>
            <a:off x="1196283" y="1606550"/>
            <a:ext cx="2770700" cy="39211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200"/>
              <a:buNone/>
              <a:defRPr sz="2000" b="1">
                <a:latin typeface="Arial"/>
                <a:ea typeface="Arial"/>
                <a:cs typeface="Arial"/>
                <a:sym typeface="Arial"/>
              </a:defRPr>
            </a:lvl1pPr>
            <a:lvl2pPr marL="914400" lvl="1" indent="-228600" algn="ctr">
              <a:lnSpc>
                <a:spcPct val="115000"/>
              </a:lnSpc>
              <a:spcBef>
                <a:spcPts val="1600"/>
              </a:spcBef>
              <a:spcAft>
                <a:spcPts val="0"/>
              </a:spcAft>
              <a:buSzPts val="1200"/>
              <a:buNone/>
              <a:defRPr sz="2000" b="1">
                <a:latin typeface="Arial"/>
                <a:ea typeface="Arial"/>
                <a:cs typeface="Arial"/>
                <a:sym typeface="Arial"/>
              </a:defRPr>
            </a:lvl2pPr>
            <a:lvl3pPr marL="1371600" lvl="2" indent="-228600" algn="ctr">
              <a:lnSpc>
                <a:spcPct val="115000"/>
              </a:lnSpc>
              <a:spcBef>
                <a:spcPts val="1600"/>
              </a:spcBef>
              <a:spcAft>
                <a:spcPts val="0"/>
              </a:spcAft>
              <a:buSzPts val="1200"/>
              <a:buNone/>
              <a:defRPr sz="2000" b="1">
                <a:latin typeface="Arial"/>
                <a:ea typeface="Arial"/>
                <a:cs typeface="Arial"/>
                <a:sym typeface="Arial"/>
              </a:defRPr>
            </a:lvl3pPr>
            <a:lvl4pPr marL="1828800" lvl="3" indent="-228600" algn="ctr">
              <a:lnSpc>
                <a:spcPct val="115000"/>
              </a:lnSpc>
              <a:spcBef>
                <a:spcPts val="1600"/>
              </a:spcBef>
              <a:spcAft>
                <a:spcPts val="0"/>
              </a:spcAft>
              <a:buSzPts val="1200"/>
              <a:buNone/>
              <a:defRPr sz="2000" b="1">
                <a:latin typeface="Arial"/>
                <a:ea typeface="Arial"/>
                <a:cs typeface="Arial"/>
                <a:sym typeface="Arial"/>
              </a:defRPr>
            </a:lvl4pPr>
            <a:lvl5pPr marL="2286000" lvl="4" indent="-228600" algn="ctr">
              <a:lnSpc>
                <a:spcPct val="115000"/>
              </a:lnSpc>
              <a:spcBef>
                <a:spcPts val="1600"/>
              </a:spcBef>
              <a:spcAft>
                <a:spcPts val="0"/>
              </a:spcAft>
              <a:buSzPts val="1200"/>
              <a:buNone/>
              <a:defRPr sz="2000" b="1">
                <a:latin typeface="Arial"/>
                <a:ea typeface="Arial"/>
                <a:cs typeface="Arial"/>
                <a:sym typeface="Aria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8" name="Google Shape;18;p12"/>
          <p:cNvSpPr txBox="1">
            <a:spLocks noGrp="1"/>
          </p:cNvSpPr>
          <p:nvPr>
            <p:ph type="body" idx="3"/>
          </p:nvPr>
        </p:nvSpPr>
        <p:spPr>
          <a:xfrm>
            <a:off x="1619250" y="3898900"/>
            <a:ext cx="1885950" cy="400110"/>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200"/>
              <a:buNone/>
              <a:defRPr sz="2800">
                <a:latin typeface="Candara"/>
                <a:ea typeface="Candara"/>
                <a:cs typeface="Candara"/>
                <a:sym typeface="Candara"/>
              </a:defRPr>
            </a:lvl1pPr>
            <a:lvl2pPr marL="914400" lvl="1" indent="-228600" algn="ctr">
              <a:lnSpc>
                <a:spcPct val="115000"/>
              </a:lnSpc>
              <a:spcBef>
                <a:spcPts val="1600"/>
              </a:spcBef>
              <a:spcAft>
                <a:spcPts val="0"/>
              </a:spcAft>
              <a:buSzPts val="1200"/>
              <a:buNone/>
              <a:defRPr sz="2800">
                <a:latin typeface="Candara"/>
                <a:ea typeface="Candara"/>
                <a:cs typeface="Candara"/>
                <a:sym typeface="Candara"/>
              </a:defRPr>
            </a:lvl2pPr>
            <a:lvl3pPr marL="1371600" lvl="2" indent="-228600" algn="ctr">
              <a:lnSpc>
                <a:spcPct val="115000"/>
              </a:lnSpc>
              <a:spcBef>
                <a:spcPts val="1600"/>
              </a:spcBef>
              <a:spcAft>
                <a:spcPts val="0"/>
              </a:spcAft>
              <a:buSzPts val="1200"/>
              <a:buNone/>
              <a:defRPr sz="2800">
                <a:latin typeface="Candara"/>
                <a:ea typeface="Candara"/>
                <a:cs typeface="Candara"/>
                <a:sym typeface="Candara"/>
              </a:defRPr>
            </a:lvl3pPr>
            <a:lvl4pPr marL="1828800" lvl="3" indent="-228600" algn="ctr">
              <a:lnSpc>
                <a:spcPct val="115000"/>
              </a:lnSpc>
              <a:spcBef>
                <a:spcPts val="1600"/>
              </a:spcBef>
              <a:spcAft>
                <a:spcPts val="0"/>
              </a:spcAft>
              <a:buSzPts val="1200"/>
              <a:buNone/>
              <a:defRPr sz="2800">
                <a:latin typeface="Candara"/>
                <a:ea typeface="Candara"/>
                <a:cs typeface="Candara"/>
                <a:sym typeface="Candara"/>
              </a:defRPr>
            </a:lvl4pPr>
            <a:lvl5pPr marL="2286000" lvl="4" indent="-228600" algn="ctr">
              <a:lnSpc>
                <a:spcPct val="115000"/>
              </a:lnSpc>
              <a:spcBef>
                <a:spcPts val="1600"/>
              </a:spcBef>
              <a:spcAft>
                <a:spcPts val="0"/>
              </a:spcAft>
              <a:buSzPts val="1200"/>
              <a:buNone/>
              <a:defRPr sz="2800">
                <a:latin typeface="Candara"/>
                <a:ea typeface="Candara"/>
                <a:cs typeface="Candara"/>
                <a:sym typeface="Candara"/>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9" name="Google Shape;19;p12"/>
          <p:cNvSpPr txBox="1">
            <a:spLocks noGrp="1"/>
          </p:cNvSpPr>
          <p:nvPr>
            <p:ph type="body" idx="4"/>
          </p:nvPr>
        </p:nvSpPr>
        <p:spPr>
          <a:xfrm>
            <a:off x="1619250" y="4298950"/>
            <a:ext cx="1885950" cy="48577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200"/>
              <a:buNone/>
              <a:defRPr sz="3200" b="0">
                <a:latin typeface="Candara"/>
                <a:ea typeface="Candara"/>
                <a:cs typeface="Candara"/>
                <a:sym typeface="Candara"/>
              </a:defRPr>
            </a:lvl1pPr>
            <a:lvl2pPr marL="914400" lvl="1" indent="-304800" algn="ctr">
              <a:lnSpc>
                <a:spcPct val="115000"/>
              </a:lnSpc>
              <a:spcBef>
                <a:spcPts val="1600"/>
              </a:spcBef>
              <a:spcAft>
                <a:spcPts val="0"/>
              </a:spcAft>
              <a:buSzPts val="1200"/>
              <a:buChar char="○"/>
              <a:defRPr/>
            </a:lvl2pPr>
            <a:lvl3pPr marL="1371600" lvl="2" indent="-304800" algn="ctr">
              <a:lnSpc>
                <a:spcPct val="115000"/>
              </a:lnSpc>
              <a:spcBef>
                <a:spcPts val="1600"/>
              </a:spcBef>
              <a:spcAft>
                <a:spcPts val="0"/>
              </a:spcAft>
              <a:buSzPts val="1200"/>
              <a:buChar char="■"/>
              <a:defRPr/>
            </a:lvl3pPr>
            <a:lvl4pPr marL="1828800" lvl="3" indent="-304800" algn="ctr">
              <a:lnSpc>
                <a:spcPct val="115000"/>
              </a:lnSpc>
              <a:spcBef>
                <a:spcPts val="1600"/>
              </a:spcBef>
              <a:spcAft>
                <a:spcPts val="0"/>
              </a:spcAft>
              <a:buSzPts val="1200"/>
              <a:buChar char="●"/>
              <a:defRPr/>
            </a:lvl4pPr>
            <a:lvl5pPr marL="2286000" lvl="4" indent="-304800" algn="ctr">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0" name="Google Shape;20;p1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12"/>
          <p:cNvSpPr txBox="1">
            <a:spLocks noGrp="1"/>
          </p:cNvSpPr>
          <p:nvPr>
            <p:ph type="ftr" idx="11"/>
          </p:nvPr>
        </p:nvSpPr>
        <p:spPr>
          <a:xfrm>
            <a:off x="3234018" y="540124"/>
            <a:ext cx="3000000" cy="3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12"/>
          <p:cNvSpPr txBox="1">
            <a:spLocks noGrp="1"/>
          </p:cNvSpPr>
          <p:nvPr>
            <p:ph type="sldNum" idx="12"/>
          </p:nvPr>
        </p:nvSpPr>
        <p:spPr>
          <a:xfrm>
            <a:off x="0" y="4734848"/>
            <a:ext cx="429913" cy="408652"/>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909758" y="1628640"/>
            <a:ext cx="6377592"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sz="5400">
                <a:solidFill>
                  <a:schemeClr val="lt1"/>
                </a:solidFill>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21"/>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22"/>
          <p:cNvSpPr/>
          <p:nvPr/>
        </p:nvSpPr>
        <p:spPr>
          <a:xfrm>
            <a:off x="334900" y="2314324"/>
            <a:ext cx="8447150" cy="247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2"/>
          <p:cNvSpPr txBox="1">
            <a:spLocks noGrp="1"/>
          </p:cNvSpPr>
          <p:nvPr>
            <p:ph type="ctrTitle"/>
          </p:nvPr>
        </p:nvSpPr>
        <p:spPr>
          <a:xfrm>
            <a:off x="435894" y="765323"/>
            <a:ext cx="8245162" cy="11062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700"/>
              <a:buFont typeface="Gill Sans"/>
              <a:buNone/>
              <a:defRPr sz="27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subTitle" idx="1"/>
          </p:nvPr>
        </p:nvSpPr>
        <p:spPr>
          <a:xfrm>
            <a:off x="435895" y="1871584"/>
            <a:ext cx="8245160" cy="44274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240"/>
              </a:spcBef>
              <a:spcAft>
                <a:spcPts val="0"/>
              </a:spcAft>
              <a:buSzPts val="1104"/>
              <a:buNone/>
              <a:defRPr sz="1200" cap="none">
                <a:solidFill>
                  <a:schemeClr val="accent2"/>
                </a:solidFill>
              </a:defRPr>
            </a:lvl1pPr>
            <a:lvl2pPr lvl="1" algn="ctr">
              <a:lnSpc>
                <a:spcPct val="100000"/>
              </a:lnSpc>
              <a:spcBef>
                <a:spcPts val="450"/>
              </a:spcBef>
              <a:spcAft>
                <a:spcPts val="0"/>
              </a:spcAft>
              <a:buSzPts val="1104"/>
              <a:buNone/>
              <a:defRPr>
                <a:solidFill>
                  <a:srgbClr val="888888"/>
                </a:solidFill>
              </a:defRPr>
            </a:lvl2pPr>
            <a:lvl3pPr lvl="2" algn="ctr">
              <a:lnSpc>
                <a:spcPct val="100000"/>
              </a:lnSpc>
              <a:spcBef>
                <a:spcPts val="450"/>
              </a:spcBef>
              <a:spcAft>
                <a:spcPts val="0"/>
              </a:spcAft>
              <a:buSzPts val="966"/>
              <a:buNone/>
              <a:defRPr>
                <a:solidFill>
                  <a:srgbClr val="888888"/>
                </a:solidFill>
              </a:defRPr>
            </a:lvl3pPr>
            <a:lvl4pPr lvl="3" algn="ctr">
              <a:lnSpc>
                <a:spcPct val="100000"/>
              </a:lnSpc>
              <a:spcBef>
                <a:spcPts val="450"/>
              </a:spcBef>
              <a:spcAft>
                <a:spcPts val="0"/>
              </a:spcAft>
              <a:buSzPts val="828"/>
              <a:buNone/>
              <a:defRPr>
                <a:solidFill>
                  <a:srgbClr val="888888"/>
                </a:solidFill>
              </a:defRPr>
            </a:lvl4pPr>
            <a:lvl5pPr lvl="4" algn="ctr">
              <a:lnSpc>
                <a:spcPct val="100000"/>
              </a:lnSpc>
              <a:spcBef>
                <a:spcPts val="450"/>
              </a:spcBef>
              <a:spcAft>
                <a:spcPts val="0"/>
              </a:spcAft>
              <a:buSzPts val="828"/>
              <a:buNone/>
              <a:defRPr>
                <a:solidFill>
                  <a:srgbClr val="888888"/>
                </a:solidFill>
              </a:defRPr>
            </a:lvl5pPr>
            <a:lvl6pPr lvl="5" algn="ctr">
              <a:lnSpc>
                <a:spcPct val="100000"/>
              </a:lnSpc>
              <a:spcBef>
                <a:spcPts val="450"/>
              </a:spcBef>
              <a:spcAft>
                <a:spcPts val="0"/>
              </a:spcAft>
              <a:buSzPts val="828"/>
              <a:buNone/>
              <a:defRPr>
                <a:solidFill>
                  <a:srgbClr val="888888"/>
                </a:solidFill>
              </a:defRPr>
            </a:lvl6pPr>
            <a:lvl7pPr lvl="6" algn="ctr">
              <a:lnSpc>
                <a:spcPct val="100000"/>
              </a:lnSpc>
              <a:spcBef>
                <a:spcPts val="450"/>
              </a:spcBef>
              <a:spcAft>
                <a:spcPts val="0"/>
              </a:spcAft>
              <a:buSzPts val="828"/>
              <a:buNone/>
              <a:defRPr>
                <a:solidFill>
                  <a:srgbClr val="888888"/>
                </a:solidFill>
              </a:defRPr>
            </a:lvl7pPr>
            <a:lvl8pPr lvl="7" algn="ctr">
              <a:lnSpc>
                <a:spcPct val="100000"/>
              </a:lnSpc>
              <a:spcBef>
                <a:spcPts val="450"/>
              </a:spcBef>
              <a:spcAft>
                <a:spcPts val="0"/>
              </a:spcAft>
              <a:buSzPts val="828"/>
              <a:buNone/>
              <a:defRPr>
                <a:solidFill>
                  <a:srgbClr val="888888"/>
                </a:solidFill>
              </a:defRPr>
            </a:lvl8pPr>
            <a:lvl9pPr lvl="8" algn="ctr">
              <a:lnSpc>
                <a:spcPct val="100000"/>
              </a:lnSpc>
              <a:spcBef>
                <a:spcPts val="450"/>
              </a:spcBef>
              <a:spcAft>
                <a:spcPts val="450"/>
              </a:spcAft>
              <a:buSzPts val="828"/>
              <a:buNone/>
              <a:defRPr>
                <a:solidFill>
                  <a:srgbClr val="888888"/>
                </a:solidFill>
              </a:defRPr>
            </a:lvl9pPr>
          </a:lstStyle>
          <a:p>
            <a:endParaRPr/>
          </a:p>
        </p:txBody>
      </p:sp>
      <p:sp>
        <p:nvSpPr>
          <p:cNvPr id="56" name="Google Shape;56;p22"/>
          <p:cNvSpPr txBox="1">
            <a:spLocks noGrp="1"/>
          </p:cNvSpPr>
          <p:nvPr>
            <p:ph type="dt" idx="10"/>
          </p:nvPr>
        </p:nvSpPr>
        <p:spPr>
          <a:xfrm>
            <a:off x="5704463" y="4467103"/>
            <a:ext cx="21336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23"/>
          <p:cNvSpPr/>
          <p:nvPr/>
        </p:nvSpPr>
        <p:spPr>
          <a:xfrm>
            <a:off x="335863" y="3856481"/>
            <a:ext cx="8468145"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3"/>
          <p:cNvSpPr txBox="1">
            <a:spLocks noGrp="1"/>
          </p:cNvSpPr>
          <p:nvPr>
            <p:ph type="title"/>
          </p:nvPr>
        </p:nvSpPr>
        <p:spPr>
          <a:xfrm>
            <a:off x="435895" y="2282933"/>
            <a:ext cx="8272211" cy="112313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700"/>
              <a:buFont typeface="Gill Sans"/>
              <a:buNone/>
              <a:defRPr sz="27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txBox="1">
            <a:spLocks noGrp="1"/>
          </p:cNvSpPr>
          <p:nvPr>
            <p:ph type="body" idx="1"/>
          </p:nvPr>
        </p:nvSpPr>
        <p:spPr>
          <a:xfrm>
            <a:off x="435895" y="3406063"/>
            <a:ext cx="8272211" cy="45041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70"/>
              </a:spcBef>
              <a:spcAft>
                <a:spcPts val="0"/>
              </a:spcAft>
              <a:buSzPts val="1242"/>
              <a:buNone/>
              <a:defRPr sz="1350" cap="none">
                <a:solidFill>
                  <a:schemeClr val="accent2"/>
                </a:solidFill>
              </a:defRPr>
            </a:lvl1pPr>
            <a:lvl2pPr marL="914400" lvl="1" indent="-228600" algn="l">
              <a:lnSpc>
                <a:spcPct val="100000"/>
              </a:lnSpc>
              <a:spcBef>
                <a:spcPts val="450"/>
              </a:spcBef>
              <a:spcAft>
                <a:spcPts val="0"/>
              </a:spcAft>
              <a:buSzPts val="1242"/>
              <a:buNone/>
              <a:defRPr sz="1350">
                <a:solidFill>
                  <a:srgbClr val="888888"/>
                </a:solidFill>
              </a:defRPr>
            </a:lvl2pPr>
            <a:lvl3pPr marL="1371600" lvl="2" indent="-228600" algn="l">
              <a:lnSpc>
                <a:spcPct val="100000"/>
              </a:lnSpc>
              <a:spcBef>
                <a:spcPts val="450"/>
              </a:spcBef>
              <a:spcAft>
                <a:spcPts val="0"/>
              </a:spcAft>
              <a:buSzPts val="1104"/>
              <a:buNone/>
              <a:defRPr sz="1200">
                <a:solidFill>
                  <a:srgbClr val="888888"/>
                </a:solidFill>
              </a:defRPr>
            </a:lvl3pPr>
            <a:lvl4pPr marL="1828800" lvl="3" indent="-228600" algn="l">
              <a:lnSpc>
                <a:spcPct val="100000"/>
              </a:lnSpc>
              <a:spcBef>
                <a:spcPts val="450"/>
              </a:spcBef>
              <a:spcAft>
                <a:spcPts val="0"/>
              </a:spcAft>
              <a:buSzPts val="966"/>
              <a:buNone/>
              <a:defRPr sz="1050">
                <a:solidFill>
                  <a:srgbClr val="888888"/>
                </a:solidFill>
              </a:defRPr>
            </a:lvl4pPr>
            <a:lvl5pPr marL="2286000" lvl="4" indent="-228600" algn="l">
              <a:lnSpc>
                <a:spcPct val="100000"/>
              </a:lnSpc>
              <a:spcBef>
                <a:spcPts val="450"/>
              </a:spcBef>
              <a:spcAft>
                <a:spcPts val="0"/>
              </a:spcAft>
              <a:buSzPts val="966"/>
              <a:buNone/>
              <a:defRPr sz="1050">
                <a:solidFill>
                  <a:srgbClr val="888888"/>
                </a:solidFill>
              </a:defRPr>
            </a:lvl5pPr>
            <a:lvl6pPr marL="2743200" lvl="5" indent="-228600" algn="l">
              <a:lnSpc>
                <a:spcPct val="100000"/>
              </a:lnSpc>
              <a:spcBef>
                <a:spcPts val="450"/>
              </a:spcBef>
              <a:spcAft>
                <a:spcPts val="0"/>
              </a:spcAft>
              <a:buSzPts val="966"/>
              <a:buNone/>
              <a:defRPr sz="1050">
                <a:solidFill>
                  <a:srgbClr val="888888"/>
                </a:solidFill>
              </a:defRPr>
            </a:lvl6pPr>
            <a:lvl7pPr marL="3200400" lvl="6" indent="-228600" algn="l">
              <a:lnSpc>
                <a:spcPct val="100000"/>
              </a:lnSpc>
              <a:spcBef>
                <a:spcPts val="450"/>
              </a:spcBef>
              <a:spcAft>
                <a:spcPts val="0"/>
              </a:spcAft>
              <a:buSzPts val="966"/>
              <a:buNone/>
              <a:defRPr sz="1050">
                <a:solidFill>
                  <a:srgbClr val="888888"/>
                </a:solidFill>
              </a:defRPr>
            </a:lvl7pPr>
            <a:lvl8pPr marL="3657600" lvl="7" indent="-228600" algn="l">
              <a:lnSpc>
                <a:spcPct val="100000"/>
              </a:lnSpc>
              <a:spcBef>
                <a:spcPts val="450"/>
              </a:spcBef>
              <a:spcAft>
                <a:spcPts val="0"/>
              </a:spcAft>
              <a:buSzPts val="966"/>
              <a:buNone/>
              <a:defRPr sz="1050">
                <a:solidFill>
                  <a:srgbClr val="888888"/>
                </a:solidFill>
              </a:defRPr>
            </a:lvl8pPr>
            <a:lvl9pPr marL="4114800" lvl="8" indent="-228600" algn="l">
              <a:lnSpc>
                <a:spcPct val="100000"/>
              </a:lnSpc>
              <a:spcBef>
                <a:spcPts val="450"/>
              </a:spcBef>
              <a:spcAft>
                <a:spcPts val="450"/>
              </a:spcAft>
              <a:buSzPts val="966"/>
              <a:buNone/>
              <a:defRPr sz="1050">
                <a:solidFill>
                  <a:srgbClr val="888888"/>
                </a:solidFill>
              </a:defRPr>
            </a:lvl9pPr>
          </a:lstStyle>
          <a:p>
            <a:endParaRPr/>
          </a:p>
        </p:txBody>
      </p:sp>
      <p:sp>
        <p:nvSpPr>
          <p:cNvPr id="62" name="Google Shape;62;p23"/>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24"/>
          <p:cNvSpPr/>
          <p:nvPr/>
        </p:nvSpPr>
        <p:spPr>
          <a:xfrm>
            <a:off x="334487"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4"/>
          <p:cNvSpPr txBox="1">
            <a:spLocks noGrp="1"/>
          </p:cNvSpPr>
          <p:nvPr>
            <p:ph type="title"/>
          </p:nvPr>
        </p:nvSpPr>
        <p:spPr>
          <a:xfrm>
            <a:off x="435895" y="547244"/>
            <a:ext cx="8272212" cy="7412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body" idx="1"/>
          </p:nvPr>
        </p:nvSpPr>
        <p:spPr>
          <a:xfrm>
            <a:off x="435894" y="1671003"/>
            <a:ext cx="4066793" cy="2724785"/>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68" name="Google Shape;68;p24"/>
          <p:cNvSpPr txBox="1">
            <a:spLocks noGrp="1"/>
          </p:cNvSpPr>
          <p:nvPr>
            <p:ph type="body" idx="2"/>
          </p:nvPr>
        </p:nvSpPr>
        <p:spPr>
          <a:xfrm>
            <a:off x="4641313" y="1671003"/>
            <a:ext cx="4066794" cy="2724785"/>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69" name="Google Shape;69;p24"/>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25"/>
          <p:cNvSpPr/>
          <p:nvPr/>
        </p:nvSpPr>
        <p:spPr>
          <a:xfrm>
            <a:off x="334487"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5"/>
          <p:cNvSpPr txBox="1">
            <a:spLocks noGrp="1"/>
          </p:cNvSpPr>
          <p:nvPr>
            <p:ph type="title"/>
          </p:nvPr>
        </p:nvSpPr>
        <p:spPr>
          <a:xfrm>
            <a:off x="435895" y="547244"/>
            <a:ext cx="8272212" cy="7412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a:off x="665415" y="1688169"/>
            <a:ext cx="3815306" cy="40200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30"/>
              </a:spcBef>
              <a:spcAft>
                <a:spcPts val="0"/>
              </a:spcAft>
              <a:buSzPts val="1518"/>
              <a:buNone/>
              <a:defRPr sz="1650" b="0">
                <a:solidFill>
                  <a:schemeClr val="accent2"/>
                </a:solidFill>
              </a:defRPr>
            </a:lvl1pPr>
            <a:lvl2pPr marL="914400" lvl="1" indent="-228600" algn="l">
              <a:lnSpc>
                <a:spcPct val="100000"/>
              </a:lnSpc>
              <a:spcBef>
                <a:spcPts val="450"/>
              </a:spcBef>
              <a:spcAft>
                <a:spcPts val="0"/>
              </a:spcAft>
              <a:buSzPts val="1380"/>
              <a:buNone/>
              <a:defRPr sz="1500" b="1"/>
            </a:lvl2pPr>
            <a:lvl3pPr marL="1371600" lvl="2" indent="-228600" algn="l">
              <a:lnSpc>
                <a:spcPct val="100000"/>
              </a:lnSpc>
              <a:spcBef>
                <a:spcPts val="450"/>
              </a:spcBef>
              <a:spcAft>
                <a:spcPts val="0"/>
              </a:spcAft>
              <a:buSzPts val="1242"/>
              <a:buNone/>
              <a:defRPr sz="1350" b="1"/>
            </a:lvl3pPr>
            <a:lvl4pPr marL="1828800" lvl="3" indent="-228600" algn="l">
              <a:lnSpc>
                <a:spcPct val="100000"/>
              </a:lnSpc>
              <a:spcBef>
                <a:spcPts val="450"/>
              </a:spcBef>
              <a:spcAft>
                <a:spcPts val="0"/>
              </a:spcAft>
              <a:buSzPts val="1104"/>
              <a:buNone/>
              <a:defRPr sz="1200" b="1"/>
            </a:lvl4pPr>
            <a:lvl5pPr marL="2286000" lvl="4" indent="-228600" algn="l">
              <a:lnSpc>
                <a:spcPct val="100000"/>
              </a:lnSpc>
              <a:spcBef>
                <a:spcPts val="450"/>
              </a:spcBef>
              <a:spcAft>
                <a:spcPts val="0"/>
              </a:spcAft>
              <a:buSzPts val="1104"/>
              <a:buNone/>
              <a:defRPr sz="1200" b="1"/>
            </a:lvl5pPr>
            <a:lvl6pPr marL="2743200" lvl="5" indent="-228600" algn="l">
              <a:lnSpc>
                <a:spcPct val="100000"/>
              </a:lnSpc>
              <a:spcBef>
                <a:spcPts val="450"/>
              </a:spcBef>
              <a:spcAft>
                <a:spcPts val="0"/>
              </a:spcAft>
              <a:buSzPts val="1104"/>
              <a:buNone/>
              <a:defRPr sz="1200" b="1"/>
            </a:lvl6pPr>
            <a:lvl7pPr marL="3200400" lvl="6" indent="-228600" algn="l">
              <a:lnSpc>
                <a:spcPct val="100000"/>
              </a:lnSpc>
              <a:spcBef>
                <a:spcPts val="450"/>
              </a:spcBef>
              <a:spcAft>
                <a:spcPts val="0"/>
              </a:spcAft>
              <a:buSzPts val="1104"/>
              <a:buNone/>
              <a:defRPr sz="1200" b="1"/>
            </a:lvl7pPr>
            <a:lvl8pPr marL="3657600" lvl="7" indent="-228600" algn="l">
              <a:lnSpc>
                <a:spcPct val="100000"/>
              </a:lnSpc>
              <a:spcBef>
                <a:spcPts val="450"/>
              </a:spcBef>
              <a:spcAft>
                <a:spcPts val="0"/>
              </a:spcAft>
              <a:buSzPts val="1104"/>
              <a:buNone/>
              <a:defRPr sz="1200" b="1"/>
            </a:lvl8pPr>
            <a:lvl9pPr marL="4114800" lvl="8" indent="-228600" algn="l">
              <a:lnSpc>
                <a:spcPct val="100000"/>
              </a:lnSpc>
              <a:spcBef>
                <a:spcPts val="450"/>
              </a:spcBef>
              <a:spcAft>
                <a:spcPts val="450"/>
              </a:spcAft>
              <a:buSzPts val="1104"/>
              <a:buNone/>
              <a:defRPr sz="1200" b="1"/>
            </a:lvl9pPr>
          </a:lstStyle>
          <a:p>
            <a:endParaRPr/>
          </a:p>
        </p:txBody>
      </p:sp>
      <p:sp>
        <p:nvSpPr>
          <p:cNvPr id="75" name="Google Shape;75;p25"/>
          <p:cNvSpPr txBox="1">
            <a:spLocks noGrp="1"/>
          </p:cNvSpPr>
          <p:nvPr>
            <p:ph type="body" idx="2"/>
          </p:nvPr>
        </p:nvSpPr>
        <p:spPr>
          <a:xfrm>
            <a:off x="435896" y="2194540"/>
            <a:ext cx="4044825" cy="220124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76" name="Google Shape;76;p25"/>
          <p:cNvSpPr txBox="1">
            <a:spLocks noGrp="1"/>
          </p:cNvSpPr>
          <p:nvPr>
            <p:ph type="body" idx="3"/>
          </p:nvPr>
        </p:nvSpPr>
        <p:spPr>
          <a:xfrm>
            <a:off x="4892802" y="1688169"/>
            <a:ext cx="3815305" cy="41503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30"/>
              </a:spcBef>
              <a:spcAft>
                <a:spcPts val="0"/>
              </a:spcAft>
              <a:buSzPts val="1518"/>
              <a:buNone/>
              <a:defRPr sz="1650" b="0">
                <a:solidFill>
                  <a:schemeClr val="accent2"/>
                </a:solidFill>
              </a:defRPr>
            </a:lvl1pPr>
            <a:lvl2pPr marL="914400" lvl="1" indent="-228600" algn="l">
              <a:lnSpc>
                <a:spcPct val="100000"/>
              </a:lnSpc>
              <a:spcBef>
                <a:spcPts val="450"/>
              </a:spcBef>
              <a:spcAft>
                <a:spcPts val="0"/>
              </a:spcAft>
              <a:buSzPts val="1380"/>
              <a:buNone/>
              <a:defRPr sz="1500" b="1"/>
            </a:lvl2pPr>
            <a:lvl3pPr marL="1371600" lvl="2" indent="-228600" algn="l">
              <a:lnSpc>
                <a:spcPct val="100000"/>
              </a:lnSpc>
              <a:spcBef>
                <a:spcPts val="450"/>
              </a:spcBef>
              <a:spcAft>
                <a:spcPts val="0"/>
              </a:spcAft>
              <a:buSzPts val="1242"/>
              <a:buNone/>
              <a:defRPr sz="1350" b="1"/>
            </a:lvl3pPr>
            <a:lvl4pPr marL="1828800" lvl="3" indent="-228600" algn="l">
              <a:lnSpc>
                <a:spcPct val="100000"/>
              </a:lnSpc>
              <a:spcBef>
                <a:spcPts val="450"/>
              </a:spcBef>
              <a:spcAft>
                <a:spcPts val="0"/>
              </a:spcAft>
              <a:buSzPts val="1104"/>
              <a:buNone/>
              <a:defRPr sz="1200" b="1"/>
            </a:lvl4pPr>
            <a:lvl5pPr marL="2286000" lvl="4" indent="-228600" algn="l">
              <a:lnSpc>
                <a:spcPct val="100000"/>
              </a:lnSpc>
              <a:spcBef>
                <a:spcPts val="450"/>
              </a:spcBef>
              <a:spcAft>
                <a:spcPts val="0"/>
              </a:spcAft>
              <a:buSzPts val="1104"/>
              <a:buNone/>
              <a:defRPr sz="1200" b="1"/>
            </a:lvl5pPr>
            <a:lvl6pPr marL="2743200" lvl="5" indent="-228600" algn="l">
              <a:lnSpc>
                <a:spcPct val="100000"/>
              </a:lnSpc>
              <a:spcBef>
                <a:spcPts val="450"/>
              </a:spcBef>
              <a:spcAft>
                <a:spcPts val="0"/>
              </a:spcAft>
              <a:buSzPts val="1104"/>
              <a:buNone/>
              <a:defRPr sz="1200" b="1"/>
            </a:lvl6pPr>
            <a:lvl7pPr marL="3200400" lvl="6" indent="-228600" algn="l">
              <a:lnSpc>
                <a:spcPct val="100000"/>
              </a:lnSpc>
              <a:spcBef>
                <a:spcPts val="450"/>
              </a:spcBef>
              <a:spcAft>
                <a:spcPts val="0"/>
              </a:spcAft>
              <a:buSzPts val="1104"/>
              <a:buNone/>
              <a:defRPr sz="1200" b="1"/>
            </a:lvl7pPr>
            <a:lvl8pPr marL="3657600" lvl="7" indent="-228600" algn="l">
              <a:lnSpc>
                <a:spcPct val="100000"/>
              </a:lnSpc>
              <a:spcBef>
                <a:spcPts val="450"/>
              </a:spcBef>
              <a:spcAft>
                <a:spcPts val="0"/>
              </a:spcAft>
              <a:buSzPts val="1104"/>
              <a:buNone/>
              <a:defRPr sz="1200" b="1"/>
            </a:lvl8pPr>
            <a:lvl9pPr marL="4114800" lvl="8" indent="-228600" algn="l">
              <a:lnSpc>
                <a:spcPct val="100000"/>
              </a:lnSpc>
              <a:spcBef>
                <a:spcPts val="450"/>
              </a:spcBef>
              <a:spcAft>
                <a:spcPts val="450"/>
              </a:spcAft>
              <a:buSzPts val="1104"/>
              <a:buNone/>
              <a:defRPr sz="1200" b="1"/>
            </a:lvl9pPr>
          </a:lstStyle>
          <a:p>
            <a:endParaRPr/>
          </a:p>
        </p:txBody>
      </p:sp>
      <p:sp>
        <p:nvSpPr>
          <p:cNvPr id="77" name="Google Shape;77;p25"/>
          <p:cNvSpPr txBox="1">
            <a:spLocks noGrp="1"/>
          </p:cNvSpPr>
          <p:nvPr>
            <p:ph type="body" idx="4"/>
          </p:nvPr>
        </p:nvSpPr>
        <p:spPr>
          <a:xfrm>
            <a:off x="4663282" y="2194540"/>
            <a:ext cx="4044825" cy="220124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78" name="Google Shape;78;p25"/>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6"/>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p:nvPr/>
        </p:nvSpPr>
        <p:spPr>
          <a:xfrm>
            <a:off x="330512"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6"/>
          <p:cNvSpPr txBox="1">
            <a:spLocks noGrp="1"/>
          </p:cNvSpPr>
          <p:nvPr>
            <p:ph type="title"/>
          </p:nvPr>
        </p:nvSpPr>
        <p:spPr>
          <a:xfrm>
            <a:off x="431921" y="547244"/>
            <a:ext cx="8272212" cy="7412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27"/>
          <p:cNvSpPr/>
          <p:nvPr/>
        </p:nvSpPr>
        <p:spPr>
          <a:xfrm>
            <a:off x="335863" y="3856480"/>
            <a:ext cx="8473650" cy="9560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7"/>
          <p:cNvSpPr txBox="1">
            <a:spLocks noGrp="1"/>
          </p:cNvSpPr>
          <p:nvPr>
            <p:ph type="title"/>
          </p:nvPr>
        </p:nvSpPr>
        <p:spPr>
          <a:xfrm>
            <a:off x="435894" y="3946722"/>
            <a:ext cx="3682084" cy="51713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D58AC"/>
              </a:buClr>
              <a:buSzPts val="1500"/>
              <a:buFont typeface="Gill Sans"/>
              <a:buNone/>
              <a:defRPr sz="1500" b="0">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7"/>
          <p:cNvSpPr txBox="1">
            <a:spLocks noGrp="1"/>
          </p:cNvSpPr>
          <p:nvPr>
            <p:ph type="body" idx="1"/>
          </p:nvPr>
        </p:nvSpPr>
        <p:spPr>
          <a:xfrm>
            <a:off x="335862" y="450900"/>
            <a:ext cx="8469630" cy="3153600"/>
          </a:xfrm>
          <a:prstGeom prst="rect">
            <a:avLst/>
          </a:prstGeom>
          <a:noFill/>
          <a:ln>
            <a:noFill/>
          </a:ln>
        </p:spPr>
        <p:txBody>
          <a:bodyPr spcFirstLastPara="1" wrap="square" lIns="91425" tIns="45700" rIns="91425" bIns="45700" anchor="ctr" anchorCtr="0">
            <a:normAutofit/>
          </a:bodyPr>
          <a:lstStyle>
            <a:lvl1pPr marL="457200" lvl="0" indent="-316230" algn="l">
              <a:lnSpc>
                <a:spcPct val="100000"/>
              </a:lnSpc>
              <a:spcBef>
                <a:spcPts val="300"/>
              </a:spcBef>
              <a:spcAft>
                <a:spcPts val="0"/>
              </a:spcAft>
              <a:buSzPts val="1380"/>
              <a:buChar char="◼"/>
              <a:defRPr sz="1500">
                <a:solidFill>
                  <a:schemeClr val="dk2"/>
                </a:solidFill>
              </a:defRPr>
            </a:lvl1pPr>
            <a:lvl2pPr marL="914400" lvl="1" indent="-307467" algn="l">
              <a:lnSpc>
                <a:spcPct val="100000"/>
              </a:lnSpc>
              <a:spcBef>
                <a:spcPts val="450"/>
              </a:spcBef>
              <a:spcAft>
                <a:spcPts val="0"/>
              </a:spcAft>
              <a:buSzPts val="1242"/>
              <a:buChar char="◼"/>
              <a:defRPr sz="1350">
                <a:solidFill>
                  <a:schemeClr val="dk2"/>
                </a:solidFill>
              </a:defRPr>
            </a:lvl2pPr>
            <a:lvl3pPr marL="1371600" lvl="2" indent="-298703" algn="l">
              <a:lnSpc>
                <a:spcPct val="100000"/>
              </a:lnSpc>
              <a:spcBef>
                <a:spcPts val="450"/>
              </a:spcBef>
              <a:spcAft>
                <a:spcPts val="0"/>
              </a:spcAft>
              <a:buSzPts val="1104"/>
              <a:buChar char="◼"/>
              <a:defRPr sz="1200">
                <a:solidFill>
                  <a:schemeClr val="dk2"/>
                </a:solidFill>
              </a:defRPr>
            </a:lvl3pPr>
            <a:lvl4pPr marL="1828800" lvl="3" indent="-289941" algn="l">
              <a:lnSpc>
                <a:spcPct val="100000"/>
              </a:lnSpc>
              <a:spcBef>
                <a:spcPts val="450"/>
              </a:spcBef>
              <a:spcAft>
                <a:spcPts val="0"/>
              </a:spcAft>
              <a:buSzPts val="966"/>
              <a:buChar char="◼"/>
              <a:defRPr sz="1050">
                <a:solidFill>
                  <a:schemeClr val="dk2"/>
                </a:solidFill>
              </a:defRPr>
            </a:lvl4pPr>
            <a:lvl5pPr marL="2286000" lvl="4" indent="-289941" algn="l">
              <a:lnSpc>
                <a:spcPct val="100000"/>
              </a:lnSpc>
              <a:spcBef>
                <a:spcPts val="450"/>
              </a:spcBef>
              <a:spcAft>
                <a:spcPts val="0"/>
              </a:spcAft>
              <a:buSzPts val="966"/>
              <a:buChar char="◼"/>
              <a:defRPr sz="1050">
                <a:solidFill>
                  <a:schemeClr val="dk2"/>
                </a:solidFill>
              </a:defRPr>
            </a:lvl5pPr>
            <a:lvl6pPr marL="2743200" lvl="5" indent="-289941" algn="l">
              <a:lnSpc>
                <a:spcPct val="100000"/>
              </a:lnSpc>
              <a:spcBef>
                <a:spcPts val="450"/>
              </a:spcBef>
              <a:spcAft>
                <a:spcPts val="0"/>
              </a:spcAft>
              <a:buSzPts val="966"/>
              <a:buChar char="◼"/>
              <a:defRPr sz="1050">
                <a:solidFill>
                  <a:schemeClr val="dk2"/>
                </a:solidFill>
              </a:defRPr>
            </a:lvl6pPr>
            <a:lvl7pPr marL="3200400" lvl="6" indent="-289941" algn="l">
              <a:lnSpc>
                <a:spcPct val="100000"/>
              </a:lnSpc>
              <a:spcBef>
                <a:spcPts val="450"/>
              </a:spcBef>
              <a:spcAft>
                <a:spcPts val="0"/>
              </a:spcAft>
              <a:buSzPts val="966"/>
              <a:buChar char="◼"/>
              <a:defRPr sz="1050">
                <a:solidFill>
                  <a:schemeClr val="dk2"/>
                </a:solidFill>
              </a:defRPr>
            </a:lvl7pPr>
            <a:lvl8pPr marL="3657600" lvl="7" indent="-289940" algn="l">
              <a:lnSpc>
                <a:spcPct val="100000"/>
              </a:lnSpc>
              <a:spcBef>
                <a:spcPts val="450"/>
              </a:spcBef>
              <a:spcAft>
                <a:spcPts val="0"/>
              </a:spcAft>
              <a:buSzPts val="966"/>
              <a:buChar char="◼"/>
              <a:defRPr sz="1050">
                <a:solidFill>
                  <a:schemeClr val="dk2"/>
                </a:solidFill>
              </a:defRPr>
            </a:lvl8pPr>
            <a:lvl9pPr marL="4114800" lvl="8" indent="-289940" algn="l">
              <a:lnSpc>
                <a:spcPct val="100000"/>
              </a:lnSpc>
              <a:spcBef>
                <a:spcPts val="450"/>
              </a:spcBef>
              <a:spcAft>
                <a:spcPts val="450"/>
              </a:spcAft>
              <a:buSzPts val="966"/>
              <a:buChar char="◼"/>
              <a:defRPr sz="1050">
                <a:solidFill>
                  <a:schemeClr val="dk2"/>
                </a:solidFill>
              </a:defRPr>
            </a:lvl9pPr>
          </a:lstStyle>
          <a:p>
            <a:endParaRPr/>
          </a:p>
        </p:txBody>
      </p:sp>
      <p:sp>
        <p:nvSpPr>
          <p:cNvPr id="89" name="Google Shape;89;p27"/>
          <p:cNvSpPr txBox="1">
            <a:spLocks noGrp="1"/>
          </p:cNvSpPr>
          <p:nvPr>
            <p:ph type="body" idx="2"/>
          </p:nvPr>
        </p:nvSpPr>
        <p:spPr>
          <a:xfrm>
            <a:off x="4305618" y="3946723"/>
            <a:ext cx="4402490" cy="517136"/>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165"/>
              </a:spcBef>
              <a:spcAft>
                <a:spcPts val="0"/>
              </a:spcAft>
              <a:buSzPts val="759"/>
              <a:buNone/>
              <a:defRPr sz="825">
                <a:solidFill>
                  <a:schemeClr val="lt1"/>
                </a:solidFill>
              </a:defRPr>
            </a:lvl1pPr>
            <a:lvl2pPr marL="914400" lvl="1" indent="-228600" algn="l">
              <a:lnSpc>
                <a:spcPct val="100000"/>
              </a:lnSpc>
              <a:spcBef>
                <a:spcPts val="450"/>
              </a:spcBef>
              <a:spcAft>
                <a:spcPts val="0"/>
              </a:spcAft>
              <a:buSzPts val="759"/>
              <a:buNone/>
              <a:defRPr sz="825"/>
            </a:lvl2pPr>
            <a:lvl3pPr marL="1371600" lvl="2" indent="-228600" algn="l">
              <a:lnSpc>
                <a:spcPct val="100000"/>
              </a:lnSpc>
              <a:spcBef>
                <a:spcPts val="450"/>
              </a:spcBef>
              <a:spcAft>
                <a:spcPts val="0"/>
              </a:spcAft>
              <a:buSzPts val="690"/>
              <a:buNone/>
              <a:defRPr sz="750"/>
            </a:lvl3pPr>
            <a:lvl4pPr marL="1828800" lvl="3" indent="-228600" algn="l">
              <a:lnSpc>
                <a:spcPct val="100000"/>
              </a:lnSpc>
              <a:spcBef>
                <a:spcPts val="450"/>
              </a:spcBef>
              <a:spcAft>
                <a:spcPts val="0"/>
              </a:spcAft>
              <a:buSzPts val="621"/>
              <a:buNone/>
              <a:defRPr sz="675"/>
            </a:lvl4pPr>
            <a:lvl5pPr marL="2286000" lvl="4" indent="-228600" algn="l">
              <a:lnSpc>
                <a:spcPct val="100000"/>
              </a:lnSpc>
              <a:spcBef>
                <a:spcPts val="450"/>
              </a:spcBef>
              <a:spcAft>
                <a:spcPts val="0"/>
              </a:spcAft>
              <a:buSzPts val="621"/>
              <a:buNone/>
              <a:defRPr sz="675"/>
            </a:lvl5pPr>
            <a:lvl6pPr marL="2743200" lvl="5" indent="-228600" algn="l">
              <a:lnSpc>
                <a:spcPct val="100000"/>
              </a:lnSpc>
              <a:spcBef>
                <a:spcPts val="450"/>
              </a:spcBef>
              <a:spcAft>
                <a:spcPts val="0"/>
              </a:spcAft>
              <a:buSzPts val="621"/>
              <a:buNone/>
              <a:defRPr sz="675"/>
            </a:lvl6pPr>
            <a:lvl7pPr marL="3200400" lvl="6" indent="-228600" algn="l">
              <a:lnSpc>
                <a:spcPct val="100000"/>
              </a:lnSpc>
              <a:spcBef>
                <a:spcPts val="450"/>
              </a:spcBef>
              <a:spcAft>
                <a:spcPts val="0"/>
              </a:spcAft>
              <a:buSzPts val="621"/>
              <a:buNone/>
              <a:defRPr sz="675"/>
            </a:lvl7pPr>
            <a:lvl8pPr marL="3657600" lvl="7" indent="-228600" algn="l">
              <a:lnSpc>
                <a:spcPct val="100000"/>
              </a:lnSpc>
              <a:spcBef>
                <a:spcPts val="450"/>
              </a:spcBef>
              <a:spcAft>
                <a:spcPts val="0"/>
              </a:spcAft>
              <a:buSzPts val="621"/>
              <a:buNone/>
              <a:defRPr sz="675"/>
            </a:lvl8pPr>
            <a:lvl9pPr marL="4114800" lvl="8" indent="-228600" algn="l">
              <a:lnSpc>
                <a:spcPct val="100000"/>
              </a:lnSpc>
              <a:spcBef>
                <a:spcPts val="450"/>
              </a:spcBef>
              <a:spcAft>
                <a:spcPts val="450"/>
              </a:spcAft>
              <a:buSzPts val="621"/>
              <a:buNone/>
              <a:defRPr sz="675"/>
            </a:lvl9pPr>
          </a:lstStyle>
          <a:p>
            <a:endParaRPr/>
          </a:p>
        </p:txBody>
      </p:sp>
      <p:sp>
        <p:nvSpPr>
          <p:cNvPr id="90" name="Google Shape;90;p27"/>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7"/>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28"/>
          <p:cNvSpPr txBox="1">
            <a:spLocks noGrp="1"/>
          </p:cNvSpPr>
          <p:nvPr>
            <p:ph type="title"/>
          </p:nvPr>
        </p:nvSpPr>
        <p:spPr>
          <a:xfrm>
            <a:off x="435895" y="3520042"/>
            <a:ext cx="8272212"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800"/>
              <a:buFont typeface="Gill Sans"/>
              <a:buNone/>
              <a:defRPr sz="18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8"/>
          <p:cNvSpPr>
            <a:spLocks noGrp="1"/>
          </p:cNvSpPr>
          <p:nvPr>
            <p:ph type="pic" idx="2"/>
          </p:nvPr>
        </p:nvSpPr>
        <p:spPr>
          <a:xfrm>
            <a:off x="335863" y="449794"/>
            <a:ext cx="8468144" cy="2667939"/>
          </a:xfrm>
          <a:prstGeom prst="rect">
            <a:avLst/>
          </a:prstGeom>
          <a:noFill/>
          <a:ln>
            <a:noFill/>
          </a:ln>
        </p:spPr>
      </p:sp>
      <p:sp>
        <p:nvSpPr>
          <p:cNvPr id="95" name="Google Shape;95;p28"/>
          <p:cNvSpPr txBox="1">
            <a:spLocks noGrp="1"/>
          </p:cNvSpPr>
          <p:nvPr>
            <p:ph type="body" idx="1"/>
          </p:nvPr>
        </p:nvSpPr>
        <p:spPr>
          <a:xfrm>
            <a:off x="435894" y="3945096"/>
            <a:ext cx="8272213" cy="44900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80"/>
              </a:spcBef>
              <a:spcAft>
                <a:spcPts val="0"/>
              </a:spcAft>
              <a:buSzPts val="828"/>
              <a:buNone/>
              <a:defRPr sz="900"/>
            </a:lvl1pPr>
            <a:lvl2pPr marL="914400" lvl="1" indent="-228600" algn="l">
              <a:lnSpc>
                <a:spcPct val="100000"/>
              </a:lnSpc>
              <a:spcBef>
                <a:spcPts val="450"/>
              </a:spcBef>
              <a:spcAft>
                <a:spcPts val="0"/>
              </a:spcAft>
              <a:buSzPts val="828"/>
              <a:buNone/>
              <a:defRPr sz="900"/>
            </a:lvl2pPr>
            <a:lvl3pPr marL="1371600" lvl="2" indent="-228600" algn="l">
              <a:lnSpc>
                <a:spcPct val="100000"/>
              </a:lnSpc>
              <a:spcBef>
                <a:spcPts val="450"/>
              </a:spcBef>
              <a:spcAft>
                <a:spcPts val="0"/>
              </a:spcAft>
              <a:buSzPts val="690"/>
              <a:buNone/>
              <a:defRPr sz="750"/>
            </a:lvl3pPr>
            <a:lvl4pPr marL="1828800" lvl="3" indent="-228600" algn="l">
              <a:lnSpc>
                <a:spcPct val="100000"/>
              </a:lnSpc>
              <a:spcBef>
                <a:spcPts val="450"/>
              </a:spcBef>
              <a:spcAft>
                <a:spcPts val="0"/>
              </a:spcAft>
              <a:buSzPts val="621"/>
              <a:buNone/>
              <a:defRPr sz="675"/>
            </a:lvl4pPr>
            <a:lvl5pPr marL="2286000" lvl="4" indent="-228600" algn="l">
              <a:lnSpc>
                <a:spcPct val="100000"/>
              </a:lnSpc>
              <a:spcBef>
                <a:spcPts val="450"/>
              </a:spcBef>
              <a:spcAft>
                <a:spcPts val="0"/>
              </a:spcAft>
              <a:buSzPts val="621"/>
              <a:buNone/>
              <a:defRPr sz="675"/>
            </a:lvl5pPr>
            <a:lvl6pPr marL="2743200" lvl="5" indent="-228600" algn="l">
              <a:lnSpc>
                <a:spcPct val="100000"/>
              </a:lnSpc>
              <a:spcBef>
                <a:spcPts val="450"/>
              </a:spcBef>
              <a:spcAft>
                <a:spcPts val="0"/>
              </a:spcAft>
              <a:buSzPts val="621"/>
              <a:buNone/>
              <a:defRPr sz="675"/>
            </a:lvl6pPr>
            <a:lvl7pPr marL="3200400" lvl="6" indent="-228600" algn="l">
              <a:lnSpc>
                <a:spcPct val="100000"/>
              </a:lnSpc>
              <a:spcBef>
                <a:spcPts val="450"/>
              </a:spcBef>
              <a:spcAft>
                <a:spcPts val="0"/>
              </a:spcAft>
              <a:buSzPts val="621"/>
              <a:buNone/>
              <a:defRPr sz="675"/>
            </a:lvl7pPr>
            <a:lvl8pPr marL="3657600" lvl="7" indent="-228600" algn="l">
              <a:lnSpc>
                <a:spcPct val="100000"/>
              </a:lnSpc>
              <a:spcBef>
                <a:spcPts val="450"/>
              </a:spcBef>
              <a:spcAft>
                <a:spcPts val="0"/>
              </a:spcAft>
              <a:buSzPts val="621"/>
              <a:buNone/>
              <a:defRPr sz="675"/>
            </a:lvl8pPr>
            <a:lvl9pPr marL="4114800" lvl="8" indent="-228600" algn="l">
              <a:lnSpc>
                <a:spcPct val="100000"/>
              </a:lnSpc>
              <a:spcBef>
                <a:spcPts val="450"/>
              </a:spcBef>
              <a:spcAft>
                <a:spcPts val="450"/>
              </a:spcAft>
              <a:buSzPts val="621"/>
              <a:buNone/>
              <a:defRPr sz="675"/>
            </a:lvl9pPr>
          </a:lstStyle>
          <a:p>
            <a:endParaRPr/>
          </a:p>
        </p:txBody>
      </p:sp>
      <p:sp>
        <p:nvSpPr>
          <p:cNvPr id="96" name="Google Shape;96;p28"/>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8"/>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29"/>
          <p:cNvSpPr/>
          <p:nvPr/>
        </p:nvSpPr>
        <p:spPr>
          <a:xfrm>
            <a:off x="330214" y="460805"/>
            <a:ext cx="8482004" cy="89197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9"/>
          <p:cNvSpPr txBox="1">
            <a:spLocks noGrp="1"/>
          </p:cNvSpPr>
          <p:nvPr>
            <p:ph type="title"/>
          </p:nvPr>
        </p:nvSpPr>
        <p:spPr>
          <a:xfrm>
            <a:off x="435894" y="526617"/>
            <a:ext cx="8272212" cy="7603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9"/>
          <p:cNvSpPr txBox="1">
            <a:spLocks noGrp="1"/>
          </p:cNvSpPr>
          <p:nvPr>
            <p:ph type="body" idx="1"/>
          </p:nvPr>
        </p:nvSpPr>
        <p:spPr>
          <a:xfrm rot="5400000">
            <a:off x="3250952" y="-1063056"/>
            <a:ext cx="2642096" cy="8272212"/>
          </a:xfrm>
          <a:prstGeom prst="rect">
            <a:avLst/>
          </a:prstGeom>
          <a:noFill/>
          <a:ln>
            <a:noFill/>
          </a:ln>
        </p:spPr>
        <p:txBody>
          <a:bodyPr spcFirstLastPara="1" wrap="square" lIns="91425" tIns="45700" rIns="91425" bIns="45700" anchor="t" anchorCtr="0">
            <a:normAutofit/>
          </a:bodyPr>
          <a:lstStyle>
            <a:lvl1pPr marL="457200" lvl="0" indent="-307467" algn="l">
              <a:lnSpc>
                <a:spcPct val="100000"/>
              </a:lnSpc>
              <a:spcBef>
                <a:spcPts val="270"/>
              </a:spcBef>
              <a:spcAft>
                <a:spcPts val="0"/>
              </a:spcAft>
              <a:buSzPts val="1242"/>
              <a:buChar char="◼"/>
              <a:defRPr/>
            </a:lvl1pPr>
            <a:lvl2pPr marL="914400" lvl="1" indent="-298704" algn="l">
              <a:lnSpc>
                <a:spcPct val="100000"/>
              </a:lnSpc>
              <a:spcBef>
                <a:spcPts val="450"/>
              </a:spcBef>
              <a:spcAft>
                <a:spcPts val="0"/>
              </a:spcAft>
              <a:buSzPts val="1104"/>
              <a:buChar char="◼"/>
              <a:defRPr/>
            </a:lvl2pPr>
            <a:lvl3pPr marL="1371600" lvl="2" indent="-289941" algn="l">
              <a:lnSpc>
                <a:spcPct val="100000"/>
              </a:lnSpc>
              <a:spcBef>
                <a:spcPts val="450"/>
              </a:spcBef>
              <a:spcAft>
                <a:spcPts val="0"/>
              </a:spcAft>
              <a:buSzPts val="966"/>
              <a:buChar char="◼"/>
              <a:defRPr/>
            </a:lvl3pPr>
            <a:lvl4pPr marL="1828800" lvl="3" indent="-281178" algn="l">
              <a:lnSpc>
                <a:spcPct val="100000"/>
              </a:lnSpc>
              <a:spcBef>
                <a:spcPts val="450"/>
              </a:spcBef>
              <a:spcAft>
                <a:spcPts val="0"/>
              </a:spcAft>
              <a:buSzPts val="828"/>
              <a:buChar char="◼"/>
              <a:defRPr/>
            </a:lvl4pPr>
            <a:lvl5pPr marL="2286000" lvl="4" indent="-281178" algn="l">
              <a:lnSpc>
                <a:spcPct val="100000"/>
              </a:lnSpc>
              <a:spcBef>
                <a:spcPts val="450"/>
              </a:spcBef>
              <a:spcAft>
                <a:spcPts val="0"/>
              </a:spcAft>
              <a:buSzPts val="828"/>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102" name="Google Shape;102;p29"/>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9"/>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13"/>
          <p:cNvSpPr txBox="1">
            <a:spLocks noGrp="1"/>
          </p:cNvSpPr>
          <p:nvPr>
            <p:ph type="body" idx="1"/>
          </p:nvPr>
        </p:nvSpPr>
        <p:spPr>
          <a:xfrm>
            <a:off x="308345" y="5113"/>
            <a:ext cx="7304088" cy="722313"/>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5" name="Google Shape;25;p13"/>
          <p:cNvSpPr>
            <a:spLocks noGrp="1"/>
          </p:cNvSpPr>
          <p:nvPr>
            <p:ph type="pic" idx="2"/>
          </p:nvPr>
        </p:nvSpPr>
        <p:spPr>
          <a:xfrm>
            <a:off x="914400" y="1147763"/>
            <a:ext cx="7304088" cy="3570287"/>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30"/>
          <p:cNvSpPr/>
          <p:nvPr/>
        </p:nvSpPr>
        <p:spPr>
          <a:xfrm>
            <a:off x="6629401" y="449793"/>
            <a:ext cx="2180113" cy="4362713"/>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0"/>
          <p:cNvSpPr txBox="1">
            <a:spLocks noGrp="1"/>
          </p:cNvSpPr>
          <p:nvPr>
            <p:ph type="title"/>
          </p:nvPr>
        </p:nvSpPr>
        <p:spPr>
          <a:xfrm rot="5400000">
            <a:off x="5437310" y="1698886"/>
            <a:ext cx="3887305" cy="150312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0"/>
          <p:cNvSpPr txBox="1">
            <a:spLocks noGrp="1"/>
          </p:cNvSpPr>
          <p:nvPr>
            <p:ph type="body" idx="1"/>
          </p:nvPr>
        </p:nvSpPr>
        <p:spPr>
          <a:xfrm rot="5400000">
            <a:off x="1598645" y="-510657"/>
            <a:ext cx="3887305" cy="592220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108" name="Google Shape;108;p30"/>
          <p:cNvSpPr txBox="1">
            <a:spLocks noGrp="1"/>
          </p:cNvSpPr>
          <p:nvPr>
            <p:ph type="dt" idx="10"/>
          </p:nvPr>
        </p:nvSpPr>
        <p:spPr>
          <a:xfrm>
            <a:off x="6745255" y="4467103"/>
            <a:ext cx="996106"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0"/>
          <p:cNvSpPr txBox="1">
            <a:spLocks noGrp="1"/>
          </p:cNvSpPr>
          <p:nvPr>
            <p:ph type="ftr" idx="11"/>
          </p:nvPr>
        </p:nvSpPr>
        <p:spPr>
          <a:xfrm>
            <a:off x="581193" y="4463859"/>
            <a:ext cx="5922209"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110"/>
        <p:cNvGrpSpPr/>
        <p:nvPr/>
      </p:nvGrpSpPr>
      <p:grpSpPr>
        <a:xfrm>
          <a:off x="0" y="0"/>
          <a:ext cx="0" cy="0"/>
          <a:chOff x="0" y="0"/>
          <a:chExt cx="0" cy="0"/>
        </a:xfrm>
      </p:grpSpPr>
      <p:sp>
        <p:nvSpPr>
          <p:cNvPr id="111" name="Google Shape;111;p31"/>
          <p:cNvSpPr txBox="1">
            <a:spLocks noGrp="1"/>
          </p:cNvSpPr>
          <p:nvPr>
            <p:ph type="body" idx="1"/>
          </p:nvPr>
        </p:nvSpPr>
        <p:spPr>
          <a:xfrm>
            <a:off x="454025" y="0"/>
            <a:ext cx="4151313" cy="11176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12" name="Google Shape;112;p31"/>
          <p:cNvSpPr txBox="1">
            <a:spLocks noGrp="1"/>
          </p:cNvSpPr>
          <p:nvPr>
            <p:ph type="body" idx="2"/>
          </p:nvPr>
        </p:nvSpPr>
        <p:spPr>
          <a:xfrm>
            <a:off x="453848" y="1117600"/>
            <a:ext cx="3976688" cy="3687763"/>
          </a:xfrm>
          <a:prstGeom prst="rect">
            <a:avLst/>
          </a:prstGeom>
          <a:noFill/>
          <a:ln>
            <a:noFill/>
          </a:ln>
        </p:spPr>
        <p:txBody>
          <a:bodyPr spcFirstLastPara="1" wrap="square" lIns="91425" tIns="91425" rIns="91425" bIns="91425" anchor="t" anchorCtr="0">
            <a:noAutofit/>
          </a:bodyPr>
          <a:lstStyle>
            <a:lvl1pPr marL="457200" lvl="0" indent="-355600" algn="l">
              <a:lnSpc>
                <a:spcPct val="115000"/>
              </a:lnSpc>
              <a:spcBef>
                <a:spcPts val="0"/>
              </a:spcBef>
              <a:spcAft>
                <a:spcPts val="0"/>
              </a:spcAft>
              <a:buClr>
                <a:schemeClr val="lt1"/>
              </a:buClr>
              <a:buSzPts val="2000"/>
              <a:buFont typeface="Arial"/>
              <a:buChar char="•"/>
              <a:defRPr sz="2000">
                <a:solidFill>
                  <a:schemeClr val="lt1"/>
                </a:solidFill>
              </a:defRPr>
            </a:lvl1pPr>
            <a:lvl2pPr marL="914400" lvl="1" indent="-355600" algn="l">
              <a:lnSpc>
                <a:spcPct val="115000"/>
              </a:lnSpc>
              <a:spcBef>
                <a:spcPts val="1600"/>
              </a:spcBef>
              <a:spcAft>
                <a:spcPts val="0"/>
              </a:spcAft>
              <a:buClr>
                <a:schemeClr val="lt1"/>
              </a:buClr>
              <a:buSzPts val="2000"/>
              <a:buFont typeface="Courier New"/>
              <a:buChar char="o"/>
              <a:defRPr sz="2000">
                <a:solidFill>
                  <a:schemeClr val="lt1"/>
                </a:solidFill>
              </a:defRPr>
            </a:lvl2pPr>
            <a:lvl3pPr marL="1371600" lvl="2" indent="-228600" algn="l">
              <a:lnSpc>
                <a:spcPct val="115000"/>
              </a:lnSpc>
              <a:spcBef>
                <a:spcPts val="1600"/>
              </a:spcBef>
              <a:spcAft>
                <a:spcPts val="0"/>
              </a:spcAft>
              <a:buSzPts val="1200"/>
              <a:buFont typeface="Catamaran Light"/>
              <a:buNone/>
              <a:defRPr sz="2000">
                <a:solidFill>
                  <a:schemeClr val="lt1"/>
                </a:solidFill>
              </a:defRPr>
            </a:lvl3pPr>
            <a:lvl4pPr marL="1828800" lvl="3" indent="-228600" algn="l">
              <a:lnSpc>
                <a:spcPct val="115000"/>
              </a:lnSpc>
              <a:spcBef>
                <a:spcPts val="1600"/>
              </a:spcBef>
              <a:spcAft>
                <a:spcPts val="0"/>
              </a:spcAft>
              <a:buSzPts val="1200"/>
              <a:buFont typeface="Catamaran Light"/>
              <a:buNone/>
              <a:defRPr sz="2000">
                <a:solidFill>
                  <a:schemeClr val="lt1"/>
                </a:solidFill>
              </a:defRPr>
            </a:lvl4pPr>
            <a:lvl5pPr marL="2286000" lvl="4" indent="-228600" algn="l">
              <a:lnSpc>
                <a:spcPct val="115000"/>
              </a:lnSpc>
              <a:spcBef>
                <a:spcPts val="1600"/>
              </a:spcBef>
              <a:spcAft>
                <a:spcPts val="0"/>
              </a:spcAft>
              <a:buSzPts val="1200"/>
              <a:buFont typeface="Catamaran Light"/>
              <a:buNone/>
              <a:defRPr sz="2000">
                <a:solidFill>
                  <a:schemeClr val="lt1"/>
                </a:solidFil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13"/>
        <p:cNvGrpSpPr/>
        <p:nvPr/>
      </p:nvGrpSpPr>
      <p:grpSpPr>
        <a:xfrm>
          <a:off x="0" y="0"/>
          <a:ext cx="0" cy="0"/>
          <a:chOff x="0" y="0"/>
          <a:chExt cx="0" cy="0"/>
        </a:xfrm>
      </p:grpSpPr>
      <p:sp>
        <p:nvSpPr>
          <p:cNvPr id="114" name="Google Shape;114;p32"/>
          <p:cNvSpPr txBox="1">
            <a:spLocks noGrp="1"/>
          </p:cNvSpPr>
          <p:nvPr>
            <p:ph type="title"/>
          </p:nvPr>
        </p:nvSpPr>
        <p:spPr>
          <a:xfrm>
            <a:off x="96167" y="47294"/>
            <a:ext cx="8520600" cy="31897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solidFill>
                  <a:schemeClr val="lt1"/>
                </a:solidFill>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115" name="Google Shape;115;p32"/>
          <p:cNvSpPr txBox="1">
            <a:spLocks noGrp="1"/>
          </p:cNvSpPr>
          <p:nvPr>
            <p:ph type="body" idx="1"/>
          </p:nvPr>
        </p:nvSpPr>
        <p:spPr>
          <a:xfrm>
            <a:off x="4494213" y="914400"/>
            <a:ext cx="4429125" cy="37719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2000">
                <a:solidFill>
                  <a:schemeClr val="lt1"/>
                </a:solidFill>
              </a:defRPr>
            </a:lvl1pPr>
            <a:lvl2pPr marL="914400" lvl="1" indent="-355600" algn="l">
              <a:lnSpc>
                <a:spcPct val="115000"/>
              </a:lnSpc>
              <a:spcBef>
                <a:spcPts val="1600"/>
              </a:spcBef>
              <a:spcAft>
                <a:spcPts val="0"/>
              </a:spcAft>
              <a:buClr>
                <a:schemeClr val="lt1"/>
              </a:buClr>
              <a:buSzPts val="2000"/>
              <a:buChar char="○"/>
              <a:defRPr sz="2000">
                <a:solidFill>
                  <a:schemeClr val="lt1"/>
                </a:solidFill>
              </a:defRPr>
            </a:lvl2pPr>
            <a:lvl3pPr marL="1371600" lvl="2" indent="-355600" algn="l">
              <a:lnSpc>
                <a:spcPct val="115000"/>
              </a:lnSpc>
              <a:spcBef>
                <a:spcPts val="1600"/>
              </a:spcBef>
              <a:spcAft>
                <a:spcPts val="0"/>
              </a:spcAft>
              <a:buClr>
                <a:schemeClr val="lt1"/>
              </a:buClr>
              <a:buSzPts val="2000"/>
              <a:buChar char="■"/>
              <a:defRPr sz="2000">
                <a:solidFill>
                  <a:schemeClr val="lt1"/>
                </a:solidFill>
              </a:defRPr>
            </a:lvl3pPr>
            <a:lvl4pPr marL="1828800" lvl="3" indent="-355600" algn="l">
              <a:lnSpc>
                <a:spcPct val="115000"/>
              </a:lnSpc>
              <a:spcBef>
                <a:spcPts val="1600"/>
              </a:spcBef>
              <a:spcAft>
                <a:spcPts val="0"/>
              </a:spcAft>
              <a:buClr>
                <a:schemeClr val="lt1"/>
              </a:buClr>
              <a:buSzPts val="2000"/>
              <a:buChar char="●"/>
              <a:defRPr sz="2000">
                <a:solidFill>
                  <a:schemeClr val="lt1"/>
                </a:solidFill>
              </a:defRPr>
            </a:lvl4pPr>
            <a:lvl5pPr marL="2286000" lvl="4" indent="-355600" algn="l">
              <a:lnSpc>
                <a:spcPct val="115000"/>
              </a:lnSpc>
              <a:spcBef>
                <a:spcPts val="1600"/>
              </a:spcBef>
              <a:spcAft>
                <a:spcPts val="0"/>
              </a:spcAft>
              <a:buClr>
                <a:schemeClr val="lt1"/>
              </a:buClr>
              <a:buSzPts val="2000"/>
              <a:buChar char="○"/>
              <a:defRPr sz="2000">
                <a:solidFill>
                  <a:schemeClr val="lt1"/>
                </a:solidFil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7C2C-5560-78C0-E5AB-7AFADC8674A9}"/>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EC9DE3-E2CC-0E3F-B1CA-563CDA530B24}"/>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9ABEE-F364-0C3E-A547-835383F208F9}"/>
              </a:ext>
            </a:extLst>
          </p:cNvPr>
          <p:cNvSpPr>
            <a:spLocks noGrp="1"/>
          </p:cNvSpPr>
          <p:nvPr>
            <p:ph type="dt" sz="half" idx="10"/>
          </p:nvPr>
        </p:nvSpPr>
        <p:spPr/>
        <p:txBody>
          <a:bodyPr/>
          <a:lstStyle/>
          <a:p>
            <a:fld id="{85C61E85-DEB1-7B4F-A0E4-183C113B855E}" type="datetimeFigureOut">
              <a:rPr lang="en-US" smtClean="0"/>
              <a:t>1/21/2025</a:t>
            </a:fld>
            <a:endParaRPr lang="en-US"/>
          </a:p>
        </p:txBody>
      </p:sp>
      <p:sp>
        <p:nvSpPr>
          <p:cNvPr id="5" name="Footer Placeholder 4">
            <a:extLst>
              <a:ext uri="{FF2B5EF4-FFF2-40B4-BE49-F238E27FC236}">
                <a16:creationId xmlns:a16="http://schemas.microsoft.com/office/drawing/2014/main" id="{7F1F0AD3-C027-7BEE-7D19-C2C239228005}"/>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FCA894-CF40-11AE-7B50-733598410BE7}"/>
              </a:ext>
            </a:extLst>
          </p:cNvPr>
          <p:cNvSpPr>
            <a:spLocks noGrp="1"/>
          </p:cNvSpPr>
          <p:nvPr>
            <p:ph type="sldNum" sz="quarter" idx="12"/>
          </p:nvPr>
        </p:nvSpPr>
        <p:spPr>
          <a:xfrm>
            <a:off x="6457950" y="4767263"/>
            <a:ext cx="2057400" cy="274637"/>
          </a:xfrm>
          <a:prstGeom prst="rect">
            <a:avLst/>
          </a:prstGeom>
        </p:spPr>
        <p:txBody>
          <a:bodyPr/>
          <a:lstStyle/>
          <a:p>
            <a:fld id="{47630229-C6D9-584C-AC59-A3256936808B}" type="slidenum">
              <a:rPr lang="en-US" smtClean="0"/>
              <a:t>‹#›</a:t>
            </a:fld>
            <a:endParaRPr lang="en-US"/>
          </a:p>
        </p:txBody>
      </p:sp>
    </p:spTree>
    <p:extLst>
      <p:ext uri="{BB962C8B-B14F-4D97-AF65-F5344CB8AC3E}">
        <p14:creationId xmlns:p14="http://schemas.microsoft.com/office/powerpoint/2010/main" val="2330399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FEC2-9300-7F38-1DE0-8DA879F24AA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23A42B-B217-9C8E-3A68-D7659677B7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BA06A-8346-D977-B45A-47AB73145E33}"/>
              </a:ext>
            </a:extLst>
          </p:cNvPr>
          <p:cNvSpPr>
            <a:spLocks noGrp="1"/>
          </p:cNvSpPr>
          <p:nvPr>
            <p:ph type="dt" sz="half" idx="10"/>
          </p:nvPr>
        </p:nvSpPr>
        <p:spPr/>
        <p:txBody>
          <a:bodyPr/>
          <a:lstStyle/>
          <a:p>
            <a:fld id="{85C61E85-DEB1-7B4F-A0E4-183C113B855E}" type="datetimeFigureOut">
              <a:rPr lang="en-US" smtClean="0"/>
              <a:t>1/21/2025</a:t>
            </a:fld>
            <a:endParaRPr lang="en-US"/>
          </a:p>
        </p:txBody>
      </p:sp>
      <p:sp>
        <p:nvSpPr>
          <p:cNvPr id="5" name="Footer Placeholder 4">
            <a:extLst>
              <a:ext uri="{FF2B5EF4-FFF2-40B4-BE49-F238E27FC236}">
                <a16:creationId xmlns:a16="http://schemas.microsoft.com/office/drawing/2014/main" id="{F164C800-ED76-ADBA-0205-8D55D81FBFB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ACFAED-4B29-4D43-AB8F-B4F469F1266F}"/>
              </a:ext>
            </a:extLst>
          </p:cNvPr>
          <p:cNvSpPr>
            <a:spLocks noGrp="1"/>
          </p:cNvSpPr>
          <p:nvPr>
            <p:ph type="sldNum" sz="quarter" idx="12"/>
          </p:nvPr>
        </p:nvSpPr>
        <p:spPr>
          <a:xfrm>
            <a:off x="6457950" y="4767263"/>
            <a:ext cx="2057400" cy="274637"/>
          </a:xfrm>
          <a:prstGeom prst="rect">
            <a:avLst/>
          </a:prstGeom>
        </p:spPr>
        <p:txBody>
          <a:bodyPr/>
          <a:lstStyle/>
          <a:p>
            <a:fld id="{47630229-C6D9-584C-AC59-A3256936808B}" type="slidenum">
              <a:rPr lang="en-US" smtClean="0"/>
              <a:t>‹#›</a:t>
            </a:fld>
            <a:endParaRPr lang="en-US"/>
          </a:p>
        </p:txBody>
      </p:sp>
    </p:spTree>
    <p:extLst>
      <p:ext uri="{BB962C8B-B14F-4D97-AF65-F5344CB8AC3E}">
        <p14:creationId xmlns:p14="http://schemas.microsoft.com/office/powerpoint/2010/main" val="341983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A5AB-CCF3-4BDB-0D82-A8F39B1FC586}"/>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B7D17F-F201-32EE-96FA-B80EA140D198}"/>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BCAF6A-0455-5472-2C76-72BCE3475421}"/>
              </a:ext>
            </a:extLst>
          </p:cNvPr>
          <p:cNvSpPr>
            <a:spLocks noGrp="1"/>
          </p:cNvSpPr>
          <p:nvPr>
            <p:ph type="dt" sz="half" idx="10"/>
          </p:nvPr>
        </p:nvSpPr>
        <p:spPr/>
        <p:txBody>
          <a:bodyPr/>
          <a:lstStyle/>
          <a:p>
            <a:fld id="{85C61E85-DEB1-7B4F-A0E4-183C113B855E}" type="datetimeFigureOut">
              <a:rPr lang="en-US" smtClean="0"/>
              <a:t>1/21/2025</a:t>
            </a:fld>
            <a:endParaRPr lang="en-US"/>
          </a:p>
        </p:txBody>
      </p:sp>
      <p:sp>
        <p:nvSpPr>
          <p:cNvPr id="5" name="Footer Placeholder 4">
            <a:extLst>
              <a:ext uri="{FF2B5EF4-FFF2-40B4-BE49-F238E27FC236}">
                <a16:creationId xmlns:a16="http://schemas.microsoft.com/office/drawing/2014/main" id="{EB58A3CC-37A0-DE0A-5E24-6AB18C739B0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186FEA4-FA63-D792-09C2-49E82FEBF03C}"/>
              </a:ext>
            </a:extLst>
          </p:cNvPr>
          <p:cNvSpPr>
            <a:spLocks noGrp="1"/>
          </p:cNvSpPr>
          <p:nvPr>
            <p:ph type="sldNum" sz="quarter" idx="12"/>
          </p:nvPr>
        </p:nvSpPr>
        <p:spPr>
          <a:xfrm>
            <a:off x="6457950" y="4767263"/>
            <a:ext cx="2057400" cy="274637"/>
          </a:xfrm>
          <a:prstGeom prst="rect">
            <a:avLst/>
          </a:prstGeom>
        </p:spPr>
        <p:txBody>
          <a:bodyPr/>
          <a:lstStyle/>
          <a:p>
            <a:fld id="{47630229-C6D9-584C-AC59-A3256936808B}" type="slidenum">
              <a:rPr lang="en-US" smtClean="0"/>
              <a:t>‹#›</a:t>
            </a:fld>
            <a:endParaRPr lang="en-US"/>
          </a:p>
        </p:txBody>
      </p:sp>
    </p:spTree>
    <p:extLst>
      <p:ext uri="{BB962C8B-B14F-4D97-AF65-F5344CB8AC3E}">
        <p14:creationId xmlns:p14="http://schemas.microsoft.com/office/powerpoint/2010/main" val="1290616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CF08-7283-AE15-1316-F59AB13104FB}"/>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3F424FA-12D3-8DEA-5BC7-7CE4D03F0B82}"/>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84973A-98DC-F0FC-59B9-793C87BDF96B}"/>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08D0D2-3E6B-8AC7-4723-810E6B26F7DF}"/>
              </a:ext>
            </a:extLst>
          </p:cNvPr>
          <p:cNvSpPr>
            <a:spLocks noGrp="1"/>
          </p:cNvSpPr>
          <p:nvPr>
            <p:ph type="dt" sz="half" idx="10"/>
          </p:nvPr>
        </p:nvSpPr>
        <p:spPr/>
        <p:txBody>
          <a:bodyPr/>
          <a:lstStyle/>
          <a:p>
            <a:fld id="{85C61E85-DEB1-7B4F-A0E4-183C113B855E}" type="datetimeFigureOut">
              <a:rPr lang="en-US" smtClean="0"/>
              <a:t>1/21/2025</a:t>
            </a:fld>
            <a:endParaRPr lang="en-US"/>
          </a:p>
        </p:txBody>
      </p:sp>
      <p:sp>
        <p:nvSpPr>
          <p:cNvPr id="6" name="Footer Placeholder 5">
            <a:extLst>
              <a:ext uri="{FF2B5EF4-FFF2-40B4-BE49-F238E27FC236}">
                <a16:creationId xmlns:a16="http://schemas.microsoft.com/office/drawing/2014/main" id="{02566F51-C6F8-4C6A-FD94-C5BA94D1213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2AE8A67-0E7B-831F-C790-22E41DD296EA}"/>
              </a:ext>
            </a:extLst>
          </p:cNvPr>
          <p:cNvSpPr>
            <a:spLocks noGrp="1"/>
          </p:cNvSpPr>
          <p:nvPr>
            <p:ph type="sldNum" sz="quarter" idx="12"/>
          </p:nvPr>
        </p:nvSpPr>
        <p:spPr>
          <a:xfrm>
            <a:off x="6457950" y="4767263"/>
            <a:ext cx="2057400" cy="274637"/>
          </a:xfrm>
          <a:prstGeom prst="rect">
            <a:avLst/>
          </a:prstGeom>
        </p:spPr>
        <p:txBody>
          <a:bodyPr/>
          <a:lstStyle/>
          <a:p>
            <a:fld id="{47630229-C6D9-584C-AC59-A3256936808B}" type="slidenum">
              <a:rPr lang="en-US" smtClean="0"/>
              <a:t>‹#›</a:t>
            </a:fld>
            <a:endParaRPr lang="en-US"/>
          </a:p>
        </p:txBody>
      </p:sp>
    </p:spTree>
    <p:extLst>
      <p:ext uri="{BB962C8B-B14F-4D97-AF65-F5344CB8AC3E}">
        <p14:creationId xmlns:p14="http://schemas.microsoft.com/office/powerpoint/2010/main" val="1325522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FAEA-94BF-B2B4-EFCE-4A54CB4460BD}"/>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EB1F60B-27C4-9768-D1A8-5E0E21A97F64}"/>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649008-62A5-D151-9441-0A23FD9803F5}"/>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5C628A-B96A-5483-0C28-1F23D36EBB5F}"/>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DDA55A-937A-E798-5A8F-79E46CA300D7}"/>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05E087-5527-51C8-9EE5-3C8D904761FC}"/>
              </a:ext>
            </a:extLst>
          </p:cNvPr>
          <p:cNvSpPr>
            <a:spLocks noGrp="1"/>
          </p:cNvSpPr>
          <p:nvPr>
            <p:ph type="dt" sz="half" idx="10"/>
          </p:nvPr>
        </p:nvSpPr>
        <p:spPr/>
        <p:txBody>
          <a:bodyPr/>
          <a:lstStyle/>
          <a:p>
            <a:fld id="{85C61E85-DEB1-7B4F-A0E4-183C113B855E}" type="datetimeFigureOut">
              <a:rPr lang="en-US" smtClean="0"/>
              <a:t>1/21/2025</a:t>
            </a:fld>
            <a:endParaRPr lang="en-US"/>
          </a:p>
        </p:txBody>
      </p:sp>
      <p:sp>
        <p:nvSpPr>
          <p:cNvPr id="8" name="Footer Placeholder 7">
            <a:extLst>
              <a:ext uri="{FF2B5EF4-FFF2-40B4-BE49-F238E27FC236}">
                <a16:creationId xmlns:a16="http://schemas.microsoft.com/office/drawing/2014/main" id="{7B6753AE-35E5-AC77-D36D-16A8F84BDCE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CAF30B7-28B9-A736-A605-16052040D7AD}"/>
              </a:ext>
            </a:extLst>
          </p:cNvPr>
          <p:cNvSpPr>
            <a:spLocks noGrp="1"/>
          </p:cNvSpPr>
          <p:nvPr>
            <p:ph type="sldNum" sz="quarter" idx="12"/>
          </p:nvPr>
        </p:nvSpPr>
        <p:spPr>
          <a:xfrm>
            <a:off x="6457950" y="4767263"/>
            <a:ext cx="2057400" cy="274637"/>
          </a:xfrm>
          <a:prstGeom prst="rect">
            <a:avLst/>
          </a:prstGeom>
        </p:spPr>
        <p:txBody>
          <a:bodyPr/>
          <a:lstStyle/>
          <a:p>
            <a:fld id="{47630229-C6D9-584C-AC59-A3256936808B}" type="slidenum">
              <a:rPr lang="en-US" smtClean="0"/>
              <a:t>‹#›</a:t>
            </a:fld>
            <a:endParaRPr lang="en-US"/>
          </a:p>
        </p:txBody>
      </p:sp>
    </p:spTree>
    <p:extLst>
      <p:ext uri="{BB962C8B-B14F-4D97-AF65-F5344CB8AC3E}">
        <p14:creationId xmlns:p14="http://schemas.microsoft.com/office/powerpoint/2010/main" val="3743736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976C-6BFA-35E0-25F7-62543BE83116}"/>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48BB49A-47AA-AB02-F12A-19B2F17BAD2B}"/>
              </a:ext>
            </a:extLst>
          </p:cNvPr>
          <p:cNvSpPr>
            <a:spLocks noGrp="1"/>
          </p:cNvSpPr>
          <p:nvPr>
            <p:ph type="dt" sz="half" idx="10"/>
          </p:nvPr>
        </p:nvSpPr>
        <p:spPr/>
        <p:txBody>
          <a:bodyPr/>
          <a:lstStyle/>
          <a:p>
            <a:fld id="{85C61E85-DEB1-7B4F-A0E4-183C113B855E}" type="datetimeFigureOut">
              <a:rPr lang="en-US" smtClean="0"/>
              <a:t>1/21/2025</a:t>
            </a:fld>
            <a:endParaRPr lang="en-US"/>
          </a:p>
        </p:txBody>
      </p:sp>
      <p:sp>
        <p:nvSpPr>
          <p:cNvPr id="4" name="Footer Placeholder 3">
            <a:extLst>
              <a:ext uri="{FF2B5EF4-FFF2-40B4-BE49-F238E27FC236}">
                <a16:creationId xmlns:a16="http://schemas.microsoft.com/office/drawing/2014/main" id="{C749E9CD-0921-34F1-4BE4-BBC938DB1DF6}"/>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44CBB76-7DEC-7246-FFC6-0171EC7B55C8}"/>
              </a:ext>
            </a:extLst>
          </p:cNvPr>
          <p:cNvSpPr>
            <a:spLocks noGrp="1"/>
          </p:cNvSpPr>
          <p:nvPr>
            <p:ph type="sldNum" sz="quarter" idx="12"/>
          </p:nvPr>
        </p:nvSpPr>
        <p:spPr>
          <a:xfrm>
            <a:off x="6457950" y="4767263"/>
            <a:ext cx="2057400" cy="274637"/>
          </a:xfrm>
          <a:prstGeom prst="rect">
            <a:avLst/>
          </a:prstGeom>
        </p:spPr>
        <p:txBody>
          <a:bodyPr/>
          <a:lstStyle/>
          <a:p>
            <a:fld id="{47630229-C6D9-584C-AC59-A3256936808B}" type="slidenum">
              <a:rPr lang="en-US" smtClean="0"/>
              <a:t>‹#›</a:t>
            </a:fld>
            <a:endParaRPr lang="en-US"/>
          </a:p>
        </p:txBody>
      </p:sp>
    </p:spTree>
    <p:extLst>
      <p:ext uri="{BB962C8B-B14F-4D97-AF65-F5344CB8AC3E}">
        <p14:creationId xmlns:p14="http://schemas.microsoft.com/office/powerpoint/2010/main" val="1618073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EB2D3A-4544-B625-7EAF-13DCD16C3DD4}"/>
              </a:ext>
            </a:extLst>
          </p:cNvPr>
          <p:cNvSpPr>
            <a:spLocks noGrp="1"/>
          </p:cNvSpPr>
          <p:nvPr>
            <p:ph type="dt" sz="half" idx="10"/>
          </p:nvPr>
        </p:nvSpPr>
        <p:spPr/>
        <p:txBody>
          <a:bodyPr/>
          <a:lstStyle/>
          <a:p>
            <a:fld id="{85C61E85-DEB1-7B4F-A0E4-183C113B855E}" type="datetimeFigureOut">
              <a:rPr lang="en-US" smtClean="0"/>
              <a:t>1/21/2025</a:t>
            </a:fld>
            <a:endParaRPr lang="en-US"/>
          </a:p>
        </p:txBody>
      </p:sp>
      <p:sp>
        <p:nvSpPr>
          <p:cNvPr id="3" name="Footer Placeholder 2">
            <a:extLst>
              <a:ext uri="{FF2B5EF4-FFF2-40B4-BE49-F238E27FC236}">
                <a16:creationId xmlns:a16="http://schemas.microsoft.com/office/drawing/2014/main" id="{394B2313-B94E-907F-2282-3666D2D90AE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1745E50-D70C-7D30-D7CF-99E59567185A}"/>
              </a:ext>
            </a:extLst>
          </p:cNvPr>
          <p:cNvSpPr>
            <a:spLocks noGrp="1"/>
          </p:cNvSpPr>
          <p:nvPr>
            <p:ph type="sldNum" sz="quarter" idx="12"/>
          </p:nvPr>
        </p:nvSpPr>
        <p:spPr>
          <a:xfrm>
            <a:off x="6457950" y="4767263"/>
            <a:ext cx="2057400" cy="274637"/>
          </a:xfrm>
          <a:prstGeom prst="rect">
            <a:avLst/>
          </a:prstGeom>
        </p:spPr>
        <p:txBody>
          <a:bodyPr/>
          <a:lstStyle/>
          <a:p>
            <a:fld id="{47630229-C6D9-584C-AC59-A3256936808B}" type="slidenum">
              <a:rPr lang="en-US" smtClean="0"/>
              <a:t>‹#›</a:t>
            </a:fld>
            <a:endParaRPr lang="en-US"/>
          </a:p>
        </p:txBody>
      </p:sp>
    </p:spTree>
    <p:extLst>
      <p:ext uri="{BB962C8B-B14F-4D97-AF65-F5344CB8AC3E}">
        <p14:creationId xmlns:p14="http://schemas.microsoft.com/office/powerpoint/2010/main" val="185419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14"/>
          <p:cNvSpPr txBox="1">
            <a:spLocks noGrp="1"/>
          </p:cNvSpPr>
          <p:nvPr>
            <p:ph type="title"/>
          </p:nvPr>
        </p:nvSpPr>
        <p:spPr>
          <a:xfrm>
            <a:off x="5220586" y="243007"/>
            <a:ext cx="3611714"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28" name="Google Shape;28;p14"/>
          <p:cNvSpPr txBox="1">
            <a:spLocks noGrp="1"/>
          </p:cNvSpPr>
          <p:nvPr>
            <p:ph type="body" idx="1"/>
          </p:nvPr>
        </p:nvSpPr>
        <p:spPr>
          <a:xfrm>
            <a:off x="1339083" y="2826932"/>
            <a:ext cx="7804150" cy="1553682"/>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b="1">
                <a:latin typeface="Livvic"/>
                <a:ea typeface="Livvic"/>
                <a:cs typeface="Livvic"/>
                <a:sym typeface="Livvic"/>
              </a:defRPr>
            </a:lvl1pPr>
            <a:lvl2pPr marL="914400" lvl="1" indent="-330200" algn="l">
              <a:lnSpc>
                <a:spcPct val="100000"/>
              </a:lnSpc>
              <a:spcBef>
                <a:spcPts val="0"/>
              </a:spcBef>
              <a:spcAft>
                <a:spcPts val="0"/>
              </a:spcAft>
              <a:buSzPts val="1600"/>
              <a:buFont typeface="Arial"/>
              <a:buChar char="•"/>
              <a:defRPr sz="1600"/>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9" name="Google Shape;29;p14"/>
          <p:cNvSpPr txBox="1">
            <a:spLocks noGrp="1"/>
          </p:cNvSpPr>
          <p:nvPr>
            <p:ph type="body" idx="2"/>
          </p:nvPr>
        </p:nvSpPr>
        <p:spPr>
          <a:xfrm>
            <a:off x="1339850" y="243007"/>
            <a:ext cx="7804150" cy="18415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200"/>
              <a:buNone/>
              <a:defRPr b="1">
                <a:latin typeface="Livvic"/>
                <a:ea typeface="Livvic"/>
                <a:cs typeface="Livvic"/>
                <a:sym typeface="Livvic"/>
              </a:defRPr>
            </a:lvl1pPr>
            <a:lvl2pPr marL="914400" lvl="1" indent="-228600" algn="l">
              <a:lnSpc>
                <a:spcPct val="100000"/>
              </a:lnSpc>
              <a:spcBef>
                <a:spcPts val="0"/>
              </a:spcBef>
              <a:spcAft>
                <a:spcPts val="0"/>
              </a:spcAft>
              <a:buSzPts val="1200"/>
              <a:buNone/>
              <a:defRPr sz="1600" b="1"/>
            </a:lvl2pPr>
            <a:lvl3pPr marL="1371600" lvl="2" indent="-228600" algn="l">
              <a:lnSpc>
                <a:spcPct val="100000"/>
              </a:lnSpc>
              <a:spcBef>
                <a:spcPts val="0"/>
              </a:spcBef>
              <a:spcAft>
                <a:spcPts val="0"/>
              </a:spcAft>
              <a:buSzPts val="1200"/>
              <a:buNone/>
              <a:defRPr sz="1600"/>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0" name="Google Shape;30;p14"/>
          <p:cNvSpPr txBox="1">
            <a:spLocks noGrp="1"/>
          </p:cNvSpPr>
          <p:nvPr>
            <p:ph type="body" idx="3"/>
          </p:nvPr>
        </p:nvSpPr>
        <p:spPr>
          <a:xfrm>
            <a:off x="1339083" y="4533542"/>
            <a:ext cx="7197725" cy="468312"/>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a:solidFill>
                  <a:schemeClr val="accent2"/>
                </a:solidFill>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FFB2-1B8E-F760-7A5A-17AE4F54C3A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4EFE92-C13D-C47D-CFAF-6B6DC445595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F3811-059D-5DE5-6249-5466F3ED94C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EE2AD1-DEC8-7F5F-E6A6-09F0B8DE1065}"/>
              </a:ext>
            </a:extLst>
          </p:cNvPr>
          <p:cNvSpPr>
            <a:spLocks noGrp="1"/>
          </p:cNvSpPr>
          <p:nvPr>
            <p:ph type="dt" sz="half" idx="10"/>
          </p:nvPr>
        </p:nvSpPr>
        <p:spPr/>
        <p:txBody>
          <a:bodyPr/>
          <a:lstStyle/>
          <a:p>
            <a:fld id="{85C61E85-DEB1-7B4F-A0E4-183C113B855E}" type="datetimeFigureOut">
              <a:rPr lang="en-US" smtClean="0"/>
              <a:t>1/21/2025</a:t>
            </a:fld>
            <a:endParaRPr lang="en-US"/>
          </a:p>
        </p:txBody>
      </p:sp>
      <p:sp>
        <p:nvSpPr>
          <p:cNvPr id="6" name="Footer Placeholder 5">
            <a:extLst>
              <a:ext uri="{FF2B5EF4-FFF2-40B4-BE49-F238E27FC236}">
                <a16:creationId xmlns:a16="http://schemas.microsoft.com/office/drawing/2014/main" id="{5D18C4B6-0CDC-29E8-F920-6812F9807BD4}"/>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6A15CA-6C4F-8056-ADF4-DCB5E8EF9FF1}"/>
              </a:ext>
            </a:extLst>
          </p:cNvPr>
          <p:cNvSpPr>
            <a:spLocks noGrp="1"/>
          </p:cNvSpPr>
          <p:nvPr>
            <p:ph type="sldNum" sz="quarter" idx="12"/>
          </p:nvPr>
        </p:nvSpPr>
        <p:spPr>
          <a:xfrm>
            <a:off x="6457950" y="4767263"/>
            <a:ext cx="2057400" cy="274637"/>
          </a:xfrm>
          <a:prstGeom prst="rect">
            <a:avLst/>
          </a:prstGeom>
        </p:spPr>
        <p:txBody>
          <a:bodyPr/>
          <a:lstStyle/>
          <a:p>
            <a:fld id="{47630229-C6D9-584C-AC59-A3256936808B}" type="slidenum">
              <a:rPr lang="en-US" smtClean="0"/>
              <a:t>‹#›</a:t>
            </a:fld>
            <a:endParaRPr lang="en-US"/>
          </a:p>
        </p:txBody>
      </p:sp>
    </p:spTree>
    <p:extLst>
      <p:ext uri="{BB962C8B-B14F-4D97-AF65-F5344CB8AC3E}">
        <p14:creationId xmlns:p14="http://schemas.microsoft.com/office/powerpoint/2010/main" val="2535086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D4E9-C598-0F99-CBF5-2CB8600028B0}"/>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092B81-E765-692E-7F01-C35E1E30F9C6}"/>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2F669-FCCA-2A84-33BF-860B315CCED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332D4-093F-8282-3A43-D36EF40C104C}"/>
              </a:ext>
            </a:extLst>
          </p:cNvPr>
          <p:cNvSpPr>
            <a:spLocks noGrp="1"/>
          </p:cNvSpPr>
          <p:nvPr>
            <p:ph type="dt" sz="half" idx="10"/>
          </p:nvPr>
        </p:nvSpPr>
        <p:spPr/>
        <p:txBody>
          <a:bodyPr/>
          <a:lstStyle/>
          <a:p>
            <a:fld id="{85C61E85-DEB1-7B4F-A0E4-183C113B855E}" type="datetimeFigureOut">
              <a:rPr lang="en-US" smtClean="0"/>
              <a:t>1/21/2025</a:t>
            </a:fld>
            <a:endParaRPr lang="en-US"/>
          </a:p>
        </p:txBody>
      </p:sp>
      <p:sp>
        <p:nvSpPr>
          <p:cNvPr id="6" name="Footer Placeholder 5">
            <a:extLst>
              <a:ext uri="{FF2B5EF4-FFF2-40B4-BE49-F238E27FC236}">
                <a16:creationId xmlns:a16="http://schemas.microsoft.com/office/drawing/2014/main" id="{5B88FBEF-4A74-DA7F-EBD7-7DBD857A8E5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6D95E8-9F8C-8612-2FF1-217FC6E87AE7}"/>
              </a:ext>
            </a:extLst>
          </p:cNvPr>
          <p:cNvSpPr>
            <a:spLocks noGrp="1"/>
          </p:cNvSpPr>
          <p:nvPr>
            <p:ph type="sldNum" sz="quarter" idx="12"/>
          </p:nvPr>
        </p:nvSpPr>
        <p:spPr>
          <a:xfrm>
            <a:off x="6457950" y="4767263"/>
            <a:ext cx="2057400" cy="274637"/>
          </a:xfrm>
          <a:prstGeom prst="rect">
            <a:avLst/>
          </a:prstGeom>
        </p:spPr>
        <p:txBody>
          <a:bodyPr/>
          <a:lstStyle/>
          <a:p>
            <a:fld id="{47630229-C6D9-584C-AC59-A3256936808B}" type="slidenum">
              <a:rPr lang="en-US" smtClean="0"/>
              <a:t>‹#›</a:t>
            </a:fld>
            <a:endParaRPr lang="en-US"/>
          </a:p>
        </p:txBody>
      </p:sp>
    </p:spTree>
    <p:extLst>
      <p:ext uri="{BB962C8B-B14F-4D97-AF65-F5344CB8AC3E}">
        <p14:creationId xmlns:p14="http://schemas.microsoft.com/office/powerpoint/2010/main" val="1965894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4076-22FA-89FD-598E-F77BCDE1F40B}"/>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FC1463-144B-DCBF-A94F-4FCCDEC11A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53545F-570C-CA4A-B078-633E28F4116C}"/>
              </a:ext>
            </a:extLst>
          </p:cNvPr>
          <p:cNvSpPr>
            <a:spLocks noGrp="1"/>
          </p:cNvSpPr>
          <p:nvPr>
            <p:ph type="dt" sz="half" idx="10"/>
          </p:nvPr>
        </p:nvSpPr>
        <p:spPr/>
        <p:txBody>
          <a:bodyPr/>
          <a:lstStyle/>
          <a:p>
            <a:fld id="{85C61E85-DEB1-7B4F-A0E4-183C113B855E}" type="datetimeFigureOut">
              <a:rPr lang="en-US" smtClean="0"/>
              <a:t>1/21/2025</a:t>
            </a:fld>
            <a:endParaRPr lang="en-US"/>
          </a:p>
        </p:txBody>
      </p:sp>
      <p:sp>
        <p:nvSpPr>
          <p:cNvPr id="5" name="Footer Placeholder 4">
            <a:extLst>
              <a:ext uri="{FF2B5EF4-FFF2-40B4-BE49-F238E27FC236}">
                <a16:creationId xmlns:a16="http://schemas.microsoft.com/office/drawing/2014/main" id="{9DDF577E-2BD4-1E17-AEE9-0F415DF37A2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433562-68DE-BF99-4FA3-B969E3673B8A}"/>
              </a:ext>
            </a:extLst>
          </p:cNvPr>
          <p:cNvSpPr>
            <a:spLocks noGrp="1"/>
          </p:cNvSpPr>
          <p:nvPr>
            <p:ph type="sldNum" sz="quarter" idx="12"/>
          </p:nvPr>
        </p:nvSpPr>
        <p:spPr>
          <a:xfrm>
            <a:off x="6457950" y="4767263"/>
            <a:ext cx="2057400" cy="274637"/>
          </a:xfrm>
          <a:prstGeom prst="rect">
            <a:avLst/>
          </a:prstGeom>
        </p:spPr>
        <p:txBody>
          <a:bodyPr/>
          <a:lstStyle/>
          <a:p>
            <a:fld id="{47630229-C6D9-584C-AC59-A3256936808B}" type="slidenum">
              <a:rPr lang="en-US" smtClean="0"/>
              <a:t>‹#›</a:t>
            </a:fld>
            <a:endParaRPr lang="en-US"/>
          </a:p>
        </p:txBody>
      </p:sp>
    </p:spTree>
    <p:extLst>
      <p:ext uri="{BB962C8B-B14F-4D97-AF65-F5344CB8AC3E}">
        <p14:creationId xmlns:p14="http://schemas.microsoft.com/office/powerpoint/2010/main" val="4121825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AB62A0-BA35-08D9-5B98-4292CBB6689B}"/>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BC5B02-0EE3-9021-56B8-5B738FD64E0B}"/>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A6404-2D71-711A-CAFB-5752BB3ECA1F}"/>
              </a:ext>
            </a:extLst>
          </p:cNvPr>
          <p:cNvSpPr>
            <a:spLocks noGrp="1"/>
          </p:cNvSpPr>
          <p:nvPr>
            <p:ph type="dt" sz="half" idx="10"/>
          </p:nvPr>
        </p:nvSpPr>
        <p:spPr/>
        <p:txBody>
          <a:bodyPr/>
          <a:lstStyle/>
          <a:p>
            <a:fld id="{85C61E85-DEB1-7B4F-A0E4-183C113B855E}" type="datetimeFigureOut">
              <a:rPr lang="en-US" smtClean="0"/>
              <a:t>1/21/2025</a:t>
            </a:fld>
            <a:endParaRPr lang="en-US"/>
          </a:p>
        </p:txBody>
      </p:sp>
      <p:sp>
        <p:nvSpPr>
          <p:cNvPr id="5" name="Footer Placeholder 4">
            <a:extLst>
              <a:ext uri="{FF2B5EF4-FFF2-40B4-BE49-F238E27FC236}">
                <a16:creationId xmlns:a16="http://schemas.microsoft.com/office/drawing/2014/main" id="{BAF58221-62E2-C494-7037-E15B0FC9CA0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6E6345-9DC5-5204-3707-25DD0CC4A940}"/>
              </a:ext>
            </a:extLst>
          </p:cNvPr>
          <p:cNvSpPr>
            <a:spLocks noGrp="1"/>
          </p:cNvSpPr>
          <p:nvPr>
            <p:ph type="sldNum" sz="quarter" idx="12"/>
          </p:nvPr>
        </p:nvSpPr>
        <p:spPr>
          <a:xfrm>
            <a:off x="6457950" y="4767263"/>
            <a:ext cx="2057400" cy="274637"/>
          </a:xfrm>
          <a:prstGeom prst="rect">
            <a:avLst/>
          </a:prstGeom>
        </p:spPr>
        <p:txBody>
          <a:bodyPr/>
          <a:lstStyle/>
          <a:p>
            <a:fld id="{47630229-C6D9-584C-AC59-A3256936808B}" type="slidenum">
              <a:rPr lang="en-US" smtClean="0"/>
              <a:t>‹#›</a:t>
            </a:fld>
            <a:endParaRPr lang="en-US"/>
          </a:p>
        </p:txBody>
      </p:sp>
    </p:spTree>
    <p:extLst>
      <p:ext uri="{BB962C8B-B14F-4D97-AF65-F5344CB8AC3E}">
        <p14:creationId xmlns:p14="http://schemas.microsoft.com/office/powerpoint/2010/main" val="23052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1"/>
        <p:cNvGrpSpPr/>
        <p:nvPr/>
      </p:nvGrpSpPr>
      <p:grpSpPr>
        <a:xfrm>
          <a:off x="0" y="0"/>
          <a:ext cx="0" cy="0"/>
          <a:chOff x="0" y="0"/>
          <a:chExt cx="0" cy="0"/>
        </a:xfrm>
      </p:grpSpPr>
      <p:sp>
        <p:nvSpPr>
          <p:cNvPr id="32" name="Google Shape;32;p15"/>
          <p:cNvSpPr txBox="1">
            <a:spLocks noGrp="1"/>
          </p:cNvSpPr>
          <p:nvPr>
            <p:ph type="body" idx="1"/>
          </p:nvPr>
        </p:nvSpPr>
        <p:spPr>
          <a:xfrm>
            <a:off x="291462" y="1060095"/>
            <a:ext cx="8184356" cy="3721215"/>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2pPr>
            <a:lvl3pPr marL="1371600" lvl="2"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3pPr>
            <a:lvl4pPr marL="1828800" lvl="3"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4pPr>
            <a:lvl5pPr marL="2286000" lvl="4"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3" name="Google Shape;33;p15"/>
          <p:cNvSpPr txBox="1">
            <a:spLocks noGrp="1"/>
          </p:cNvSpPr>
          <p:nvPr>
            <p:ph type="body" idx="2"/>
          </p:nvPr>
        </p:nvSpPr>
        <p:spPr>
          <a:xfrm>
            <a:off x="292100" y="361950"/>
            <a:ext cx="8183563" cy="6985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4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Gill Sans"/>
              <a:buNone/>
              <a:defRPr sz="4000">
                <a:solidFill>
                  <a:schemeClr val="lt1"/>
                </a:solidFill>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36" name="Google Shape;36;p16"/>
          <p:cNvSpPr txBox="1">
            <a:spLocks noGrp="1"/>
          </p:cNvSpPr>
          <p:nvPr>
            <p:ph type="body" idx="1"/>
          </p:nvPr>
        </p:nvSpPr>
        <p:spPr>
          <a:xfrm>
            <a:off x="-1" y="1484313"/>
            <a:ext cx="4250451" cy="3659187"/>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2800"/>
            </a:lvl1pPr>
            <a:lvl2pPr marL="914400" lvl="1" indent="-304800" algn="l">
              <a:lnSpc>
                <a:spcPct val="115000"/>
              </a:lnSpc>
              <a:spcBef>
                <a:spcPts val="1600"/>
              </a:spcBef>
              <a:spcAft>
                <a:spcPts val="0"/>
              </a:spcAft>
              <a:buSzPts val="1200"/>
              <a:buChar char="○"/>
              <a:defRPr sz="2800"/>
            </a:lvl2pPr>
            <a:lvl3pPr marL="1371600" lvl="2" indent="-304800" algn="l">
              <a:lnSpc>
                <a:spcPct val="115000"/>
              </a:lnSpc>
              <a:spcBef>
                <a:spcPts val="1600"/>
              </a:spcBef>
              <a:spcAft>
                <a:spcPts val="0"/>
              </a:spcAft>
              <a:buSzPts val="1200"/>
              <a:buChar char="■"/>
              <a:defRPr sz="2800"/>
            </a:lvl3pPr>
            <a:lvl4pPr marL="1828800" lvl="3" indent="-304800" algn="l">
              <a:lnSpc>
                <a:spcPct val="115000"/>
              </a:lnSpc>
              <a:spcBef>
                <a:spcPts val="1600"/>
              </a:spcBef>
              <a:spcAft>
                <a:spcPts val="0"/>
              </a:spcAft>
              <a:buSzPts val="1200"/>
              <a:buChar char="●"/>
              <a:defRPr sz="2800"/>
            </a:lvl4pPr>
            <a:lvl5pPr marL="2286000" lvl="4" indent="-304800" algn="l">
              <a:lnSpc>
                <a:spcPct val="115000"/>
              </a:lnSpc>
              <a:spcBef>
                <a:spcPts val="1600"/>
              </a:spcBef>
              <a:spcAft>
                <a:spcPts val="0"/>
              </a:spcAft>
              <a:buSzPts val="1200"/>
              <a:buChar char="○"/>
              <a:defRPr sz="2800"/>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17"/>
          <p:cNvSpPr/>
          <p:nvPr/>
        </p:nvSpPr>
        <p:spPr>
          <a:xfrm>
            <a:off x="330214" y="460805"/>
            <a:ext cx="8482004" cy="89197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7"/>
          <p:cNvSpPr txBox="1">
            <a:spLocks noGrp="1"/>
          </p:cNvSpPr>
          <p:nvPr>
            <p:ph type="title"/>
          </p:nvPr>
        </p:nvSpPr>
        <p:spPr>
          <a:xfrm>
            <a:off x="435894" y="526617"/>
            <a:ext cx="8272212" cy="7603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435895" y="1635373"/>
            <a:ext cx="8272211" cy="2758727"/>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41" name="Google Shape;41;p17"/>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3"/>
        <p:cNvGrpSpPr/>
        <p:nvPr/>
      </p:nvGrpSpPr>
      <p:grpSpPr>
        <a:xfrm>
          <a:off x="0" y="0"/>
          <a:ext cx="0" cy="0"/>
          <a:chOff x="0" y="0"/>
          <a:chExt cx="0" cy="0"/>
        </a:xfrm>
      </p:grpSpPr>
      <p:sp>
        <p:nvSpPr>
          <p:cNvPr id="44" name="Google Shape;44;p18"/>
          <p:cNvSpPr txBox="1">
            <a:spLocks noGrp="1"/>
          </p:cNvSpPr>
          <p:nvPr>
            <p:ph type="body" idx="1"/>
          </p:nvPr>
        </p:nvSpPr>
        <p:spPr>
          <a:xfrm>
            <a:off x="510865" y="2126328"/>
            <a:ext cx="8145462" cy="701675"/>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200"/>
              <a:buNone/>
              <a:defRPr sz="40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311700" y="42470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ACB0-3FC3-157C-E33C-B4351AADBD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350302-DCB4-75F8-52C8-1C1BF5A99FA1}"/>
              </a:ext>
            </a:extLst>
          </p:cNvPr>
          <p:cNvSpPr>
            <a:spLocks noGrp="1"/>
          </p:cNvSpPr>
          <p:nvPr>
            <p:ph type="dt" idx="10"/>
          </p:nvPr>
        </p:nvSpPr>
        <p:spPr/>
        <p:txBody>
          <a:bodyPr/>
          <a:lstStyle/>
          <a:p>
            <a:endParaRPr lang="en-US"/>
          </a:p>
        </p:txBody>
      </p:sp>
      <p:sp>
        <p:nvSpPr>
          <p:cNvPr id="4" name="Footer Placeholder 3">
            <a:extLst>
              <a:ext uri="{FF2B5EF4-FFF2-40B4-BE49-F238E27FC236}">
                <a16:creationId xmlns:a16="http://schemas.microsoft.com/office/drawing/2014/main" id="{929997CB-787E-9F5A-2C5B-3FFE299D4833}"/>
              </a:ext>
            </a:extLst>
          </p:cNvPr>
          <p:cNvSpPr>
            <a:spLocks noGrp="1"/>
          </p:cNvSpPr>
          <p:nvPr>
            <p:ph type="ftr" idx="11"/>
          </p:nvPr>
        </p:nvSpPr>
        <p:spPr/>
        <p:txBody>
          <a:bodyPr/>
          <a:lstStyle/>
          <a:p>
            <a:endParaRPr lang="en-US"/>
          </a:p>
        </p:txBody>
      </p:sp>
    </p:spTree>
    <p:extLst>
      <p:ext uri="{BB962C8B-B14F-4D97-AF65-F5344CB8AC3E}">
        <p14:creationId xmlns:p14="http://schemas.microsoft.com/office/powerpoint/2010/main" val="46590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35894" y="528843"/>
            <a:ext cx="8272212" cy="892166"/>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100"/>
              <a:buFont typeface="Gill Sans"/>
              <a:buNone/>
              <a:defRPr sz="21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35894" y="1752002"/>
            <a:ext cx="8272212" cy="2642096"/>
          </a:xfrm>
          <a:prstGeom prst="rect">
            <a:avLst/>
          </a:prstGeom>
          <a:noFill/>
          <a:ln>
            <a:noFill/>
          </a:ln>
        </p:spPr>
        <p:txBody>
          <a:bodyPr spcFirstLastPara="1" wrap="square" lIns="91425" tIns="45700" rIns="91425" bIns="45700" anchor="ctr" anchorCtr="0">
            <a:normAutofit/>
          </a:bodyPr>
          <a:lstStyle>
            <a:lvl1pPr marL="457200" marR="0" lvl="0" indent="-307467" algn="l" rtl="0">
              <a:lnSpc>
                <a:spcPct val="100000"/>
              </a:lnSpc>
              <a:spcBef>
                <a:spcPts val="270"/>
              </a:spcBef>
              <a:spcAft>
                <a:spcPts val="0"/>
              </a:spcAft>
              <a:buClr>
                <a:schemeClr val="accent2"/>
              </a:buClr>
              <a:buSzPts val="1242"/>
              <a:buFont typeface="Noto Sans Symbols"/>
              <a:buChar char="◼"/>
              <a:defRPr sz="1350" b="0" i="0" u="none" strike="noStrike" cap="none">
                <a:solidFill>
                  <a:schemeClr val="dk2"/>
                </a:solidFill>
                <a:latin typeface="Gill Sans"/>
                <a:ea typeface="Gill Sans"/>
                <a:cs typeface="Gill Sans"/>
                <a:sym typeface="Gill Sans"/>
              </a:defRPr>
            </a:lvl1pPr>
            <a:lvl2pPr marL="914400" marR="0" lvl="1" indent="-298704" algn="l" rtl="0">
              <a:lnSpc>
                <a:spcPct val="100000"/>
              </a:lnSpc>
              <a:spcBef>
                <a:spcPts val="45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2pPr>
            <a:lvl3pPr marL="1371600" marR="0" lvl="2" indent="-289941" algn="l" rtl="0">
              <a:lnSpc>
                <a:spcPct val="100000"/>
              </a:lnSpc>
              <a:spcBef>
                <a:spcPts val="450"/>
              </a:spcBef>
              <a:spcAft>
                <a:spcPts val="0"/>
              </a:spcAft>
              <a:buClr>
                <a:schemeClr val="accent2"/>
              </a:buClr>
              <a:buSzPts val="966"/>
              <a:buFont typeface="Noto Sans Symbols"/>
              <a:buChar char="◼"/>
              <a:defRPr sz="1050" b="0" i="0" u="none" strike="noStrike" cap="none">
                <a:solidFill>
                  <a:schemeClr val="dk2"/>
                </a:solidFill>
                <a:latin typeface="Gill Sans"/>
                <a:ea typeface="Gill Sans"/>
                <a:cs typeface="Gill Sans"/>
                <a:sym typeface="Gill Sans"/>
              </a:defRPr>
            </a:lvl3pPr>
            <a:lvl4pPr marL="1828800" marR="0" lvl="3"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4pPr>
            <a:lvl5pPr marL="2286000" marR="0" lvl="4"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5pPr>
            <a:lvl6pPr marL="2743200" marR="0" lvl="5"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6pPr>
            <a:lvl7pPr marL="3200400" marR="0" lvl="6"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7pPr>
            <a:lvl8pPr marL="3657600" marR="0" lvl="7"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8pPr>
            <a:lvl9pPr marL="4114800" marR="0" lvl="8" indent="-281178" algn="l" rtl="0">
              <a:lnSpc>
                <a:spcPct val="100000"/>
              </a:lnSpc>
              <a:spcBef>
                <a:spcPts val="450"/>
              </a:spcBef>
              <a:spcAft>
                <a:spcPts val="45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9pPr>
          </a:lstStyle>
          <a:p>
            <a:endParaRPr/>
          </a:p>
        </p:txBody>
      </p:sp>
      <p:sp>
        <p:nvSpPr>
          <p:cNvPr id="8" name="Google Shape;8;p11"/>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675"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11"/>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75"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11"/>
          <p:cNvSpPr/>
          <p:nvPr/>
        </p:nvSpPr>
        <p:spPr>
          <a:xfrm>
            <a:off x="334900" y="342900"/>
            <a:ext cx="2777490" cy="7124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1"/>
          <p:cNvSpPr/>
          <p:nvPr/>
        </p:nvSpPr>
        <p:spPr>
          <a:xfrm>
            <a:off x="6031610" y="340232"/>
            <a:ext cx="2777490" cy="73916"/>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1"/>
          <p:cNvSpPr/>
          <p:nvPr/>
        </p:nvSpPr>
        <p:spPr>
          <a:xfrm>
            <a:off x="3181373" y="342900"/>
            <a:ext cx="2777490" cy="6858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1"/>
          <p:cNvSpPr txBox="1"/>
          <p:nvPr/>
        </p:nvSpPr>
        <p:spPr>
          <a:xfrm>
            <a:off x="0" y="4734848"/>
            <a:ext cx="429913" cy="4086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70"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9256B3-6D4E-72DE-FD46-4151629884CE}"/>
              </a:ext>
            </a:extLst>
          </p:cNvPr>
          <p:cNvSpPr>
            <a:spLocks noGrp="1"/>
          </p:cNvSpPr>
          <p:nvPr>
            <p:ph type="body" idx="1"/>
          </p:nvPr>
        </p:nvSpPr>
        <p:spPr>
          <a:xfrm>
            <a:off x="115570" y="100013"/>
            <a:ext cx="890143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16A93-9C01-0D71-F384-9F18B2265E48}"/>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47630229-C6D9-584C-AC59-A3256936808B}" type="slidenum">
              <a:rPr lang="en-US" smtClean="0"/>
              <a:pPr/>
              <a:t>‹#›</a:t>
            </a:fld>
            <a:endParaRPr lang="en-US" dirty="0"/>
          </a:p>
        </p:txBody>
      </p:sp>
    </p:spTree>
    <p:extLst>
      <p:ext uri="{BB962C8B-B14F-4D97-AF65-F5344CB8AC3E}">
        <p14:creationId xmlns:p14="http://schemas.microsoft.com/office/powerpoint/2010/main" val="419369794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77.xml.rels><?xml version="1.0" encoding="UTF-8" standalone="yes"?>
<Relationships xmlns="http://schemas.openxmlformats.org/package/2006/relationships"><Relationship Id="rId3" Type="http://schemas.openxmlformats.org/officeDocument/2006/relationships/hyperlink" Target="http://edustore.purdue.edu/item.asp?Item_Number=EC-817-W" TargetMode="External"/><Relationship Id="rId2" Type="http://schemas.openxmlformats.org/officeDocument/2006/relationships/notesSlide" Target="../notesSlides/notesSlide77.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834242abe0_0_0"/>
          <p:cNvSpPr txBox="1"/>
          <p:nvPr/>
        </p:nvSpPr>
        <p:spPr>
          <a:xfrm>
            <a:off x="0" y="480209"/>
            <a:ext cx="9144000" cy="1470512"/>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accent2"/>
              </a:buClr>
              <a:buSzPts val="1200"/>
              <a:buFont typeface="Noto Sans Symbols"/>
              <a:buNone/>
            </a:pPr>
            <a:r>
              <a:rPr lang="en-US" sz="4200" b="1" i="0" u="none" strike="noStrike" cap="none" dirty="0">
                <a:solidFill>
                  <a:schemeClr val="tx1"/>
                </a:solidFill>
                <a:latin typeface="Livvic"/>
                <a:ea typeface="Livvic"/>
                <a:cs typeface="Livvic"/>
                <a:sym typeface="Livvic"/>
              </a:rPr>
              <a:t>Legal and Business Structure</a:t>
            </a:r>
            <a:endParaRPr sz="4200" b="1" i="0" u="none" strike="noStrike" cap="none" dirty="0">
              <a:solidFill>
                <a:schemeClr val="tx1"/>
              </a:solidFill>
              <a:latin typeface="Livvic"/>
              <a:ea typeface="Livvic"/>
              <a:cs typeface="Livvic"/>
              <a:sym typeface="Livvic"/>
            </a:endParaRPr>
          </a:p>
          <a:p>
            <a:pPr marL="0" marR="0" lvl="0" indent="0" algn="ctr" rtl="0">
              <a:lnSpc>
                <a:spcPct val="115000"/>
              </a:lnSpc>
              <a:spcBef>
                <a:spcPts val="0"/>
              </a:spcBef>
              <a:spcAft>
                <a:spcPts val="0"/>
              </a:spcAft>
              <a:buClr>
                <a:schemeClr val="accent2"/>
              </a:buClr>
              <a:buSzPts val="1200"/>
              <a:buFont typeface="Noto Sans Symbols"/>
              <a:buNone/>
            </a:pPr>
            <a:endParaRPr sz="1800" b="1" i="0" u="none" strike="noStrike" cap="none" dirty="0">
              <a:solidFill>
                <a:schemeClr val="dk2"/>
              </a:solidFill>
              <a:latin typeface="Arial"/>
              <a:ea typeface="Arial"/>
              <a:cs typeface="Arial"/>
              <a:sym typeface="Arial"/>
            </a:endParaRPr>
          </a:p>
        </p:txBody>
      </p:sp>
      <p:pic>
        <p:nvPicPr>
          <p:cNvPr id="123" name="Google Shape;123;g2834242abe0_0_0"/>
          <p:cNvPicPr preferRelativeResize="0"/>
          <p:nvPr/>
        </p:nvPicPr>
        <p:blipFill rotWithShape="1">
          <a:blip r:embed="rId3">
            <a:alphaModFix/>
          </a:blip>
          <a:srcRect/>
          <a:stretch/>
        </p:blipFill>
        <p:spPr>
          <a:xfrm>
            <a:off x="2286000" y="1530891"/>
            <a:ext cx="4572000" cy="3048000"/>
          </a:xfrm>
          <a:prstGeom prst="rect">
            <a:avLst/>
          </a:prstGeom>
          <a:noFill/>
          <a:ln>
            <a:noFill/>
          </a:ln>
        </p:spPr>
      </p:pic>
      <p:pic>
        <p:nvPicPr>
          <p:cNvPr id="2" name="Google Shape;126;p47" descr="Shape&#10;&#10;Description automatically generated with low confidence">
            <a:extLst>
              <a:ext uri="{FF2B5EF4-FFF2-40B4-BE49-F238E27FC236}">
                <a16:creationId xmlns:a16="http://schemas.microsoft.com/office/drawing/2014/main" id="{536E2A11-3B5C-C7D4-9D7F-936F6462AC8D}"/>
              </a:ext>
            </a:extLst>
          </p:cNvPr>
          <p:cNvPicPr preferRelativeResize="0">
            <a:picLocks noChangeAspect="1"/>
          </p:cNvPicPr>
          <p:nvPr/>
        </p:nvPicPr>
        <p:blipFill rotWithShape="1">
          <a:blip r:embed="rId4">
            <a:alphaModFix/>
          </a:blip>
          <a:srcRect/>
          <a:stretch/>
        </p:blipFill>
        <p:spPr>
          <a:xfrm>
            <a:off x="8296571" y="4663291"/>
            <a:ext cx="731520" cy="4034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83768b33a3_1_753"/>
          <p:cNvSpPr txBox="1">
            <a:spLocks noGrp="1"/>
          </p:cNvSpPr>
          <p:nvPr>
            <p:ph type="body" idx="1"/>
          </p:nvPr>
        </p:nvSpPr>
        <p:spPr>
          <a:xfrm>
            <a:off x="480150" y="413468"/>
            <a:ext cx="8183700" cy="698400"/>
          </a:xfrm>
          <a:prstGeom prst="rect">
            <a:avLst/>
          </a:prstGeom>
          <a:noFill/>
          <a:ln>
            <a:noFill/>
          </a:ln>
        </p:spPr>
        <p:txBody>
          <a:bodyPr spcFirstLastPara="1" wrap="square" lIns="91425" tIns="91425" rIns="91425" bIns="91425" anchor="t" anchorCtr="0">
            <a:noAutofit/>
          </a:bodyPr>
          <a:lstStyle/>
          <a:p>
            <a:pPr marL="152400" lvl="0" indent="0" algn="ctr" rtl="0">
              <a:lnSpc>
                <a:spcPct val="115000"/>
              </a:lnSpc>
              <a:spcBef>
                <a:spcPts val="0"/>
              </a:spcBef>
              <a:spcAft>
                <a:spcPts val="0"/>
              </a:spcAft>
              <a:buSzPts val="1200"/>
              <a:buNone/>
            </a:pPr>
            <a:r>
              <a:rPr lang="en-US" sz="2800" dirty="0">
                <a:solidFill>
                  <a:schemeClr val="accent1"/>
                </a:solidFill>
              </a:rPr>
              <a:t>Defining Businesses and Land</a:t>
            </a:r>
            <a:endParaRPr sz="2800" dirty="0">
              <a:solidFill>
                <a:schemeClr val="accent1"/>
              </a:solidFill>
            </a:endParaRPr>
          </a:p>
        </p:txBody>
      </p:sp>
      <p:graphicFrame>
        <p:nvGraphicFramePr>
          <p:cNvPr id="187" name="Google Shape;187;g283768b33a3_1_753"/>
          <p:cNvGraphicFramePr/>
          <p:nvPr>
            <p:extLst>
              <p:ext uri="{D42A27DB-BD31-4B8C-83A1-F6EECF244321}">
                <p14:modId xmlns:p14="http://schemas.microsoft.com/office/powerpoint/2010/main" val="4262177399"/>
              </p:ext>
            </p:extLst>
          </p:nvPr>
        </p:nvGraphicFramePr>
        <p:xfrm>
          <a:off x="420987" y="1271015"/>
          <a:ext cx="8302025" cy="3061975"/>
        </p:xfrm>
        <a:graphic>
          <a:graphicData uri="http://schemas.openxmlformats.org/drawingml/2006/table">
            <a:tbl>
              <a:tblPr>
                <a:noFill/>
                <a:tableStyleId>{F851B260-692B-4F98-A855-A1E08C4334A8}</a:tableStyleId>
              </a:tblPr>
              <a:tblGrid>
                <a:gridCol w="2635575">
                  <a:extLst>
                    <a:ext uri="{9D8B030D-6E8A-4147-A177-3AD203B41FA5}">
                      <a16:colId xmlns:a16="http://schemas.microsoft.com/office/drawing/2014/main" val="20000"/>
                    </a:ext>
                  </a:extLst>
                </a:gridCol>
                <a:gridCol w="5666450">
                  <a:extLst>
                    <a:ext uri="{9D8B030D-6E8A-4147-A177-3AD203B41FA5}">
                      <a16:colId xmlns:a16="http://schemas.microsoft.com/office/drawing/2014/main" val="20001"/>
                    </a:ext>
                  </a:extLst>
                </a:gridCol>
              </a:tblGrid>
              <a:tr h="654900">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dirty="0">
                          <a:solidFill>
                            <a:schemeClr val="accent1"/>
                          </a:solidFill>
                        </a:rPr>
                        <a:t>When we say: </a:t>
                      </a:r>
                      <a:endParaRPr sz="2400" b="1"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dirty="0">
                          <a:solidFill>
                            <a:schemeClr val="accent1"/>
                          </a:solidFill>
                        </a:rPr>
                        <a:t>We are referring to: </a:t>
                      </a:r>
                      <a:endParaRPr sz="2400" b="1"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60525">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dirty="0">
                          <a:solidFill>
                            <a:schemeClr val="accent1"/>
                          </a:solidFill>
                        </a:rPr>
                        <a:t>Businesses</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a:solidFill>
                            <a:schemeClr val="accent1"/>
                          </a:solidFill>
                        </a:rPr>
                        <a:t>Entities that could be farms, an LLC, sole proprietorship, land in a trust, corporation, company, and/or partnerships </a:t>
                      </a:r>
                      <a:endParaRPr sz="2000" u="none" strike="noStrike" cap="none">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09825">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dirty="0">
                          <a:solidFill>
                            <a:schemeClr val="accent1"/>
                          </a:solidFill>
                        </a:rPr>
                        <a:t>Land</a:t>
                      </a:r>
                      <a:endParaRPr sz="2000" u="none" strike="noStrike" cap="none" dirty="0">
                        <a:solidFill>
                          <a:schemeClr val="accent1"/>
                        </a:solidFill>
                      </a:endParaRPr>
                    </a:p>
                    <a:p>
                      <a:pPr marL="0" marR="0" lvl="0" indent="0" algn="l" rtl="0">
                        <a:lnSpc>
                          <a:spcPct val="100000"/>
                        </a:lnSpc>
                        <a:spcBef>
                          <a:spcPts val="0"/>
                        </a:spcBef>
                        <a:spcAft>
                          <a:spcPts val="0"/>
                        </a:spcAft>
                        <a:buClr>
                          <a:schemeClr val="dk1"/>
                        </a:buClr>
                        <a:buSzPts val="2000"/>
                        <a:buFont typeface="Gill Sans"/>
                        <a:buNone/>
                      </a:pP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dirty="0">
                          <a:solidFill>
                            <a:schemeClr val="accent1"/>
                          </a:solidFill>
                        </a:rPr>
                        <a:t>Any type of land, including but not limited to: forests, bare land, vacant land, farmland, pasture, and land with buildings/barns </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3"/>
          <p:cNvSpPr txBox="1">
            <a:spLocks noGrp="1"/>
          </p:cNvSpPr>
          <p:nvPr>
            <p:ph type="title"/>
          </p:nvPr>
        </p:nvSpPr>
        <p:spPr>
          <a:xfrm>
            <a:off x="435894" y="526617"/>
            <a:ext cx="8272212" cy="7603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TOPICS TO EXPLORE</a:t>
            </a:r>
            <a:endParaRPr sz="2800" b="1" dirty="0">
              <a:latin typeface="Livvic"/>
              <a:ea typeface="Livvic"/>
              <a:cs typeface="Livvic"/>
              <a:sym typeface="Livvic"/>
            </a:endParaRPr>
          </a:p>
        </p:txBody>
      </p:sp>
      <p:graphicFrame>
        <p:nvGraphicFramePr>
          <p:cNvPr id="193" name="Google Shape;193;p103"/>
          <p:cNvGraphicFramePr/>
          <p:nvPr>
            <p:extLst>
              <p:ext uri="{D42A27DB-BD31-4B8C-83A1-F6EECF244321}">
                <p14:modId xmlns:p14="http://schemas.microsoft.com/office/powerpoint/2010/main" val="1946460071"/>
              </p:ext>
            </p:extLst>
          </p:nvPr>
        </p:nvGraphicFramePr>
        <p:xfrm>
          <a:off x="364955" y="1552669"/>
          <a:ext cx="8414100" cy="2408221"/>
        </p:xfrm>
        <a:graphic>
          <a:graphicData uri="http://schemas.openxmlformats.org/drawingml/2006/table">
            <a:tbl>
              <a:tblPr>
                <a:noFill/>
                <a:tableStyleId>{F851B260-692B-4F98-A855-A1E08C4334A8}</a:tableStyleId>
              </a:tblPr>
              <a:tblGrid>
                <a:gridCol w="2239625">
                  <a:extLst>
                    <a:ext uri="{9D8B030D-6E8A-4147-A177-3AD203B41FA5}">
                      <a16:colId xmlns:a16="http://schemas.microsoft.com/office/drawing/2014/main" val="20000"/>
                    </a:ext>
                  </a:extLst>
                </a:gridCol>
                <a:gridCol w="6174475">
                  <a:extLst>
                    <a:ext uri="{9D8B030D-6E8A-4147-A177-3AD203B41FA5}">
                      <a16:colId xmlns:a16="http://schemas.microsoft.com/office/drawing/2014/main" val="20001"/>
                    </a:ext>
                  </a:extLst>
                </a:gridCol>
              </a:tblGrid>
              <a:tr h="452160">
                <a:tc rowSpan="5">
                  <a:txBody>
                    <a:bodyPr/>
                    <a:lstStyle/>
                    <a:p>
                      <a:pPr marL="0" marR="0" lvl="0" indent="0" algn="ctr" rtl="0">
                        <a:lnSpc>
                          <a:spcPct val="100000"/>
                        </a:lnSpc>
                        <a:spcBef>
                          <a:spcPts val="0"/>
                        </a:spcBef>
                        <a:spcAft>
                          <a:spcPts val="0"/>
                        </a:spcAft>
                        <a:buClr>
                          <a:srgbClr val="000000"/>
                        </a:buClr>
                        <a:buSzPts val="1100"/>
                        <a:buFont typeface="Arial"/>
                        <a:buNone/>
                      </a:pPr>
                      <a:r>
                        <a:rPr lang="en-US" sz="2200" b="1" u="none" strike="noStrike" cap="none" dirty="0">
                          <a:solidFill>
                            <a:schemeClr val="accent1"/>
                          </a:solidFill>
                        </a:rPr>
                        <a:t>MODULE #3</a:t>
                      </a:r>
                      <a:endParaRPr sz="2200" b="1" u="none" strike="noStrike" cap="none" dirty="0">
                        <a:solidFill>
                          <a:schemeClr val="accent1"/>
                        </a:solidFill>
                      </a:endParaRPr>
                    </a:p>
                    <a:p>
                      <a:pPr marL="0" marR="0" lvl="0" indent="0" algn="ctr" rtl="0">
                        <a:lnSpc>
                          <a:spcPct val="100000"/>
                        </a:lnSpc>
                        <a:spcBef>
                          <a:spcPts val="0"/>
                        </a:spcBef>
                        <a:spcAft>
                          <a:spcPts val="0"/>
                        </a:spcAft>
                        <a:buClr>
                          <a:srgbClr val="000000"/>
                        </a:buClr>
                        <a:buSzPts val="1100"/>
                        <a:buFont typeface="Arial"/>
                        <a:buNone/>
                      </a:pPr>
                      <a:r>
                        <a:rPr lang="en-US" sz="2200" b="1" u="none" strike="noStrike" cap="none" dirty="0">
                          <a:solidFill>
                            <a:schemeClr val="accent1"/>
                          </a:solidFill>
                        </a:rPr>
                        <a:t>LEGAL AND BUSINESS STRUCTURES </a:t>
                      </a:r>
                      <a:endParaRPr sz="2200" b="1" u="none" strike="noStrike" cap="none" dirty="0">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800" b="1" u="none" strike="noStrike" cap="none" dirty="0">
                          <a:solidFill>
                            <a:schemeClr val="accent1"/>
                          </a:solidFill>
                        </a:rPr>
                        <a:t>Intestate Title: Tools for Remediation and Prevention</a:t>
                      </a:r>
                      <a:endParaRPr sz="1600" b="1" u="none" strike="noStrike" cap="none" dirty="0">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5216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800" b="1" u="none" strike="noStrike" cap="none" dirty="0">
                          <a:solidFill>
                            <a:schemeClr val="accent1"/>
                          </a:solidFill>
                        </a:rPr>
                        <a:t>Transfer Options</a:t>
                      </a:r>
                      <a:endParaRPr sz="1600" b="1" u="none" strike="noStrike" cap="none" dirty="0">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65311">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800" b="1" u="none" strike="noStrike" cap="none" dirty="0">
                          <a:solidFill>
                            <a:schemeClr val="accent1"/>
                          </a:solidFill>
                        </a:rPr>
                        <a:t>Ownership Structure &amp; Transfer</a:t>
                      </a:r>
                      <a:endParaRPr sz="1600" b="1" u="none" strike="noStrike" cap="none" dirty="0">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5216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800" b="1" u="none" strike="noStrike" cap="none" dirty="0">
                          <a:solidFill>
                            <a:schemeClr val="accent1"/>
                          </a:solidFill>
                        </a:rPr>
                        <a:t>During Life Transfer or After Death Decisions</a:t>
                      </a:r>
                      <a:endParaRPr sz="1600" b="1" u="none" strike="noStrike" cap="none" dirty="0">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8643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800" b="1" u="none" strike="noStrike" cap="none" dirty="0">
                          <a:solidFill>
                            <a:schemeClr val="accent1"/>
                          </a:solidFill>
                        </a:rPr>
                        <a:t>Before You Visit Professional Advisors</a:t>
                      </a:r>
                      <a:endParaRPr sz="1800" b="1" i="0" u="none" strike="noStrike" cap="none" dirty="0">
                        <a:solidFill>
                          <a:schemeClr val="accent1"/>
                        </a:solidFill>
                        <a:latin typeface="Arial"/>
                        <a:ea typeface="Arial"/>
                        <a:cs typeface="Arial"/>
                        <a:sym typeface="Arial"/>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94" name="Google Shape;194;p103"/>
          <p:cNvSpPr txBox="1"/>
          <p:nvPr/>
        </p:nvSpPr>
        <p:spPr>
          <a:xfrm>
            <a:off x="364955" y="4122235"/>
            <a:ext cx="8414090" cy="798231"/>
          </a:xfrm>
          <a:prstGeom prst="rect">
            <a:avLst/>
          </a:prstGeom>
          <a:noFill/>
          <a:ln>
            <a:noFill/>
          </a:ln>
        </p:spPr>
        <p:txBody>
          <a:bodyPr spcFirstLastPara="1" wrap="square" lIns="91425" tIns="91425" rIns="91425" bIns="91425" anchor="t" anchorCtr="0">
            <a:normAutofit fontScale="70000" lnSpcReduction="20000"/>
          </a:bodyPr>
          <a:lstStyle/>
          <a:p>
            <a:pPr marL="152400" marR="0" lvl="0" indent="0" algn="ctr" rtl="0">
              <a:lnSpc>
                <a:spcPct val="115000"/>
              </a:lnSpc>
              <a:spcBef>
                <a:spcPts val="0"/>
              </a:spcBef>
              <a:spcAft>
                <a:spcPts val="0"/>
              </a:spcAft>
              <a:buClr>
                <a:schemeClr val="accent1"/>
              </a:buClr>
              <a:buSzPct val="100000"/>
              <a:buFont typeface="Gill Sans"/>
              <a:buNone/>
            </a:pPr>
            <a:r>
              <a:rPr lang="en-US" sz="2800" b="1" i="0" u="none" strike="noStrike" cap="none" dirty="0">
                <a:solidFill>
                  <a:schemeClr val="accent1"/>
                </a:solidFill>
                <a:latin typeface="Gill Sans"/>
                <a:ea typeface="Gill Sans"/>
                <a:cs typeface="Gill Sans"/>
                <a:sym typeface="Gill Sans"/>
              </a:rPr>
              <a:t>Purpose of Module #3</a:t>
            </a:r>
            <a:endParaRPr sz="2800" b="1" i="0" u="none" strike="noStrike" cap="none" dirty="0">
              <a:solidFill>
                <a:schemeClr val="accent1"/>
              </a:solidFill>
              <a:latin typeface="Gill Sans"/>
              <a:ea typeface="Gill Sans"/>
              <a:cs typeface="Gill Sans"/>
              <a:sym typeface="Gill Sans"/>
            </a:endParaRPr>
          </a:p>
          <a:p>
            <a:pPr marL="152400" marR="0" lvl="0" indent="0" algn="ctr" rtl="0">
              <a:lnSpc>
                <a:spcPct val="115000"/>
              </a:lnSpc>
              <a:spcBef>
                <a:spcPts val="600"/>
              </a:spcBef>
              <a:spcAft>
                <a:spcPts val="0"/>
              </a:spcAft>
              <a:buClr>
                <a:srgbClr val="000000"/>
              </a:buClr>
              <a:buSzPct val="100000"/>
              <a:buFont typeface="Arial"/>
              <a:buNone/>
            </a:pPr>
            <a:r>
              <a:rPr lang="en-US" sz="2000" b="0" i="0" u="none" strike="noStrike" cap="none" dirty="0">
                <a:solidFill>
                  <a:schemeClr val="accent1"/>
                </a:solidFill>
                <a:latin typeface="Catamaran Light"/>
                <a:ea typeface="Catamaran Light"/>
                <a:cs typeface="Catamaran Light"/>
                <a:sym typeface="Catamaran Light"/>
              </a:rPr>
              <a:t>To introduce primary tools for the transfer of land and business interests.</a:t>
            </a:r>
            <a:endParaRPr sz="1200" b="0" i="0" u="none" strike="noStrike" cap="none" dirty="0">
              <a:solidFill>
                <a:schemeClr val="accent1"/>
              </a:solidFill>
              <a:latin typeface="Catamaran Light"/>
              <a:ea typeface="Catamaran Light"/>
              <a:cs typeface="Catamaran Light"/>
              <a:sym typeface="Catamaran Light"/>
            </a:endParaRPr>
          </a:p>
          <a:p>
            <a:pPr marL="152400" marR="0" lvl="0" indent="0" algn="ctr" rtl="0">
              <a:lnSpc>
                <a:spcPct val="115000"/>
              </a:lnSpc>
              <a:spcBef>
                <a:spcPts val="600"/>
              </a:spcBef>
              <a:spcAft>
                <a:spcPts val="600"/>
              </a:spcAft>
              <a:buClr>
                <a:schemeClr val="dk1"/>
              </a:buClr>
              <a:buSzPct val="100000"/>
              <a:buFont typeface="Gill Sans"/>
              <a:buNone/>
            </a:pPr>
            <a:endParaRPr sz="1200" b="0" i="0" u="none" strike="noStrike" cap="none" dirty="0">
              <a:solidFill>
                <a:srgbClr val="434343"/>
              </a:solidFill>
              <a:latin typeface="Catamaran Light"/>
              <a:ea typeface="Catamaran Light"/>
              <a:cs typeface="Catamaran Light"/>
              <a:sym typeface="Catamaran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6fc30be06b_0_11"/>
          <p:cNvSpPr txBox="1">
            <a:spLocks noGrp="1"/>
          </p:cNvSpPr>
          <p:nvPr>
            <p:ph type="body" idx="1"/>
          </p:nvPr>
        </p:nvSpPr>
        <p:spPr>
          <a:xfrm>
            <a:off x="406390" y="1435152"/>
            <a:ext cx="8145600" cy="2530265"/>
          </a:xfrm>
          <a:prstGeom prst="rect">
            <a:avLst/>
          </a:prstGeom>
          <a:solidFill>
            <a:srgbClr val="D9E8C8"/>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200"/>
              <a:buNone/>
            </a:pPr>
            <a:r>
              <a:rPr lang="en-US" dirty="0">
                <a:solidFill>
                  <a:schemeClr val="accent1"/>
                </a:solidFill>
              </a:rPr>
              <a:t>Intestate Title: </a:t>
            </a:r>
            <a:endParaRPr dirty="0">
              <a:solidFill>
                <a:schemeClr val="accent1"/>
              </a:solidFill>
            </a:endParaRPr>
          </a:p>
          <a:p>
            <a:pPr marL="0" lvl="0" indent="0" algn="ctr" rtl="0">
              <a:lnSpc>
                <a:spcPct val="115000"/>
              </a:lnSpc>
              <a:spcBef>
                <a:spcPts val="0"/>
              </a:spcBef>
              <a:spcAft>
                <a:spcPts val="0"/>
              </a:spcAft>
              <a:buSzPts val="1200"/>
              <a:buNone/>
            </a:pPr>
            <a:r>
              <a:rPr lang="en-US" dirty="0">
                <a:solidFill>
                  <a:schemeClr val="accent1"/>
                </a:solidFill>
              </a:rPr>
              <a:t>Tools for Remediation and Prevention</a:t>
            </a:r>
            <a:endParaRPr dirty="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834242abe0_0_117"/>
          <p:cNvSpPr txBox="1">
            <a:spLocks noGrp="1"/>
          </p:cNvSpPr>
          <p:nvPr>
            <p:ph type="title"/>
          </p:nvPr>
        </p:nvSpPr>
        <p:spPr>
          <a:xfrm>
            <a:off x="435894" y="633743"/>
            <a:ext cx="8272212" cy="65322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INTESTATE TITLE</a:t>
            </a:r>
            <a:endParaRPr sz="2800" b="1" dirty="0">
              <a:latin typeface="Livvic"/>
              <a:ea typeface="Livvic"/>
              <a:cs typeface="Livvic"/>
              <a:sym typeface="Livvic"/>
            </a:endParaRPr>
          </a:p>
        </p:txBody>
      </p:sp>
      <p:grpSp>
        <p:nvGrpSpPr>
          <p:cNvPr id="206" name="Google Shape;206;g2834242abe0_0_117"/>
          <p:cNvGrpSpPr/>
          <p:nvPr/>
        </p:nvGrpSpPr>
        <p:grpSpPr>
          <a:xfrm>
            <a:off x="1920843" y="1624397"/>
            <a:ext cx="5302313" cy="3157920"/>
            <a:chOff x="0" y="3826"/>
            <a:chExt cx="5302313" cy="3157920"/>
          </a:xfrm>
        </p:grpSpPr>
        <p:sp>
          <p:nvSpPr>
            <p:cNvPr id="207" name="Google Shape;207;g2834242abe0_0_117"/>
            <p:cNvSpPr/>
            <p:nvPr/>
          </p:nvSpPr>
          <p:spPr>
            <a:xfrm>
              <a:off x="0" y="3826"/>
              <a:ext cx="5302313" cy="954720"/>
            </a:xfrm>
            <a:prstGeom prst="roundRect">
              <a:avLst>
                <a:gd name="adj" fmla="val 16667"/>
              </a:avLst>
            </a:prstGeom>
            <a:gradFill>
              <a:gsLst>
                <a:gs pos="0">
                  <a:srgbClr val="C4DBAF">
                    <a:alpha val="89411"/>
                  </a:srgbClr>
                </a:gs>
                <a:gs pos="100000">
                  <a:srgbClr val="A4C77E">
                    <a:alpha val="89411"/>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2834242abe0_0_117"/>
            <p:cNvSpPr txBox="1"/>
            <p:nvPr/>
          </p:nvSpPr>
          <p:spPr>
            <a:xfrm>
              <a:off x="46606" y="50432"/>
              <a:ext cx="5209101" cy="86150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Gill Sans"/>
                <a:buNone/>
              </a:pPr>
              <a:r>
                <a:rPr lang="en-US" sz="3200" b="0" i="0" u="none" strike="noStrike" cap="none" dirty="0">
                  <a:solidFill>
                    <a:schemeClr val="dk1"/>
                  </a:solidFill>
                  <a:latin typeface="Gill Sans"/>
                  <a:ea typeface="Gill Sans"/>
                  <a:cs typeface="Gill Sans"/>
                  <a:sym typeface="Gill Sans"/>
                </a:rPr>
                <a:t>Remediating the Past</a:t>
              </a:r>
              <a:endParaRPr sz="1400" b="0" i="0" u="none" strike="noStrike" cap="none" dirty="0">
                <a:solidFill>
                  <a:srgbClr val="000000"/>
                </a:solidFill>
                <a:latin typeface="Arial"/>
                <a:ea typeface="Arial"/>
                <a:cs typeface="Arial"/>
                <a:sym typeface="Arial"/>
              </a:endParaRPr>
            </a:p>
          </p:txBody>
        </p:sp>
        <p:sp>
          <p:nvSpPr>
            <p:cNvPr id="209" name="Google Shape;209;g2834242abe0_0_117"/>
            <p:cNvSpPr/>
            <p:nvPr/>
          </p:nvSpPr>
          <p:spPr>
            <a:xfrm>
              <a:off x="0" y="1105426"/>
              <a:ext cx="5302313" cy="954720"/>
            </a:xfrm>
            <a:prstGeom prst="roundRect">
              <a:avLst>
                <a:gd name="adj" fmla="val 16667"/>
              </a:avLst>
            </a:prstGeom>
            <a:gradFill>
              <a:gsLst>
                <a:gs pos="0">
                  <a:srgbClr val="C4DBAF">
                    <a:alpha val="89411"/>
                  </a:srgbClr>
                </a:gs>
                <a:gs pos="100000">
                  <a:srgbClr val="A4C77E">
                    <a:alpha val="69411"/>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g2834242abe0_0_117"/>
            <p:cNvSpPr txBox="1"/>
            <p:nvPr/>
          </p:nvSpPr>
          <p:spPr>
            <a:xfrm>
              <a:off x="46606" y="1152032"/>
              <a:ext cx="5209101" cy="86150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Gill Sans"/>
                <a:buNone/>
              </a:pPr>
              <a:r>
                <a:rPr lang="en-US" sz="3200" b="0" i="0" u="none" strike="noStrike" cap="none" dirty="0">
                  <a:solidFill>
                    <a:schemeClr val="dk1"/>
                  </a:solidFill>
                  <a:latin typeface="Gill Sans"/>
                  <a:ea typeface="Gill Sans"/>
                  <a:cs typeface="Gill Sans"/>
                  <a:sym typeface="Gill Sans"/>
                </a:rPr>
                <a:t>Prevent in the Present</a:t>
              </a:r>
              <a:endParaRPr sz="1400" b="0" i="0" u="none" strike="noStrike" cap="none" dirty="0">
                <a:solidFill>
                  <a:srgbClr val="000000"/>
                </a:solidFill>
                <a:latin typeface="Arial"/>
                <a:ea typeface="Arial"/>
                <a:cs typeface="Arial"/>
                <a:sym typeface="Arial"/>
              </a:endParaRPr>
            </a:p>
          </p:txBody>
        </p:sp>
        <p:sp>
          <p:nvSpPr>
            <p:cNvPr id="211" name="Google Shape;211;g2834242abe0_0_117"/>
            <p:cNvSpPr/>
            <p:nvPr/>
          </p:nvSpPr>
          <p:spPr>
            <a:xfrm>
              <a:off x="0" y="2207026"/>
              <a:ext cx="5302313" cy="954720"/>
            </a:xfrm>
            <a:prstGeom prst="roundRect">
              <a:avLst>
                <a:gd name="adj" fmla="val 16667"/>
              </a:avLst>
            </a:prstGeom>
            <a:gradFill>
              <a:gsLst>
                <a:gs pos="0">
                  <a:srgbClr val="C4DBAF">
                    <a:alpha val="89411"/>
                  </a:srgbClr>
                </a:gs>
                <a:gs pos="100000">
                  <a:srgbClr val="A4C77E">
                    <a:alpha val="49411"/>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2834242abe0_0_117"/>
            <p:cNvSpPr txBox="1"/>
            <p:nvPr/>
          </p:nvSpPr>
          <p:spPr>
            <a:xfrm>
              <a:off x="46606" y="2253632"/>
              <a:ext cx="5209101" cy="86150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Gill Sans"/>
                <a:buNone/>
              </a:pPr>
              <a:r>
                <a:rPr lang="en-US" sz="3200" b="0" i="0" u="none" strike="noStrike" cap="none" dirty="0">
                  <a:solidFill>
                    <a:schemeClr val="dk1"/>
                  </a:solidFill>
                  <a:latin typeface="Gill Sans"/>
                  <a:ea typeface="Gill Sans"/>
                  <a:cs typeface="Gill Sans"/>
                  <a:sym typeface="Gill Sans"/>
                </a:rPr>
                <a:t>Planning for the Future</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834242abe0_0_123"/>
          <p:cNvSpPr txBox="1">
            <a:spLocks noGrp="1"/>
          </p:cNvSpPr>
          <p:nvPr>
            <p:ph type="title"/>
          </p:nvPr>
        </p:nvSpPr>
        <p:spPr>
          <a:xfrm>
            <a:off x="435894" y="588475"/>
            <a:ext cx="8272212" cy="69849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INTRODUCTION</a:t>
            </a:r>
            <a:endParaRPr sz="2800" b="1" dirty="0">
              <a:latin typeface="Livvic"/>
              <a:ea typeface="Livvic"/>
              <a:cs typeface="Livvic"/>
              <a:sym typeface="Livvic"/>
            </a:endParaRPr>
          </a:p>
        </p:txBody>
      </p:sp>
      <p:sp>
        <p:nvSpPr>
          <p:cNvPr id="218" name="Google Shape;218;g2834242abe0_0_123"/>
          <p:cNvSpPr txBox="1"/>
          <p:nvPr/>
        </p:nvSpPr>
        <p:spPr>
          <a:xfrm>
            <a:off x="358167" y="1557478"/>
            <a:ext cx="8272212" cy="38163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Gill Sans"/>
              <a:buNone/>
            </a:pPr>
            <a:r>
              <a:rPr lang="en-US" sz="2400" b="0" i="0" u="none" strike="noStrike" cap="none" dirty="0">
                <a:solidFill>
                  <a:schemeClr val="tx1"/>
                </a:solidFill>
                <a:latin typeface="Gill Sans"/>
                <a:ea typeface="Gill Sans"/>
                <a:cs typeface="Gill Sans"/>
                <a:sym typeface="Gill Sans"/>
              </a:rPr>
              <a:t>It is noteworthy that 40% of the nation’s farm and forest land is owned by individuals aged 65 and older, and more than 370 million acres will change ownership by 2040 through succession executed by wills and probate. This creates a great deal of vulnerability to accelerating land fragmentation throughout the United States and represents one of the largest transfers of intergenerational wealth in history.</a:t>
            </a:r>
            <a:endParaRPr sz="24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200"/>
              <a:buFont typeface="Gill Sans"/>
              <a:buNone/>
            </a:pPr>
            <a:endParaRPr sz="12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200"/>
              <a:buFont typeface="Gill Sans"/>
              <a:buNone/>
            </a:pPr>
            <a:endParaRPr sz="12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000"/>
              <a:buFont typeface="Gill Sans"/>
              <a:buNone/>
            </a:pPr>
            <a:r>
              <a:rPr lang="en-US" sz="1000" b="0" i="0" u="none" strike="noStrike" cap="none" dirty="0">
                <a:solidFill>
                  <a:schemeClr val="tx1"/>
                </a:solidFill>
                <a:latin typeface="Gill Sans"/>
                <a:ea typeface="Gill Sans"/>
                <a:cs typeface="Gill Sans"/>
                <a:sym typeface="Gill Sans"/>
              </a:rPr>
              <a:t>Smith, K.; Cubbage, F. Land Fragmentation and Heirs Property: Current Issues and Policy Responses. Land 2024, 13, 459. https://</a:t>
            </a:r>
            <a:r>
              <a:rPr lang="en-US" sz="1000" b="0" i="0" u="none" strike="noStrike" cap="none" dirty="0" err="1">
                <a:solidFill>
                  <a:schemeClr val="tx1"/>
                </a:solidFill>
                <a:latin typeface="Gill Sans"/>
                <a:ea typeface="Gill Sans"/>
                <a:cs typeface="Gill Sans"/>
                <a:sym typeface="Gill Sans"/>
              </a:rPr>
              <a:t>doi.org</a:t>
            </a:r>
            <a:r>
              <a:rPr lang="en-US" sz="1000" b="0" i="0" u="none" strike="noStrike" cap="none" dirty="0">
                <a:solidFill>
                  <a:schemeClr val="tx1"/>
                </a:solidFill>
                <a:latin typeface="Gill Sans"/>
                <a:ea typeface="Gill Sans"/>
                <a:cs typeface="Gill Sans"/>
                <a:sym typeface="Gill Sans"/>
              </a:rPr>
              <a:t>/10.3390/land13040459</a:t>
            </a:r>
            <a:endParaRPr sz="10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200"/>
              <a:buFont typeface="Gill Sans"/>
              <a:buNone/>
            </a:pPr>
            <a:endParaRPr sz="1200" b="0" i="0" u="none" strike="noStrike" cap="none" dirty="0">
              <a:solidFill>
                <a:schemeClr val="tx1"/>
              </a:solidFill>
              <a:latin typeface="Catamaran Light"/>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200"/>
              <a:buFont typeface="Gill Sans"/>
              <a:buNone/>
            </a:pPr>
            <a:endParaRPr sz="1200" b="0" i="0" u="none" strike="noStrike" cap="none" dirty="0">
              <a:solidFill>
                <a:schemeClr val="tx1"/>
              </a:solidFill>
              <a:latin typeface="Catamaran Light"/>
              <a:ea typeface="Catamaran Light"/>
              <a:cs typeface="Catamaran Light"/>
              <a:sym typeface="Catamaran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834242abe0_0_128"/>
          <p:cNvSpPr txBox="1"/>
          <p:nvPr/>
        </p:nvSpPr>
        <p:spPr>
          <a:xfrm>
            <a:off x="2384025" y="2064900"/>
            <a:ext cx="6795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Gill Sans"/>
              <a:buNone/>
            </a:pPr>
            <a:endParaRPr sz="1200" b="0" i="0" u="none" strike="noStrike" cap="none">
              <a:solidFill>
                <a:schemeClr val="dk1"/>
              </a:solidFill>
              <a:latin typeface="Catamaran Light"/>
              <a:ea typeface="Catamaran Light"/>
              <a:cs typeface="Catamaran Light"/>
              <a:sym typeface="Catamaran Light"/>
            </a:endParaRPr>
          </a:p>
        </p:txBody>
      </p:sp>
      <p:sp>
        <p:nvSpPr>
          <p:cNvPr id="224" name="Google Shape;224;g2834242abe0_0_128"/>
          <p:cNvSpPr txBox="1"/>
          <p:nvPr/>
        </p:nvSpPr>
        <p:spPr>
          <a:xfrm>
            <a:off x="462691" y="505830"/>
            <a:ext cx="842039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Gill Sans"/>
              <a:buNone/>
            </a:pPr>
            <a:r>
              <a:rPr lang="en-US" sz="2400" b="0" i="0" u="none" strike="noStrike" cap="none" dirty="0">
                <a:solidFill>
                  <a:schemeClr val="tx1"/>
                </a:solidFill>
                <a:latin typeface="Gill Sans"/>
                <a:ea typeface="Gill Sans"/>
                <a:cs typeface="Gill Sans"/>
                <a:sym typeface="Gill Sans"/>
              </a:rPr>
              <a:t>These land transfers are important for keeping both forest and farmlands for succeeding generations. Intergenerational land transfer depends on the abilities of families to work together to find the best solution for their situation. Differences among family members in values, goals, and critical skills can often lead to disaster. </a:t>
            </a:r>
            <a:endParaRPr sz="2400" b="0" i="0" u="none" strike="noStrike" cap="none" dirty="0">
              <a:solidFill>
                <a:schemeClr val="tx1"/>
              </a:solidFill>
              <a:latin typeface="Gill Sans"/>
              <a:ea typeface="Gill Sans"/>
              <a:cs typeface="Gill Sans"/>
              <a:sym typeface="Gill Sans"/>
            </a:endParaRPr>
          </a:p>
        </p:txBody>
      </p:sp>
      <p:sp>
        <p:nvSpPr>
          <p:cNvPr id="225" name="Google Shape;225;g2834242abe0_0_128"/>
          <p:cNvSpPr txBox="1"/>
          <p:nvPr/>
        </p:nvSpPr>
        <p:spPr>
          <a:xfrm>
            <a:off x="462691" y="2815922"/>
            <a:ext cx="8218618" cy="221596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Gill Sans"/>
              <a:buNone/>
            </a:pPr>
            <a:r>
              <a:rPr lang="en-US" sz="2400" b="0" i="0" u="none" strike="noStrike" cap="none" dirty="0">
                <a:solidFill>
                  <a:schemeClr val="tx1"/>
                </a:solidFill>
                <a:latin typeface="Gill Sans"/>
                <a:ea typeface="Gill Sans"/>
                <a:cs typeface="Gill Sans"/>
                <a:sym typeface="Gill Sans"/>
              </a:rPr>
              <a:t>Succession planning is the human side of estate planning. This training will help you assist landowners by describing strategies that will assist landowners in ensuring a successful intergenerational transfer of land, wealth, and assets occurs from one generation to the next. </a:t>
            </a:r>
            <a:endParaRPr sz="24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200"/>
              <a:buFont typeface="Gill Sans"/>
              <a:buNone/>
            </a:pPr>
            <a:endParaRPr sz="1200" b="0" i="0" u="none" strike="noStrike" cap="none" dirty="0">
              <a:solidFill>
                <a:schemeClr val="tx1"/>
              </a:solidFill>
              <a:latin typeface="Catamaran Light"/>
              <a:ea typeface="Catamaran Light"/>
              <a:cs typeface="Catamaran Light"/>
              <a:sym typeface="Catamaran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d07d104f99_0_0"/>
          <p:cNvSpPr txBox="1">
            <a:spLocks noGrp="1"/>
          </p:cNvSpPr>
          <p:nvPr>
            <p:ph type="title"/>
          </p:nvPr>
        </p:nvSpPr>
        <p:spPr>
          <a:xfrm>
            <a:off x="329806" y="475817"/>
            <a:ext cx="8272212" cy="7603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100"/>
              <a:buFont typeface="Gill Sans"/>
              <a:buNone/>
            </a:pPr>
            <a:r>
              <a:rPr lang="en-US" sz="2400" b="1" dirty="0">
                <a:latin typeface="Livvic" pitchFamily="2" charset="77"/>
              </a:rPr>
              <a:t>LACK OF SUCCESSION AND ESTATE PLANNING HAS LED TO PAST PRESENT AND FUTURE CHALLENGES:</a:t>
            </a:r>
            <a:endParaRPr sz="2400" b="1" dirty="0">
              <a:latin typeface="Livvic" pitchFamily="2" charset="77"/>
            </a:endParaRPr>
          </a:p>
        </p:txBody>
      </p:sp>
      <p:cxnSp>
        <p:nvCxnSpPr>
          <p:cNvPr id="231" name="Google Shape;231;g2d07d104f99_0_0"/>
          <p:cNvCxnSpPr/>
          <p:nvPr/>
        </p:nvCxnSpPr>
        <p:spPr>
          <a:xfrm>
            <a:off x="2346725" y="2780700"/>
            <a:ext cx="940500" cy="0"/>
          </a:xfrm>
          <a:prstGeom prst="straightConnector1">
            <a:avLst/>
          </a:prstGeom>
          <a:noFill/>
          <a:ln w="57150" cap="flat" cmpd="sng">
            <a:solidFill>
              <a:schemeClr val="dk2"/>
            </a:solidFill>
            <a:prstDash val="solid"/>
            <a:round/>
            <a:headEnd type="none" w="sm" len="sm"/>
            <a:tailEnd type="triangle" w="med" len="med"/>
          </a:ln>
        </p:spPr>
      </p:cxnSp>
      <p:sp>
        <p:nvSpPr>
          <p:cNvPr id="232" name="Google Shape;232;g2d07d104f99_0_0"/>
          <p:cNvSpPr txBox="1"/>
          <p:nvPr/>
        </p:nvSpPr>
        <p:spPr>
          <a:xfrm>
            <a:off x="329806" y="1394375"/>
            <a:ext cx="2515500" cy="360095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400"/>
              <a:buFont typeface="Catamaran"/>
              <a:buNone/>
            </a:pPr>
            <a:r>
              <a:rPr lang="en-US" sz="1400" b="1" i="0" u="sng" strike="noStrike" cap="none" dirty="0">
                <a:solidFill>
                  <a:schemeClr val="tx1"/>
                </a:solidFill>
                <a:latin typeface="Gill Sans MT" panose="020B0502020104020203" pitchFamily="34" charset="77"/>
                <a:ea typeface="Catamaran"/>
                <a:cs typeface="Catamaran"/>
                <a:sym typeface="Catamaran"/>
              </a:rPr>
              <a:t>Past</a:t>
            </a:r>
            <a:endParaRPr sz="1400" b="1" i="0" u="sng" strike="noStrike" cap="none" dirty="0">
              <a:solidFill>
                <a:schemeClr val="tx1"/>
              </a:solidFill>
              <a:latin typeface="Gill Sans MT" panose="020B0502020104020203" pitchFamily="34" charset="77"/>
              <a:ea typeface="Catamaran"/>
              <a:cs typeface="Catamaran"/>
              <a:sym typeface="Catamaran"/>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Heirs Property</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Theft</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Fraud</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                                                </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Lack of Equal Access USDA</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Loss of Intergenerational Wealth</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Land Loss: African American and Native American</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200"/>
              <a:buFont typeface="Gill Sans"/>
              <a:buNone/>
            </a:pPr>
            <a:endParaRPr sz="1200" b="0" i="0" u="none" strike="noStrike" cap="none" dirty="0">
              <a:solidFill>
                <a:schemeClr val="tx1"/>
              </a:solidFill>
              <a:latin typeface="Catamaran Light"/>
              <a:ea typeface="Catamaran Light"/>
              <a:cs typeface="Catamaran Light"/>
              <a:sym typeface="Catamaran Light"/>
            </a:endParaRPr>
          </a:p>
        </p:txBody>
      </p:sp>
      <p:sp>
        <p:nvSpPr>
          <p:cNvPr id="233" name="Google Shape;233;g2d07d104f99_0_0"/>
          <p:cNvSpPr txBox="1"/>
          <p:nvPr/>
        </p:nvSpPr>
        <p:spPr>
          <a:xfrm>
            <a:off x="3764250" y="2202450"/>
            <a:ext cx="16155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Gill Sans"/>
              <a:buNone/>
            </a:pPr>
            <a:endParaRPr sz="1200" b="0" i="0" u="none" strike="noStrike" cap="none">
              <a:solidFill>
                <a:schemeClr val="dk1"/>
              </a:solidFill>
              <a:latin typeface="Catamaran Light"/>
              <a:ea typeface="Catamaran Light"/>
              <a:cs typeface="Catamaran Light"/>
              <a:sym typeface="Catamaran Light"/>
            </a:endParaRPr>
          </a:p>
        </p:txBody>
      </p:sp>
      <p:sp>
        <p:nvSpPr>
          <p:cNvPr id="234" name="Google Shape;234;g2d07d104f99_0_0"/>
          <p:cNvSpPr txBox="1"/>
          <p:nvPr/>
        </p:nvSpPr>
        <p:spPr>
          <a:xfrm>
            <a:off x="3516100" y="1394375"/>
            <a:ext cx="2515500" cy="320084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400"/>
              <a:buFont typeface="Catamaran"/>
              <a:buNone/>
            </a:pPr>
            <a:r>
              <a:rPr lang="en-US" sz="1400" b="1" i="0" u="sng" strike="noStrike" cap="none" dirty="0">
                <a:solidFill>
                  <a:schemeClr val="tx1"/>
                </a:solidFill>
                <a:latin typeface="Gill Sans MT" panose="020B0502020104020203" pitchFamily="34" charset="77"/>
                <a:ea typeface="Catamaran"/>
                <a:cs typeface="Catamaran"/>
                <a:sym typeface="Catamaran"/>
              </a:rPr>
              <a:t>Present</a:t>
            </a:r>
            <a:endParaRPr sz="1400" b="1" i="0" u="sng" strike="noStrike" cap="none" dirty="0">
              <a:solidFill>
                <a:schemeClr val="tx1"/>
              </a:solidFill>
              <a:latin typeface="Gill Sans MT" panose="020B0502020104020203" pitchFamily="34" charset="77"/>
              <a:ea typeface="Catamaran"/>
              <a:cs typeface="Catamaran"/>
              <a:sym typeface="Catamaran"/>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Unresolved Heirs Property</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Partitioning</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UPHPA (not in all states)</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Land Fragmentation</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Loss of Intergenerational Wealth</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Loss of Prime Agricultural Land</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p:txBody>
      </p:sp>
      <p:cxnSp>
        <p:nvCxnSpPr>
          <p:cNvPr id="235" name="Google Shape;235;g2d07d104f99_0_0"/>
          <p:cNvCxnSpPr/>
          <p:nvPr/>
        </p:nvCxnSpPr>
        <p:spPr>
          <a:xfrm>
            <a:off x="5512925" y="2780700"/>
            <a:ext cx="940500" cy="0"/>
          </a:xfrm>
          <a:prstGeom prst="straightConnector1">
            <a:avLst/>
          </a:prstGeom>
          <a:noFill/>
          <a:ln w="57150" cap="flat" cmpd="sng">
            <a:solidFill>
              <a:schemeClr val="dk2"/>
            </a:solidFill>
            <a:prstDash val="solid"/>
            <a:round/>
            <a:headEnd type="none" w="sm" len="sm"/>
            <a:tailEnd type="triangle" w="med" len="med"/>
          </a:ln>
        </p:spPr>
      </p:cxnSp>
      <p:sp>
        <p:nvSpPr>
          <p:cNvPr id="236" name="Google Shape;236;g2d07d104f99_0_0"/>
          <p:cNvSpPr txBox="1"/>
          <p:nvPr/>
        </p:nvSpPr>
        <p:spPr>
          <a:xfrm>
            <a:off x="6790875" y="1394375"/>
            <a:ext cx="2129700" cy="36317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400"/>
              <a:buFont typeface="Catamaran"/>
              <a:buNone/>
            </a:pPr>
            <a:r>
              <a:rPr lang="en-US" sz="1400" b="1" i="0" u="sng" strike="noStrike" cap="none" dirty="0">
                <a:solidFill>
                  <a:schemeClr val="tx1"/>
                </a:solidFill>
                <a:latin typeface="Gill Sans MT" panose="020B0502020104020203" pitchFamily="34" charset="77"/>
                <a:ea typeface="Catamaran"/>
                <a:cs typeface="Catamaran"/>
                <a:sym typeface="Catamaran"/>
              </a:rPr>
              <a:t>Future</a:t>
            </a:r>
            <a:endParaRPr sz="1400" b="1" i="0" u="sng" strike="noStrike" cap="none" dirty="0">
              <a:solidFill>
                <a:schemeClr val="tx1"/>
              </a:solidFill>
              <a:latin typeface="Gill Sans MT" panose="020B0502020104020203" pitchFamily="34" charset="77"/>
              <a:ea typeface="Catamaran"/>
              <a:cs typeface="Catamaran"/>
              <a:sym typeface="Catamaran"/>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Development</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Roads</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Loss of Prime Agricultural Lands</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Greater Land Fragmentation </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Inventory-Food and Fiber</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a:p>
            <a:pPr marL="0" marR="0" lvl="0" indent="0" algn="l" rtl="0">
              <a:lnSpc>
                <a:spcPct val="100000"/>
              </a:lnSpc>
              <a:spcBef>
                <a:spcPts val="0"/>
              </a:spcBef>
              <a:spcAft>
                <a:spcPts val="0"/>
              </a:spcAft>
              <a:buClr>
                <a:schemeClr val="dk1"/>
              </a:buClr>
              <a:buSzPts val="1400"/>
              <a:buFont typeface="Catamaran Light"/>
              <a:buNone/>
            </a:pPr>
            <a:r>
              <a:rPr lang="en-US" sz="1400" b="0" i="0" u="none" strike="noStrike" cap="none" dirty="0">
                <a:solidFill>
                  <a:schemeClr val="tx1"/>
                </a:solidFill>
                <a:latin typeface="Gill Sans MT" panose="020B0502020104020203" pitchFamily="34" charset="77"/>
                <a:ea typeface="Catamaran Light"/>
                <a:cs typeface="Catamaran Light"/>
                <a:sym typeface="Catamaran Light"/>
              </a:rPr>
              <a:t>Continued Loss Intergenerational Wealth</a:t>
            </a:r>
            <a:endParaRPr sz="1400" b="0" i="0" u="none" strike="noStrike" cap="none" dirty="0">
              <a:solidFill>
                <a:schemeClr val="tx1"/>
              </a:solidFill>
              <a:latin typeface="Gill Sans MT" panose="020B0502020104020203" pitchFamily="34" charset="77"/>
              <a:ea typeface="Catamaran Light"/>
              <a:cs typeface="Catamaran Light"/>
              <a:sym typeface="Catamaran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cfb5d8103c_0_0"/>
          <p:cNvSpPr txBox="1">
            <a:spLocks noGrp="1"/>
          </p:cNvSpPr>
          <p:nvPr>
            <p:ph type="title"/>
          </p:nvPr>
        </p:nvSpPr>
        <p:spPr>
          <a:xfrm>
            <a:off x="311700" y="41454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COMMON TRIGGERS TO ESTABLISH OR REVIEW YOUR  SUCCESSION AND ESTATE PLANS</a:t>
            </a:r>
            <a:endParaRPr dirty="0"/>
          </a:p>
        </p:txBody>
      </p:sp>
      <p:sp>
        <p:nvSpPr>
          <p:cNvPr id="242" name="Google Shape;242;g2cfb5d8103c_0_0"/>
          <p:cNvSpPr txBox="1"/>
          <p:nvPr/>
        </p:nvSpPr>
        <p:spPr>
          <a:xfrm>
            <a:off x="165100" y="1339089"/>
            <a:ext cx="8813800" cy="3024122"/>
          </a:xfrm>
          <a:prstGeom prst="rect">
            <a:avLst/>
          </a:prstGeom>
          <a:noFill/>
          <a:ln>
            <a:noFill/>
          </a:ln>
        </p:spPr>
        <p:txBody>
          <a:bodyPr spcFirstLastPara="1" wrap="square" lIns="91425" tIns="91425" rIns="91425" bIns="91425" anchor="t" anchorCtr="0">
            <a:normAutofit fontScale="25000" lnSpcReduction="20000"/>
          </a:bodyPr>
          <a:lstStyle/>
          <a:p>
            <a:pPr marR="0" lvl="0" indent="0" algn="l" rtl="0">
              <a:lnSpc>
                <a:spcPct val="105000"/>
              </a:lnSpc>
              <a:spcBef>
                <a:spcPts val="0"/>
              </a:spcBef>
              <a:spcAft>
                <a:spcPts val="0"/>
              </a:spcAft>
              <a:buClr>
                <a:srgbClr val="000000"/>
              </a:buClr>
              <a:buSzPct val="100000"/>
              <a:buFont typeface="Arial"/>
              <a:buNone/>
            </a:pPr>
            <a:r>
              <a:rPr lang="en-US" sz="8800" b="1" i="0" u="none" strike="noStrike" cap="none" dirty="0">
                <a:solidFill>
                  <a:schemeClr val="tx1"/>
                </a:solidFill>
                <a:highlight>
                  <a:srgbClr val="FFFFFF"/>
                </a:highlight>
                <a:latin typeface="Gill Sans"/>
                <a:ea typeface="Gill Sans"/>
                <a:cs typeface="Gill Sans"/>
                <a:sym typeface="Gill Sans"/>
              </a:rPr>
              <a:t>Marriage or Divorce: </a:t>
            </a:r>
            <a:r>
              <a:rPr lang="en-US" sz="8800" b="0" i="0" u="none" strike="noStrike" cap="none" dirty="0">
                <a:solidFill>
                  <a:schemeClr val="tx1"/>
                </a:solidFill>
                <a:latin typeface="Gill Sans"/>
                <a:ea typeface="Gill Sans"/>
                <a:cs typeface="Gill Sans"/>
                <a:sym typeface="Gill Sans"/>
              </a:rPr>
              <a:t>The presence or absence of a spouse could have a tremendous impact on how your estate is eventually divided.</a:t>
            </a:r>
            <a:endParaRPr sz="8800" b="0" i="0" u="none" strike="noStrike" cap="none" dirty="0">
              <a:solidFill>
                <a:schemeClr val="tx1"/>
              </a:solidFill>
              <a:latin typeface="Arial"/>
              <a:ea typeface="Arial"/>
              <a:cs typeface="Arial"/>
              <a:sym typeface="Arial"/>
            </a:endParaRPr>
          </a:p>
          <a:p>
            <a:pPr marR="0" lvl="0" indent="-228600" algn="l" rtl="0">
              <a:lnSpc>
                <a:spcPct val="105000"/>
              </a:lnSpc>
              <a:spcBef>
                <a:spcPts val="600"/>
              </a:spcBef>
              <a:spcAft>
                <a:spcPts val="0"/>
              </a:spcAft>
              <a:buClr>
                <a:schemeClr val="accent2"/>
              </a:buClr>
              <a:buSzPct val="60000"/>
              <a:buFont typeface="Noto Sans Symbols"/>
              <a:buNone/>
            </a:pPr>
            <a:endParaRPr sz="6000" b="1" i="0" u="none" strike="noStrike" cap="none" dirty="0">
              <a:solidFill>
                <a:schemeClr val="tx1"/>
              </a:solidFill>
              <a:latin typeface="Gill Sans"/>
              <a:ea typeface="Gill Sans"/>
              <a:cs typeface="Gill Sans"/>
              <a:sym typeface="Gill Sans"/>
            </a:endParaRPr>
          </a:p>
          <a:p>
            <a:pPr marR="0" lvl="0" indent="0" algn="l" rtl="0">
              <a:lnSpc>
                <a:spcPct val="105000"/>
              </a:lnSpc>
              <a:spcBef>
                <a:spcPts val="600"/>
              </a:spcBef>
              <a:spcAft>
                <a:spcPts val="0"/>
              </a:spcAft>
              <a:buClr>
                <a:srgbClr val="000000"/>
              </a:buClr>
              <a:buSzPct val="100000"/>
              <a:buFont typeface="Arial"/>
              <a:buNone/>
            </a:pPr>
            <a:r>
              <a:rPr lang="en-US" sz="8800" b="1" i="0" u="none" strike="noStrike" cap="none" dirty="0">
                <a:solidFill>
                  <a:schemeClr val="tx1"/>
                </a:solidFill>
                <a:highlight>
                  <a:srgbClr val="FFFFFF"/>
                </a:highlight>
                <a:latin typeface="Gill Sans"/>
                <a:ea typeface="Gill Sans"/>
                <a:cs typeface="Gill Sans"/>
                <a:sym typeface="Gill Sans"/>
              </a:rPr>
              <a:t>Children and Adoption: </a:t>
            </a:r>
            <a:r>
              <a:rPr lang="en-US" sz="8800" b="0" i="0" u="none" strike="noStrike" cap="none" dirty="0">
                <a:solidFill>
                  <a:schemeClr val="tx1"/>
                </a:solidFill>
                <a:highlight>
                  <a:srgbClr val="FFFFFF"/>
                </a:highlight>
                <a:latin typeface="Gill Sans"/>
                <a:ea typeface="Gill Sans"/>
                <a:cs typeface="Gill Sans"/>
                <a:sym typeface="Gill Sans"/>
              </a:rPr>
              <a:t>Revisit your will and other documents to make sure they include all your children (natural, adopted and/or stepchildren) as you would like.  The government may not divide your assets the way you want if you don’t have a written estate plan in place.</a:t>
            </a:r>
            <a:endParaRPr sz="8800" b="0" i="0" u="none" strike="noStrike" cap="none" dirty="0">
              <a:solidFill>
                <a:schemeClr val="tx1"/>
              </a:solidFill>
              <a:latin typeface="Arial"/>
              <a:ea typeface="Arial"/>
              <a:cs typeface="Arial"/>
              <a:sym typeface="Arial"/>
            </a:endParaRPr>
          </a:p>
          <a:p>
            <a:pPr marR="0" lvl="0" indent="-228600" algn="l" rtl="0">
              <a:lnSpc>
                <a:spcPct val="105000"/>
              </a:lnSpc>
              <a:spcBef>
                <a:spcPts val="600"/>
              </a:spcBef>
              <a:spcAft>
                <a:spcPts val="0"/>
              </a:spcAft>
              <a:buClr>
                <a:schemeClr val="accent2"/>
              </a:buClr>
              <a:buSzPct val="60000"/>
              <a:buFont typeface="Noto Sans Symbols"/>
              <a:buNone/>
            </a:pPr>
            <a:endParaRPr sz="6000" b="0" i="0" u="none" strike="noStrike" cap="none" dirty="0">
              <a:solidFill>
                <a:schemeClr val="tx1"/>
              </a:solidFill>
              <a:highlight>
                <a:srgbClr val="FFFFFF"/>
              </a:highlight>
              <a:latin typeface="Gill Sans"/>
              <a:ea typeface="Gill Sans"/>
              <a:cs typeface="Gill Sans"/>
              <a:sym typeface="Gill Sans"/>
            </a:endParaRPr>
          </a:p>
          <a:p>
            <a:pPr marR="0" lvl="0" indent="0" algn="l" rtl="0">
              <a:lnSpc>
                <a:spcPct val="105000"/>
              </a:lnSpc>
              <a:spcBef>
                <a:spcPts val="600"/>
              </a:spcBef>
              <a:spcAft>
                <a:spcPts val="0"/>
              </a:spcAft>
              <a:buClr>
                <a:srgbClr val="000000"/>
              </a:buClr>
              <a:buSzPct val="100000"/>
              <a:buFont typeface="Arial"/>
              <a:buNone/>
            </a:pPr>
            <a:r>
              <a:rPr lang="en-US" sz="8800" b="1" i="0" u="none" strike="noStrike" cap="none" dirty="0">
                <a:solidFill>
                  <a:schemeClr val="tx1"/>
                </a:solidFill>
                <a:highlight>
                  <a:schemeClr val="lt1"/>
                </a:highlight>
                <a:latin typeface="Gill Sans"/>
                <a:ea typeface="Gill Sans"/>
                <a:cs typeface="Gill Sans"/>
                <a:sym typeface="Gill Sans"/>
              </a:rPr>
              <a:t>Buying or Selling a Home: </a:t>
            </a:r>
            <a:r>
              <a:rPr lang="en-US" sz="8800" b="0" i="0" u="none" strike="noStrike" cap="none" dirty="0">
                <a:solidFill>
                  <a:schemeClr val="tx1"/>
                </a:solidFill>
                <a:highlight>
                  <a:schemeClr val="lt1"/>
                </a:highlight>
                <a:latin typeface="Gill Sans"/>
                <a:ea typeface="Gill Sans"/>
                <a:cs typeface="Gill Sans"/>
                <a:sym typeface="Gill Sans"/>
              </a:rPr>
              <a:t>The purchase or sale of real estate can dramatically impact the value and liquidity of your estate.  A will could also ensure that your estate doesn't wind up mired in probate court. </a:t>
            </a:r>
            <a:endParaRPr sz="8800" b="0" i="0" u="none" strike="noStrike" cap="none" dirty="0">
              <a:solidFill>
                <a:schemeClr val="tx1"/>
              </a:solidFill>
              <a:highlight>
                <a:srgbClr val="FFFFFF"/>
              </a:highlight>
              <a:latin typeface="Gill Sans"/>
              <a:ea typeface="Gill Sans"/>
              <a:cs typeface="Gill Sans"/>
              <a:sym typeface="Gill Sans"/>
            </a:endParaRPr>
          </a:p>
          <a:p>
            <a:pPr marL="457200" marR="0" lvl="0" indent="-228600" algn="l" rtl="0">
              <a:lnSpc>
                <a:spcPct val="105000"/>
              </a:lnSpc>
              <a:spcBef>
                <a:spcPts val="600"/>
              </a:spcBef>
              <a:spcAft>
                <a:spcPts val="600"/>
              </a:spcAft>
              <a:buClr>
                <a:schemeClr val="accent2"/>
              </a:buClr>
              <a:buSzPts val="1200"/>
              <a:buFont typeface="Noto Sans Symbols"/>
              <a:buNone/>
            </a:pPr>
            <a:endParaRPr sz="1100" b="1"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cfb5d8103c_0_8"/>
          <p:cNvSpPr txBox="1"/>
          <p:nvPr/>
        </p:nvSpPr>
        <p:spPr>
          <a:xfrm>
            <a:off x="350520" y="445309"/>
            <a:ext cx="8437880" cy="406262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200" b="1" i="0" u="none" strike="noStrike" cap="none" dirty="0">
                <a:solidFill>
                  <a:schemeClr val="tx1"/>
                </a:solidFill>
                <a:highlight>
                  <a:srgbClr val="FFFFFF"/>
                </a:highlight>
                <a:latin typeface="Gill Sans"/>
                <a:ea typeface="Gill Sans"/>
                <a:cs typeface="Gill Sans"/>
                <a:sym typeface="Gill Sans"/>
              </a:rPr>
              <a:t>New Financial Accounts: </a:t>
            </a:r>
            <a:r>
              <a:rPr lang="en-US" sz="2200" b="0" i="0" u="none" strike="noStrike" cap="none" dirty="0">
                <a:solidFill>
                  <a:schemeClr val="tx1"/>
                </a:solidFill>
                <a:highlight>
                  <a:srgbClr val="FFFFFF"/>
                </a:highlight>
                <a:latin typeface="Gill Sans"/>
                <a:ea typeface="Gill Sans"/>
                <a:cs typeface="Gill Sans"/>
                <a:sym typeface="Gill Sans"/>
              </a:rPr>
              <a:t>Changes in your finances, such as receiving an inheritance. It should be reflected in your estate plan so that your executor will have an accurate listing of your financial assets.</a:t>
            </a:r>
            <a:endParaRPr sz="22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endParaRPr sz="1500" b="1"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200" b="1" i="0" u="none" strike="noStrike" cap="none" dirty="0">
                <a:solidFill>
                  <a:schemeClr val="tx1"/>
                </a:solidFill>
                <a:highlight>
                  <a:srgbClr val="FFFFFF"/>
                </a:highlight>
                <a:latin typeface="Gill Sans"/>
                <a:ea typeface="Gill Sans"/>
                <a:cs typeface="Gill Sans"/>
                <a:sym typeface="Gill Sans"/>
              </a:rPr>
              <a:t>Starting or Selling a Business: </a:t>
            </a:r>
            <a:r>
              <a:rPr lang="en-US" sz="2200" b="0" i="0" u="none" strike="noStrike" cap="none" dirty="0">
                <a:solidFill>
                  <a:schemeClr val="tx1"/>
                </a:solidFill>
                <a:highlight>
                  <a:srgbClr val="FFFFFF"/>
                </a:highlight>
                <a:latin typeface="Gill Sans"/>
                <a:ea typeface="Gill Sans"/>
                <a:cs typeface="Gill Sans"/>
                <a:sym typeface="Gill Sans"/>
              </a:rPr>
              <a:t>Business succession planning provides an outline of the way that your business is to be managed.  You may need to establish or update your plan to address change</a:t>
            </a:r>
            <a:r>
              <a:rPr lang="en-US" sz="2400" b="0" i="0" u="none" strike="noStrike" cap="none" dirty="0">
                <a:solidFill>
                  <a:schemeClr val="tx1"/>
                </a:solidFill>
                <a:highlight>
                  <a:srgbClr val="FFFFFF"/>
                </a:highlight>
                <a:latin typeface="Gill Sans"/>
                <a:ea typeface="Gill Sans"/>
                <a:cs typeface="Gill Sans"/>
                <a:sym typeface="Gill Sans"/>
              </a:rPr>
              <a:t>s.</a:t>
            </a:r>
            <a:endParaRPr sz="24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endParaRPr sz="1500" b="1"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200" b="1" i="0" u="none" strike="noStrike" cap="none" dirty="0">
                <a:solidFill>
                  <a:schemeClr val="tx1"/>
                </a:solidFill>
                <a:highlight>
                  <a:srgbClr val="FFFFFF"/>
                </a:highlight>
                <a:latin typeface="Gill Sans"/>
                <a:ea typeface="Gill Sans"/>
                <a:cs typeface="Gill Sans"/>
                <a:sym typeface="Gill Sans"/>
              </a:rPr>
              <a:t>Moving to a New State: </a:t>
            </a:r>
            <a:r>
              <a:rPr lang="en-US" sz="2200" b="0" i="0" u="none" strike="noStrike" cap="none" dirty="0">
                <a:solidFill>
                  <a:schemeClr val="tx1"/>
                </a:solidFill>
                <a:highlight>
                  <a:srgbClr val="FFFFFF"/>
                </a:highlight>
                <a:latin typeface="Gill Sans"/>
                <a:ea typeface="Gill Sans"/>
                <a:cs typeface="Gill Sans"/>
                <a:sym typeface="Gill Sans"/>
              </a:rPr>
              <a:t>When you move to another state, you should also plan to review your succession and estate documents. Since laws vary from state to state, you want to be aware of the differences and make changes accordingly.</a:t>
            </a:r>
            <a:endParaRPr sz="1500" b="1" i="0" u="none" strike="noStrike" cap="none" dirty="0">
              <a:solidFill>
                <a:schemeClr val="tx1"/>
              </a:solidFill>
              <a:highlight>
                <a:srgbClr val="FFFFFF"/>
              </a:highlight>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cfb5d8103c_0_12"/>
          <p:cNvSpPr txBox="1"/>
          <p:nvPr/>
        </p:nvSpPr>
        <p:spPr>
          <a:xfrm>
            <a:off x="345440" y="376760"/>
            <a:ext cx="8453120" cy="48012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tx1"/>
                </a:solidFill>
                <a:highlight>
                  <a:srgbClr val="FFFFFF"/>
                </a:highlight>
                <a:latin typeface="Gill Sans"/>
                <a:ea typeface="Gill Sans"/>
                <a:cs typeface="Gill Sans"/>
                <a:sym typeface="Gill Sans"/>
              </a:rPr>
              <a:t>Death: </a:t>
            </a:r>
            <a:r>
              <a:rPr lang="en-US" sz="2000" b="0" i="0" u="none" strike="noStrike" cap="none" dirty="0">
                <a:solidFill>
                  <a:schemeClr val="tx1"/>
                </a:solidFill>
                <a:highlight>
                  <a:srgbClr val="FFFFFF"/>
                </a:highlight>
                <a:latin typeface="Gill Sans"/>
                <a:ea typeface="Gill Sans"/>
                <a:cs typeface="Gill Sans"/>
                <a:sym typeface="Gill Sans"/>
              </a:rPr>
              <a:t>There is always the possibility you may outlive some people named in your estate documents.  Whether it is a beneficiary, executor, appointed guardian, durable or medical power of attorney designee, make sure to update your relevant documents to fill any gaps created by the unfortunate loss of a friend, partner, or family member.</a:t>
            </a:r>
            <a:endParaRPr sz="20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Gill Sans"/>
              <a:buNone/>
            </a:pPr>
            <a:endParaRPr sz="1500" b="1"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Gill Sans"/>
              <a:buNone/>
            </a:pPr>
            <a:r>
              <a:rPr lang="en-US" sz="2000" b="1" i="0" u="none" strike="noStrike" cap="none" dirty="0">
                <a:solidFill>
                  <a:schemeClr val="tx1"/>
                </a:solidFill>
                <a:highlight>
                  <a:srgbClr val="FFFFFF"/>
                </a:highlight>
                <a:latin typeface="Gill Sans"/>
                <a:ea typeface="Gill Sans"/>
                <a:cs typeface="Gill Sans"/>
                <a:sym typeface="Gill Sans"/>
              </a:rPr>
              <a:t>Medical Condition: </a:t>
            </a:r>
            <a:r>
              <a:rPr lang="en-US" sz="2000" b="0" i="0" u="none" strike="noStrike" cap="none" dirty="0">
                <a:solidFill>
                  <a:schemeClr val="tx1"/>
                </a:solidFill>
                <a:highlight>
                  <a:srgbClr val="FFFFFF"/>
                </a:highlight>
                <a:latin typeface="Gill Sans"/>
                <a:ea typeface="Gill Sans"/>
                <a:cs typeface="Gill Sans"/>
                <a:sym typeface="Gill Sans"/>
              </a:rPr>
              <a:t>A serious medical diagnosis or sudden accident should prompt an urgent review of your estate planning needs. It may be time to change your designations regarding who you want to handle health care decisions or financial business if you become incapacitated. </a:t>
            </a:r>
            <a:endParaRPr sz="20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Gill Sans"/>
              <a:buNone/>
            </a:pPr>
            <a:endParaRPr sz="1500" b="1"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Gill Sans"/>
              <a:buNone/>
            </a:pPr>
            <a:r>
              <a:rPr lang="en-US" sz="2000" b="1" i="0" u="none" strike="noStrike" cap="none" dirty="0">
                <a:solidFill>
                  <a:schemeClr val="tx1"/>
                </a:solidFill>
                <a:highlight>
                  <a:srgbClr val="FFFFFF"/>
                </a:highlight>
                <a:latin typeface="Gill Sans"/>
                <a:ea typeface="Gill Sans"/>
                <a:cs typeface="Gill Sans"/>
                <a:sym typeface="Gill Sans"/>
              </a:rPr>
              <a:t>Change in Wishes: </a:t>
            </a:r>
            <a:r>
              <a:rPr lang="en-US" sz="2000" b="0" i="0" u="none" strike="noStrike" cap="none" dirty="0">
                <a:solidFill>
                  <a:schemeClr val="tx1"/>
                </a:solidFill>
                <a:highlight>
                  <a:srgbClr val="FFFFFF"/>
                </a:highlight>
                <a:latin typeface="Gill Sans"/>
                <a:ea typeface="Gill Sans"/>
                <a:cs typeface="Gill Sans"/>
                <a:sym typeface="Gill Sans"/>
              </a:rPr>
              <a:t>What you want for your estate plan today might not be what you want in the future. If you’ve had a change of heart regarding how you want your estate handled, work with your attorney to make sure your wishes are clear, ad reflected in your legal documents.</a:t>
            </a:r>
            <a:endParaRPr sz="2000" b="0" i="0" u="none" strike="noStrike" cap="none" dirty="0">
              <a:solidFill>
                <a:schemeClr val="tx1"/>
              </a:solidFill>
              <a:highlight>
                <a:srgbClr val="FFFFFF"/>
              </a:highlight>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body" idx="1"/>
          </p:nvPr>
        </p:nvSpPr>
        <p:spPr>
          <a:xfrm>
            <a:off x="324248" y="469586"/>
            <a:ext cx="7304088" cy="722313"/>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200"/>
              <a:buNone/>
            </a:pPr>
            <a:r>
              <a:rPr lang="en-US">
                <a:solidFill>
                  <a:schemeClr val="accent1"/>
                </a:solidFill>
              </a:rPr>
              <a:t>Partnering Organizations</a:t>
            </a:r>
            <a:endParaRPr>
              <a:solidFill>
                <a:schemeClr val="accent1"/>
              </a:solidFill>
            </a:endParaRPr>
          </a:p>
        </p:txBody>
      </p:sp>
      <p:pic>
        <p:nvPicPr>
          <p:cNvPr id="129" name="Google Shape;129;p1"/>
          <p:cNvPicPr preferRelativeResize="0"/>
          <p:nvPr/>
        </p:nvPicPr>
        <p:blipFill rotWithShape="1">
          <a:blip r:embed="rId3">
            <a:alphaModFix/>
          </a:blip>
          <a:srcRect r="7144"/>
          <a:stretch/>
        </p:blipFill>
        <p:spPr>
          <a:xfrm>
            <a:off x="274321" y="3076356"/>
            <a:ext cx="6360656" cy="731520"/>
          </a:xfrm>
          <a:prstGeom prst="rect">
            <a:avLst/>
          </a:prstGeom>
          <a:noFill/>
          <a:ln>
            <a:noFill/>
          </a:ln>
        </p:spPr>
      </p:pic>
      <p:grpSp>
        <p:nvGrpSpPr>
          <p:cNvPr id="130" name="Google Shape;130;p1"/>
          <p:cNvGrpSpPr/>
          <p:nvPr/>
        </p:nvGrpSpPr>
        <p:grpSpPr>
          <a:xfrm>
            <a:off x="274320" y="1430638"/>
            <a:ext cx="8595360" cy="1141112"/>
            <a:chOff x="324248" y="1169010"/>
            <a:chExt cx="10068686" cy="1336702"/>
          </a:xfrm>
        </p:grpSpPr>
        <p:pic>
          <p:nvPicPr>
            <p:cNvPr id="131" name="Google Shape;131;p1" descr="Shape&#10;&#10;Description automatically generated with low confidence"/>
            <p:cNvPicPr preferRelativeResize="0"/>
            <p:nvPr/>
          </p:nvPicPr>
          <p:blipFill rotWithShape="1">
            <a:blip r:embed="rId4">
              <a:alphaModFix/>
            </a:blip>
            <a:srcRect l="4723" t="17402" r="4442" b="5699"/>
            <a:stretch/>
          </p:blipFill>
          <p:spPr>
            <a:xfrm>
              <a:off x="7354325" y="1169010"/>
              <a:ext cx="3038609" cy="1240653"/>
            </a:xfrm>
            <a:prstGeom prst="rect">
              <a:avLst/>
            </a:prstGeom>
            <a:noFill/>
            <a:ln>
              <a:noFill/>
            </a:ln>
          </p:spPr>
        </p:pic>
        <p:pic>
          <p:nvPicPr>
            <p:cNvPr id="132" name="Google Shape;132;p1" descr="A logo for a rural development company&#10;&#10;Description automatically generated"/>
            <p:cNvPicPr preferRelativeResize="0"/>
            <p:nvPr/>
          </p:nvPicPr>
          <p:blipFill rotWithShape="1">
            <a:blip r:embed="rId5">
              <a:alphaModFix/>
            </a:blip>
            <a:srcRect l="7321" t="17057" r="8064" b="16233"/>
            <a:stretch/>
          </p:blipFill>
          <p:spPr>
            <a:xfrm>
              <a:off x="324248" y="1208129"/>
              <a:ext cx="3747669" cy="1297583"/>
            </a:xfrm>
            <a:prstGeom prst="rect">
              <a:avLst/>
            </a:prstGeom>
            <a:noFill/>
            <a:ln>
              <a:noFill/>
            </a:ln>
          </p:spPr>
        </p:pic>
        <p:pic>
          <p:nvPicPr>
            <p:cNvPr id="133" name="Google Shape;133;p1" descr="A red text on a black background&#10;&#10;Description automatically generated"/>
            <p:cNvPicPr preferRelativeResize="0"/>
            <p:nvPr/>
          </p:nvPicPr>
          <p:blipFill rotWithShape="1">
            <a:blip r:embed="rId6">
              <a:alphaModFix/>
            </a:blip>
            <a:srcRect l="10379" t="13390" r="9509" b="14156"/>
            <a:stretch/>
          </p:blipFill>
          <p:spPr>
            <a:xfrm>
              <a:off x="4288603" y="1191899"/>
              <a:ext cx="2849036" cy="1240653"/>
            </a:xfrm>
            <a:prstGeom prst="rect">
              <a:avLst/>
            </a:prstGeom>
            <a:noFill/>
            <a:ln>
              <a:noFill/>
            </a:ln>
          </p:spPr>
        </p:pic>
      </p:grpSp>
      <p:pic>
        <p:nvPicPr>
          <p:cNvPr id="134" name="Google Shape;134;p1" descr="A logo of a state university&#10;&#10;Description automatically generated"/>
          <p:cNvPicPr preferRelativeResize="0"/>
          <p:nvPr/>
        </p:nvPicPr>
        <p:blipFill rotWithShape="1">
          <a:blip r:embed="rId7">
            <a:alphaModFix/>
          </a:blip>
          <a:srcRect/>
          <a:stretch/>
        </p:blipFill>
        <p:spPr>
          <a:xfrm>
            <a:off x="6813614" y="2653746"/>
            <a:ext cx="2056066" cy="11887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f2d646fe30_2_0"/>
          <p:cNvSpPr txBox="1">
            <a:spLocks noGrp="1"/>
          </p:cNvSpPr>
          <p:nvPr>
            <p:ph type="title"/>
          </p:nvPr>
        </p:nvSpPr>
        <p:spPr>
          <a:xfrm>
            <a:off x="977822" y="2070570"/>
            <a:ext cx="7188356" cy="1002361"/>
          </a:xfrm>
          <a:prstGeom prst="rect">
            <a:avLst/>
          </a:prstGeom>
          <a:solidFill>
            <a:srgbClr val="D9E8C8"/>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4000" b="1" dirty="0">
                <a:solidFill>
                  <a:schemeClr val="accent1"/>
                </a:solidFill>
                <a:latin typeface="Livvic" pitchFamily="2" charset="77"/>
              </a:rPr>
              <a:t>TRANSFER OPTIONS</a:t>
            </a:r>
            <a:endParaRPr sz="4000" b="1" dirty="0">
              <a:solidFill>
                <a:schemeClr val="accent1"/>
              </a:solidFill>
              <a:latin typeface="Livvic" pitchFamily="2" charset="7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6f346addcc_0_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252525"/>
              </a:buClr>
              <a:buSzPts val="2800"/>
              <a:buFont typeface="Gill Sans"/>
              <a:buNone/>
            </a:pPr>
            <a:r>
              <a:rPr lang="en-US" sz="2800" b="1" dirty="0">
                <a:solidFill>
                  <a:schemeClr val="accent1"/>
                </a:solidFill>
                <a:latin typeface="Livvic" pitchFamily="2" charset="77"/>
              </a:rPr>
              <a:t>EDUCATE YOURSELF  BEFORE GOING TO VISIT YOUR ATTORNEY, TAX SPECIALIST AND FINANCIAL ADVISOR. </a:t>
            </a:r>
            <a:endParaRPr sz="4000" b="1" dirty="0">
              <a:solidFill>
                <a:schemeClr val="accent1"/>
              </a:solidFill>
              <a:latin typeface="Livvic" pitchFamily="2" charset="77"/>
            </a:endParaRPr>
          </a:p>
        </p:txBody>
      </p:sp>
      <p:sp>
        <p:nvSpPr>
          <p:cNvPr id="263" name="Google Shape;263;g26f346addcc_0_4"/>
          <p:cNvSpPr txBox="1"/>
          <p:nvPr/>
        </p:nvSpPr>
        <p:spPr>
          <a:xfrm>
            <a:off x="665100" y="2171510"/>
            <a:ext cx="7960740" cy="2108239"/>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chemeClr val="tx1"/>
              </a:buClr>
              <a:buSzPts val="2500"/>
              <a:buFont typeface="Arial" panose="020B0604020202020204" pitchFamily="34" charset="0"/>
              <a:buChar char="•"/>
            </a:pPr>
            <a:r>
              <a:rPr lang="en-US" sz="2500" b="0" i="0" u="none" strike="noStrike" cap="none" dirty="0">
                <a:solidFill>
                  <a:schemeClr val="tx1"/>
                </a:solidFill>
                <a:latin typeface="Gill Sans"/>
                <a:ea typeface="Gill Sans"/>
                <a:cs typeface="Gill Sans"/>
                <a:sym typeface="Gill Sans"/>
              </a:rPr>
              <a:t>Know your options for transferring your land or property.</a:t>
            </a:r>
            <a:endParaRPr sz="2500" b="0" i="0" u="none" strike="noStrike" cap="none" dirty="0">
              <a:solidFill>
                <a:schemeClr val="tx1"/>
              </a:solidFill>
              <a:latin typeface="Gill Sans"/>
              <a:ea typeface="Gill Sans"/>
              <a:cs typeface="Gill Sans"/>
              <a:sym typeface="Gill Sans"/>
            </a:endParaRPr>
          </a:p>
          <a:p>
            <a:pPr marL="501650" marR="0" lvl="0" indent="-342900" algn="l" rtl="0">
              <a:lnSpc>
                <a:spcPct val="100000"/>
              </a:lnSpc>
              <a:spcBef>
                <a:spcPts val="0"/>
              </a:spcBef>
              <a:spcAft>
                <a:spcPts val="0"/>
              </a:spcAft>
              <a:buClr>
                <a:schemeClr val="tx1"/>
              </a:buClr>
              <a:buSzPts val="2500"/>
              <a:buFont typeface="Arial" panose="020B0604020202020204" pitchFamily="34" charset="0"/>
              <a:buChar char="•"/>
            </a:pPr>
            <a:endParaRPr sz="2500" b="0" i="0" u="none" strike="noStrike" cap="none" dirty="0">
              <a:solidFill>
                <a:schemeClr val="tx1"/>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tx1"/>
              </a:buClr>
              <a:buSzPts val="2500"/>
              <a:buFont typeface="Arial" panose="020B0604020202020204" pitchFamily="34" charset="0"/>
              <a:buChar char="•"/>
            </a:pPr>
            <a:r>
              <a:rPr lang="en-US" sz="2500" b="0" i="0" u="none" strike="noStrike" cap="none" dirty="0">
                <a:solidFill>
                  <a:schemeClr val="tx1"/>
                </a:solidFill>
                <a:latin typeface="Gill Sans"/>
                <a:ea typeface="Gill Sans"/>
                <a:cs typeface="Gill Sans"/>
                <a:sym typeface="Gill Sans"/>
              </a:rPr>
              <a:t>Know about the different forms of ownership you can create or have in place for your heirs.</a:t>
            </a:r>
            <a:endParaRPr sz="25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df256478f8_0_263"/>
          <p:cNvSpPr txBox="1">
            <a:spLocks noGrp="1"/>
          </p:cNvSpPr>
          <p:nvPr>
            <p:ph type="title"/>
          </p:nvPr>
        </p:nvSpPr>
        <p:spPr>
          <a:xfrm>
            <a:off x="311700" y="37061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COMMON TRANSFERRING YOUR LAND OPTIONS</a:t>
            </a:r>
            <a:endParaRPr sz="2800" b="1" dirty="0">
              <a:solidFill>
                <a:schemeClr val="accent1"/>
              </a:solidFill>
              <a:latin typeface="Livvic"/>
              <a:ea typeface="Livvic"/>
              <a:cs typeface="Livvic"/>
              <a:sym typeface="Livvic"/>
            </a:endParaRPr>
          </a:p>
        </p:txBody>
      </p:sp>
      <p:sp>
        <p:nvSpPr>
          <p:cNvPr id="269" name="Google Shape;269;g2df256478f8_0_263"/>
          <p:cNvSpPr/>
          <p:nvPr/>
        </p:nvSpPr>
        <p:spPr>
          <a:xfrm>
            <a:off x="4362300" y="1107565"/>
            <a:ext cx="166200" cy="2259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Catamaran Light"/>
              <a:ea typeface="Catamaran Light"/>
              <a:cs typeface="Catamaran Light"/>
              <a:sym typeface="Catamaran Light"/>
            </a:endParaRPr>
          </a:p>
        </p:txBody>
      </p:sp>
      <p:cxnSp>
        <p:nvCxnSpPr>
          <p:cNvPr id="270" name="Google Shape;270;g2df256478f8_0_263"/>
          <p:cNvCxnSpPr/>
          <p:nvPr/>
        </p:nvCxnSpPr>
        <p:spPr>
          <a:xfrm rot="10800000" flipH="1">
            <a:off x="774900" y="1381758"/>
            <a:ext cx="7594200" cy="24300"/>
          </a:xfrm>
          <a:prstGeom prst="straightConnector1">
            <a:avLst/>
          </a:prstGeom>
          <a:noFill/>
          <a:ln w="9525" cap="flat" cmpd="sng">
            <a:solidFill>
              <a:schemeClr val="dk2"/>
            </a:solidFill>
            <a:prstDash val="solid"/>
            <a:round/>
            <a:headEnd type="none" w="sm" len="sm"/>
            <a:tailEnd type="none" w="sm" len="sm"/>
          </a:ln>
        </p:spPr>
      </p:cxnSp>
      <p:cxnSp>
        <p:nvCxnSpPr>
          <p:cNvPr id="271" name="Google Shape;271;g2df256478f8_0_263"/>
          <p:cNvCxnSpPr/>
          <p:nvPr/>
        </p:nvCxnSpPr>
        <p:spPr>
          <a:xfrm>
            <a:off x="765875" y="1397820"/>
            <a:ext cx="0" cy="395100"/>
          </a:xfrm>
          <a:prstGeom prst="straightConnector1">
            <a:avLst/>
          </a:prstGeom>
          <a:noFill/>
          <a:ln w="9525" cap="flat" cmpd="sng">
            <a:solidFill>
              <a:schemeClr val="dk2"/>
            </a:solidFill>
            <a:prstDash val="solid"/>
            <a:round/>
            <a:headEnd type="none" w="sm" len="sm"/>
            <a:tailEnd type="none" w="sm" len="sm"/>
          </a:ln>
        </p:spPr>
      </p:cxnSp>
      <p:cxnSp>
        <p:nvCxnSpPr>
          <p:cNvPr id="272" name="Google Shape;272;g2df256478f8_0_263"/>
          <p:cNvCxnSpPr/>
          <p:nvPr/>
        </p:nvCxnSpPr>
        <p:spPr>
          <a:xfrm>
            <a:off x="1910650" y="1409970"/>
            <a:ext cx="0" cy="427200"/>
          </a:xfrm>
          <a:prstGeom prst="straightConnector1">
            <a:avLst/>
          </a:prstGeom>
          <a:noFill/>
          <a:ln w="9525" cap="flat" cmpd="sng">
            <a:solidFill>
              <a:schemeClr val="dk2"/>
            </a:solidFill>
            <a:prstDash val="solid"/>
            <a:round/>
            <a:headEnd type="none" w="sm" len="sm"/>
            <a:tailEnd type="none" w="sm" len="sm"/>
          </a:ln>
        </p:spPr>
      </p:cxnSp>
      <p:cxnSp>
        <p:nvCxnSpPr>
          <p:cNvPr id="273" name="Google Shape;273;g2df256478f8_0_263"/>
          <p:cNvCxnSpPr/>
          <p:nvPr/>
        </p:nvCxnSpPr>
        <p:spPr>
          <a:xfrm flipH="1">
            <a:off x="3482700" y="1405920"/>
            <a:ext cx="8100" cy="378900"/>
          </a:xfrm>
          <a:prstGeom prst="straightConnector1">
            <a:avLst/>
          </a:prstGeom>
          <a:noFill/>
          <a:ln w="9525" cap="flat" cmpd="sng">
            <a:solidFill>
              <a:schemeClr val="dk2"/>
            </a:solidFill>
            <a:prstDash val="solid"/>
            <a:round/>
            <a:headEnd type="none" w="sm" len="sm"/>
            <a:tailEnd type="none" w="sm" len="sm"/>
          </a:ln>
        </p:spPr>
      </p:cxnSp>
      <p:cxnSp>
        <p:nvCxnSpPr>
          <p:cNvPr id="274" name="Google Shape;274;g2df256478f8_0_263"/>
          <p:cNvCxnSpPr/>
          <p:nvPr/>
        </p:nvCxnSpPr>
        <p:spPr>
          <a:xfrm>
            <a:off x="5115150" y="1368320"/>
            <a:ext cx="8100" cy="427200"/>
          </a:xfrm>
          <a:prstGeom prst="straightConnector1">
            <a:avLst/>
          </a:prstGeom>
          <a:noFill/>
          <a:ln w="9525" cap="flat" cmpd="sng">
            <a:solidFill>
              <a:schemeClr val="dk2"/>
            </a:solidFill>
            <a:prstDash val="solid"/>
            <a:round/>
            <a:headEnd type="none" w="sm" len="sm"/>
            <a:tailEnd type="none" w="sm" len="sm"/>
          </a:ln>
        </p:spPr>
      </p:cxnSp>
      <p:cxnSp>
        <p:nvCxnSpPr>
          <p:cNvPr id="275" name="Google Shape;275;g2df256478f8_0_263"/>
          <p:cNvCxnSpPr/>
          <p:nvPr/>
        </p:nvCxnSpPr>
        <p:spPr>
          <a:xfrm>
            <a:off x="8327775" y="1385670"/>
            <a:ext cx="8100" cy="475800"/>
          </a:xfrm>
          <a:prstGeom prst="straightConnector1">
            <a:avLst/>
          </a:prstGeom>
          <a:noFill/>
          <a:ln w="9525" cap="flat" cmpd="sng">
            <a:solidFill>
              <a:schemeClr val="dk2"/>
            </a:solidFill>
            <a:prstDash val="solid"/>
            <a:round/>
            <a:headEnd type="none" w="sm" len="sm"/>
            <a:tailEnd type="none" w="sm" len="sm"/>
          </a:ln>
        </p:spPr>
      </p:cxnSp>
      <p:cxnSp>
        <p:nvCxnSpPr>
          <p:cNvPr id="276" name="Google Shape;276;g2df256478f8_0_263"/>
          <p:cNvCxnSpPr/>
          <p:nvPr/>
        </p:nvCxnSpPr>
        <p:spPr>
          <a:xfrm>
            <a:off x="6467350" y="1409970"/>
            <a:ext cx="12300" cy="483600"/>
          </a:xfrm>
          <a:prstGeom prst="straightConnector1">
            <a:avLst/>
          </a:prstGeom>
          <a:noFill/>
          <a:ln w="9525" cap="flat" cmpd="sng">
            <a:solidFill>
              <a:schemeClr val="dk2"/>
            </a:solidFill>
            <a:prstDash val="solid"/>
            <a:round/>
            <a:headEnd type="none" w="sm" len="sm"/>
            <a:tailEnd type="none" w="sm" len="sm"/>
          </a:ln>
        </p:spPr>
      </p:cxnSp>
      <p:sp>
        <p:nvSpPr>
          <p:cNvPr id="277" name="Google Shape;277;g2df256478f8_0_263"/>
          <p:cNvSpPr txBox="1"/>
          <p:nvPr/>
        </p:nvSpPr>
        <p:spPr>
          <a:xfrm>
            <a:off x="354750" y="1841070"/>
            <a:ext cx="894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sz="1200" b="0" i="0" u="none" strike="noStrike" cap="none" dirty="0">
                <a:solidFill>
                  <a:schemeClr val="tx1"/>
                </a:solidFill>
                <a:latin typeface="Gill Sans MT" panose="020B0502020104020203" pitchFamily="34" charset="77"/>
                <a:ea typeface="Catamaran Light"/>
                <a:cs typeface="Catamaran Light"/>
                <a:sym typeface="Catamaran Light"/>
              </a:rPr>
              <a:t>Sell Your Land</a:t>
            </a:r>
            <a:endParaRPr sz="1200"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278" name="Google Shape;278;g2df256478f8_0_263"/>
          <p:cNvSpPr txBox="1"/>
          <p:nvPr/>
        </p:nvSpPr>
        <p:spPr>
          <a:xfrm>
            <a:off x="1483300" y="1841070"/>
            <a:ext cx="8547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sz="1200" b="0" i="0" u="none" strike="noStrike" cap="none" dirty="0">
                <a:solidFill>
                  <a:schemeClr val="tx1"/>
                </a:solidFill>
                <a:latin typeface="Gill Sans MT" panose="020B0502020104020203" pitchFamily="34" charset="77"/>
                <a:ea typeface="Catamaran Light"/>
                <a:cs typeface="Catamaran Light"/>
                <a:sym typeface="Catamaran Light"/>
              </a:rPr>
              <a:t>Donate Your Land</a:t>
            </a:r>
            <a:endParaRPr sz="1200"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279" name="Google Shape;279;g2df256478f8_0_263"/>
          <p:cNvSpPr txBox="1"/>
          <p:nvPr/>
        </p:nvSpPr>
        <p:spPr>
          <a:xfrm>
            <a:off x="2954700" y="1808970"/>
            <a:ext cx="10641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sz="1200" b="0" i="0" u="none" strike="noStrike" cap="none" dirty="0">
                <a:solidFill>
                  <a:schemeClr val="tx1"/>
                </a:solidFill>
                <a:latin typeface="Gill Sans MT" panose="020B0502020104020203" pitchFamily="34" charset="77"/>
                <a:ea typeface="Catamaran Light"/>
                <a:cs typeface="Catamaran Light"/>
                <a:sym typeface="Catamaran Light"/>
              </a:rPr>
              <a:t>One Successor via Trust/Will</a:t>
            </a:r>
            <a:endParaRPr sz="1200"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280" name="Google Shape;280;g2df256478f8_0_263"/>
          <p:cNvSpPr txBox="1"/>
          <p:nvPr/>
        </p:nvSpPr>
        <p:spPr>
          <a:xfrm>
            <a:off x="4258400" y="1847808"/>
            <a:ext cx="1707775"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sz="1200" b="0" i="0" u="none" strike="noStrike" cap="none" dirty="0">
                <a:solidFill>
                  <a:schemeClr val="tx1"/>
                </a:solidFill>
                <a:latin typeface="Gill Sans MT" panose="020B0502020104020203" pitchFamily="34" charset="77"/>
                <a:ea typeface="Catamaran Light"/>
                <a:cs typeface="Catamaran Light"/>
                <a:sym typeface="Catamaran Light"/>
              </a:rPr>
              <a:t>Divide Among Successors</a:t>
            </a:r>
            <a:r>
              <a:rPr lang="en-US" sz="1200" dirty="0">
                <a:solidFill>
                  <a:schemeClr val="tx1"/>
                </a:solidFill>
                <a:latin typeface="Gill Sans MT" panose="020B0502020104020203" pitchFamily="34" charset="77"/>
                <a:ea typeface="Catamaran Light"/>
                <a:cs typeface="Catamaran Light"/>
                <a:sym typeface="Catamaran Light"/>
              </a:rPr>
              <a:t> </a:t>
            </a:r>
            <a:r>
              <a:rPr lang="en-US" sz="1200" b="0" i="0" u="none" strike="noStrike" cap="none" dirty="0">
                <a:solidFill>
                  <a:schemeClr val="tx1"/>
                </a:solidFill>
                <a:latin typeface="Gill Sans MT" panose="020B0502020104020203" pitchFamily="34" charset="77"/>
                <a:ea typeface="Catamaran Light"/>
                <a:cs typeface="Catamaran Light"/>
                <a:sym typeface="Catamaran Light"/>
              </a:rPr>
              <a:t>Via Trust/Will, or While Alive</a:t>
            </a:r>
            <a:endParaRPr sz="1200"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281" name="Google Shape;281;g2df256478f8_0_263"/>
          <p:cNvSpPr txBox="1"/>
          <p:nvPr/>
        </p:nvSpPr>
        <p:spPr>
          <a:xfrm>
            <a:off x="5875025" y="1850970"/>
            <a:ext cx="134485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sz="1200" b="0" i="0" u="none" strike="noStrike" cap="none" dirty="0">
                <a:solidFill>
                  <a:schemeClr val="tx1"/>
                </a:solidFill>
                <a:latin typeface="Gill Sans MT" panose="020B0502020104020203" pitchFamily="34" charset="77"/>
                <a:ea typeface="Catamaran Light"/>
                <a:cs typeface="Catamaran Light"/>
                <a:sym typeface="Catamaran Light"/>
              </a:rPr>
              <a:t>Leave Undivided to All Successors Via Trust/Will or While Alive</a:t>
            </a:r>
            <a:endParaRPr sz="1200"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282" name="Google Shape;282;g2df256478f8_0_263"/>
          <p:cNvSpPr txBox="1"/>
          <p:nvPr/>
        </p:nvSpPr>
        <p:spPr>
          <a:xfrm>
            <a:off x="7283825" y="1901370"/>
            <a:ext cx="17334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sz="1200" b="0" i="0" u="none" strike="noStrike" cap="none">
                <a:solidFill>
                  <a:schemeClr val="tx1"/>
                </a:solidFill>
                <a:latin typeface="Gill Sans MT" panose="020B0502020104020203" pitchFamily="34" charset="77"/>
                <a:ea typeface="Catamaran Light"/>
                <a:cs typeface="Catamaran Light"/>
                <a:sym typeface="Catamaran Light"/>
              </a:rPr>
              <a:t>Do Nothing Government Will Decide</a:t>
            </a:r>
            <a:endParaRPr sz="1200" b="0" i="0" u="none" strike="noStrike" cap="none">
              <a:solidFill>
                <a:schemeClr val="tx1"/>
              </a:solidFill>
              <a:latin typeface="Gill Sans MT" panose="020B0502020104020203" pitchFamily="34" charset="77"/>
              <a:ea typeface="Catamaran Light"/>
              <a:cs typeface="Catamaran Light"/>
              <a:sym typeface="Catamaran Light"/>
            </a:endParaRPr>
          </a:p>
        </p:txBody>
      </p:sp>
      <p:sp>
        <p:nvSpPr>
          <p:cNvPr id="283" name="Google Shape;283;g2df256478f8_0_263"/>
          <p:cNvSpPr txBox="1"/>
          <p:nvPr/>
        </p:nvSpPr>
        <p:spPr>
          <a:xfrm>
            <a:off x="141125" y="3219270"/>
            <a:ext cx="12495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sz="1200" b="0" i="0" u="none" strike="noStrike" cap="none" dirty="0">
                <a:solidFill>
                  <a:schemeClr val="tx1"/>
                </a:solidFill>
                <a:latin typeface="Gill Sans MT" panose="020B0502020104020203" pitchFamily="34" charset="77"/>
                <a:ea typeface="Catamaran Light"/>
                <a:cs typeface="Catamaran Light"/>
                <a:sym typeface="Catamaran Light"/>
              </a:rPr>
              <a:t>Immediate cash removes many decisions from heirs</a:t>
            </a:r>
            <a:endParaRPr sz="1200"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284" name="Google Shape;284;g2df256478f8_0_263"/>
          <p:cNvSpPr txBox="1"/>
          <p:nvPr/>
        </p:nvSpPr>
        <p:spPr>
          <a:xfrm>
            <a:off x="1281900" y="3219270"/>
            <a:ext cx="15675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sz="1200" b="0" i="0" u="none" strike="noStrike" cap="none" dirty="0">
                <a:solidFill>
                  <a:schemeClr val="tx1"/>
                </a:solidFill>
                <a:latin typeface="Gill Sans MT" panose="020B0502020104020203" pitchFamily="34" charset="77"/>
                <a:ea typeface="Catamaran Light"/>
                <a:cs typeface="Catamaran Light"/>
                <a:sym typeface="Catamaran Light"/>
              </a:rPr>
              <a:t>If Heirs have no interest and an organization or has interests that align with your goals</a:t>
            </a:r>
            <a:endParaRPr sz="1200"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285" name="Google Shape;285;g2df256478f8_0_263"/>
          <p:cNvSpPr txBox="1"/>
          <p:nvPr/>
        </p:nvSpPr>
        <p:spPr>
          <a:xfrm>
            <a:off x="2769025" y="3219270"/>
            <a:ext cx="13062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sz="1200" b="0" i="0" u="none" strike="noStrike" cap="none" dirty="0">
                <a:solidFill>
                  <a:schemeClr val="tx1"/>
                </a:solidFill>
                <a:latin typeface="Gill Sans MT" panose="020B0502020104020203" pitchFamily="34" charset="77"/>
                <a:ea typeface="Catamaran Light"/>
                <a:cs typeface="Catamaran Light"/>
                <a:sym typeface="Catamaran Light"/>
              </a:rPr>
              <a:t>When there are  heirs with clear interest in the property and business</a:t>
            </a:r>
            <a:endParaRPr sz="1200"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286" name="Google Shape;286;g2df256478f8_0_263"/>
          <p:cNvSpPr txBox="1"/>
          <p:nvPr/>
        </p:nvSpPr>
        <p:spPr>
          <a:xfrm>
            <a:off x="4508563" y="3219270"/>
            <a:ext cx="10641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sz="1200" b="0" i="0" u="none" strike="noStrike" cap="none" dirty="0">
                <a:solidFill>
                  <a:schemeClr val="tx1"/>
                </a:solidFill>
                <a:latin typeface="Gill Sans MT" panose="020B0502020104020203" pitchFamily="34" charset="77"/>
                <a:ea typeface="Catamaran Light"/>
                <a:cs typeface="Catamaran Light"/>
                <a:sym typeface="Catamaran Light"/>
              </a:rPr>
              <a:t>Makes clear who gets what via division</a:t>
            </a:r>
            <a:endParaRPr sz="1200"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287" name="Google Shape;287;g2df256478f8_0_263"/>
          <p:cNvSpPr txBox="1"/>
          <p:nvPr/>
        </p:nvSpPr>
        <p:spPr>
          <a:xfrm>
            <a:off x="6006000" y="3219270"/>
            <a:ext cx="9858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sz="1200" b="0" i="0" u="none" strike="noStrike" cap="none">
                <a:solidFill>
                  <a:schemeClr val="tx1"/>
                </a:solidFill>
                <a:latin typeface="Gill Sans MT" panose="020B0502020104020203" pitchFamily="34" charset="77"/>
                <a:ea typeface="Catamaran Light"/>
                <a:cs typeface="Catamaran Light"/>
                <a:sym typeface="Catamaran Light"/>
              </a:rPr>
              <a:t>Requires a lot of cooperation and often leads to family disputes</a:t>
            </a:r>
            <a:endParaRPr sz="1200" b="0" i="0" u="none" strike="noStrike" cap="none">
              <a:solidFill>
                <a:schemeClr val="tx1"/>
              </a:solidFill>
              <a:latin typeface="Gill Sans MT" panose="020B0502020104020203" pitchFamily="34" charset="77"/>
              <a:ea typeface="Catamaran Light"/>
              <a:cs typeface="Catamaran Light"/>
              <a:sym typeface="Catamaran Light"/>
            </a:endParaRPr>
          </a:p>
        </p:txBody>
      </p:sp>
      <p:sp>
        <p:nvSpPr>
          <p:cNvPr id="288" name="Google Shape;288;g2df256478f8_0_263"/>
          <p:cNvSpPr txBox="1"/>
          <p:nvPr/>
        </p:nvSpPr>
        <p:spPr>
          <a:xfrm>
            <a:off x="7529825" y="3263970"/>
            <a:ext cx="12414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sz="1200" b="0" i="0" u="none" strike="noStrike" cap="none">
                <a:solidFill>
                  <a:schemeClr val="tx1"/>
                </a:solidFill>
                <a:latin typeface="Gill Sans MT" panose="020B0502020104020203" pitchFamily="34" charset="77"/>
                <a:ea typeface="Catamaran Light"/>
                <a:cs typeface="Catamaran Light"/>
                <a:sym typeface="Catamaran Light"/>
              </a:rPr>
              <a:t>Each state has a specific formula they will follow to distribute your estate</a:t>
            </a:r>
            <a:endParaRPr sz="1200" b="0" i="0" u="none" strike="noStrike" cap="none">
              <a:solidFill>
                <a:schemeClr val="tx1"/>
              </a:solidFill>
              <a:latin typeface="Gill Sans MT" panose="020B0502020104020203" pitchFamily="34" charset="77"/>
              <a:ea typeface="Catamaran Light"/>
              <a:cs typeface="Catamaran Light"/>
              <a:sym typeface="Catamaran Light"/>
            </a:endParaRPr>
          </a:p>
        </p:txBody>
      </p:sp>
      <p:sp>
        <p:nvSpPr>
          <p:cNvPr id="289" name="Google Shape;289;g2df256478f8_0_263"/>
          <p:cNvSpPr/>
          <p:nvPr/>
        </p:nvSpPr>
        <p:spPr>
          <a:xfrm>
            <a:off x="507900" y="2568570"/>
            <a:ext cx="209700" cy="427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Catamaran Light"/>
              <a:ea typeface="Catamaran Light"/>
              <a:cs typeface="Catamaran Light"/>
              <a:sym typeface="Catamaran Light"/>
            </a:endParaRPr>
          </a:p>
        </p:txBody>
      </p:sp>
      <p:sp>
        <p:nvSpPr>
          <p:cNvPr id="290" name="Google Shape;290;g2df256478f8_0_263"/>
          <p:cNvSpPr/>
          <p:nvPr/>
        </p:nvSpPr>
        <p:spPr>
          <a:xfrm>
            <a:off x="1700950" y="2565420"/>
            <a:ext cx="209700" cy="48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Catamaran Light"/>
              <a:ea typeface="Catamaran Light"/>
              <a:cs typeface="Catamaran Light"/>
              <a:sym typeface="Catamaran Light"/>
            </a:endParaRPr>
          </a:p>
        </p:txBody>
      </p:sp>
      <p:sp>
        <p:nvSpPr>
          <p:cNvPr id="291" name="Google Shape;291;g2df256478f8_0_263"/>
          <p:cNvSpPr/>
          <p:nvPr/>
        </p:nvSpPr>
        <p:spPr>
          <a:xfrm>
            <a:off x="3119050" y="2540370"/>
            <a:ext cx="209700" cy="48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Catamaran Light"/>
              <a:ea typeface="Catamaran Light"/>
              <a:cs typeface="Catamaran Light"/>
              <a:sym typeface="Catamaran Light"/>
            </a:endParaRPr>
          </a:p>
        </p:txBody>
      </p:sp>
      <p:sp>
        <p:nvSpPr>
          <p:cNvPr id="292" name="Google Shape;292;g2df256478f8_0_263"/>
          <p:cNvSpPr/>
          <p:nvPr/>
        </p:nvSpPr>
        <p:spPr>
          <a:xfrm>
            <a:off x="4882625" y="2661183"/>
            <a:ext cx="166200" cy="48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Catamaran Light"/>
              <a:ea typeface="Catamaran Light"/>
              <a:cs typeface="Catamaran Light"/>
              <a:sym typeface="Catamaran Light"/>
            </a:endParaRPr>
          </a:p>
        </p:txBody>
      </p:sp>
      <p:sp>
        <p:nvSpPr>
          <p:cNvPr id="293" name="Google Shape;293;g2df256478f8_0_263"/>
          <p:cNvSpPr/>
          <p:nvPr/>
        </p:nvSpPr>
        <p:spPr>
          <a:xfrm>
            <a:off x="6415800" y="2731720"/>
            <a:ext cx="166200" cy="427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Catamaran Light"/>
              <a:ea typeface="Catamaran Light"/>
              <a:cs typeface="Catamaran Light"/>
              <a:sym typeface="Catamaran Light"/>
            </a:endParaRPr>
          </a:p>
        </p:txBody>
      </p:sp>
      <p:sp>
        <p:nvSpPr>
          <p:cNvPr id="294" name="Google Shape;294;g2df256478f8_0_263"/>
          <p:cNvSpPr/>
          <p:nvPr/>
        </p:nvSpPr>
        <p:spPr>
          <a:xfrm>
            <a:off x="7860575" y="2621820"/>
            <a:ext cx="166200" cy="475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Catamaran Light"/>
              <a:ea typeface="Catamaran Light"/>
              <a:cs typeface="Catamaran Light"/>
              <a:sym typeface="Catamaran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6f346addcc_0_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OPTION 1: SELL YOUR LAND OR BUSINESS</a:t>
            </a:r>
            <a:endParaRPr sz="2800" b="1" dirty="0">
              <a:solidFill>
                <a:schemeClr val="accent1"/>
              </a:solidFill>
              <a:latin typeface="Livvic"/>
              <a:ea typeface="Livvic"/>
              <a:cs typeface="Livvic"/>
              <a:sym typeface="Livvic"/>
            </a:endParaRPr>
          </a:p>
        </p:txBody>
      </p:sp>
      <p:sp>
        <p:nvSpPr>
          <p:cNvPr id="300" name="Google Shape;300;g26f346addcc_0_14"/>
          <p:cNvSpPr txBox="1"/>
          <p:nvPr/>
        </p:nvSpPr>
        <p:spPr>
          <a:xfrm>
            <a:off x="397565" y="1135980"/>
            <a:ext cx="8348869" cy="369328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This could occur with individuals, another business or a non-profit organization. </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Gill Sans"/>
              <a:buNone/>
            </a:pPr>
            <a:endParaRPr sz="24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If you have a relationship with purchasers, you may want to consider building their interest in the land or business. </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Gill Sans"/>
              <a:buNone/>
            </a:pPr>
            <a:endParaRPr sz="24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You may plan to sell the land or business and put that money towards other uses, such as trust funds, investments, or insurance. </a:t>
            </a:r>
            <a:endParaRPr sz="24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200"/>
              <a:buFont typeface="Gill Sans"/>
              <a:buNone/>
            </a:pPr>
            <a:endParaRPr sz="1200" b="0" i="0" u="none" strike="noStrike" cap="none" dirty="0">
              <a:solidFill>
                <a:schemeClr val="tx1"/>
              </a:solidFill>
              <a:latin typeface="Catamaran Light"/>
              <a:ea typeface="Catamaran Light"/>
              <a:cs typeface="Catamaran Light"/>
              <a:sym typeface="Catamaran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ceed242db1_2_0"/>
          <p:cNvSpPr txBox="1">
            <a:spLocks noGrp="1"/>
          </p:cNvSpPr>
          <p:nvPr>
            <p:ph type="title"/>
          </p:nvPr>
        </p:nvSpPr>
        <p:spPr>
          <a:xfrm>
            <a:off x="311700" y="422277"/>
            <a:ext cx="8520600"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OPTION 2: TRANSFER OF DEED ON DEATH</a:t>
            </a:r>
            <a:endParaRPr sz="2800" b="1" dirty="0">
              <a:solidFill>
                <a:schemeClr val="accent1"/>
              </a:solidFill>
              <a:latin typeface="Livvic"/>
              <a:ea typeface="Livvic"/>
              <a:cs typeface="Livvic"/>
              <a:sym typeface="Livvic"/>
            </a:endParaRPr>
          </a:p>
        </p:txBody>
      </p:sp>
      <p:sp>
        <p:nvSpPr>
          <p:cNvPr id="306" name="Google Shape;306;g2ceed242db1_2_0"/>
          <p:cNvSpPr txBox="1"/>
          <p:nvPr/>
        </p:nvSpPr>
        <p:spPr>
          <a:xfrm>
            <a:off x="497756" y="1502008"/>
            <a:ext cx="8148488" cy="203129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141413"/>
              </a:buClr>
              <a:buSzPts val="2400"/>
              <a:buFont typeface="Roboto"/>
              <a:buNone/>
            </a:pPr>
            <a:r>
              <a:rPr lang="en-US" sz="2400" b="0" i="0" u="none" strike="noStrike" cap="none" dirty="0">
                <a:solidFill>
                  <a:schemeClr val="tx1"/>
                </a:solidFill>
                <a:highlight>
                  <a:srgbClr val="FFFFFF"/>
                </a:highlight>
                <a:latin typeface="Gill Sans MT" panose="020B0502020104020203" pitchFamily="34" charset="77"/>
                <a:ea typeface="Roboto"/>
                <a:cs typeface="Roboto"/>
                <a:sym typeface="Roboto"/>
              </a:rPr>
              <a:t>A Transfer on Death Deed, or TODD, is a simple way to transfer real estate to someone else after you die.</a:t>
            </a:r>
            <a:endParaRPr sz="2400" dirty="0">
              <a:solidFill>
                <a:schemeClr val="tx1"/>
              </a:solidFill>
              <a:latin typeface="Gill Sans MT" panose="020B0502020104020203" pitchFamily="34" charset="77"/>
            </a:endParaRPr>
          </a:p>
          <a:p>
            <a:pPr marL="0" marR="0" lvl="0" indent="0" algn="l" rtl="0">
              <a:lnSpc>
                <a:spcPct val="100000"/>
              </a:lnSpc>
              <a:spcBef>
                <a:spcPts val="0"/>
              </a:spcBef>
              <a:spcAft>
                <a:spcPts val="0"/>
              </a:spcAft>
              <a:buClr>
                <a:srgbClr val="141413"/>
              </a:buClr>
              <a:buSzPts val="2400"/>
              <a:buFont typeface="Roboto"/>
              <a:buNone/>
            </a:pPr>
            <a:endParaRPr sz="2400" b="0" i="0" u="none" strike="noStrike" cap="none" dirty="0">
              <a:solidFill>
                <a:schemeClr val="tx1"/>
              </a:solidFill>
              <a:highlight>
                <a:srgbClr val="FFFFFF"/>
              </a:highlight>
              <a:latin typeface="Gill Sans MT" panose="020B0502020104020203" pitchFamily="34" charset="77"/>
              <a:ea typeface="Roboto"/>
              <a:cs typeface="Roboto"/>
              <a:sym typeface="Roboto"/>
            </a:endParaRPr>
          </a:p>
          <a:p>
            <a:pPr marL="0" marR="0" lvl="0" indent="0" algn="l" rtl="0">
              <a:lnSpc>
                <a:spcPct val="100000"/>
              </a:lnSpc>
              <a:spcBef>
                <a:spcPts val="0"/>
              </a:spcBef>
              <a:spcAft>
                <a:spcPts val="0"/>
              </a:spcAft>
              <a:buClr>
                <a:srgbClr val="141413"/>
              </a:buClr>
              <a:buSzPts val="2400"/>
              <a:buFont typeface="Roboto"/>
              <a:buNone/>
            </a:pPr>
            <a:r>
              <a:rPr lang="en-US" sz="2400" b="0" i="0" u="none" strike="noStrike" cap="none" dirty="0">
                <a:solidFill>
                  <a:schemeClr val="tx1"/>
                </a:solidFill>
                <a:highlight>
                  <a:srgbClr val="FFFFFF"/>
                </a:highlight>
                <a:latin typeface="Gill Sans MT" panose="020B0502020104020203" pitchFamily="34" charset="77"/>
                <a:ea typeface="Roboto"/>
                <a:cs typeface="Roboto"/>
                <a:sym typeface="Roboto"/>
              </a:rPr>
              <a:t>With a properly recorded Transfer on Death Deed, no probate is needed to transfer the real property.</a:t>
            </a:r>
            <a:endParaRPr sz="2400" b="0" i="0" u="none" strike="noStrike" cap="none" dirty="0">
              <a:solidFill>
                <a:schemeClr val="tx1"/>
              </a:solidFill>
              <a:latin typeface="Gill Sans MT" panose="020B0502020104020203" pitchFamily="34" charset="77"/>
              <a:ea typeface="Catamaran Light"/>
              <a:cs typeface="Catamaran Light"/>
              <a:sym typeface="Catamaran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
          <p:cNvSpPr txBox="1">
            <a:spLocks noGrp="1"/>
          </p:cNvSpPr>
          <p:nvPr>
            <p:ph type="title"/>
          </p:nvPr>
        </p:nvSpPr>
        <p:spPr>
          <a:xfrm>
            <a:off x="311700" y="32575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a:solidFill>
                  <a:schemeClr val="accent1"/>
                </a:solidFill>
                <a:latin typeface="Livvic"/>
                <a:ea typeface="Livvic"/>
                <a:cs typeface="Livvic"/>
                <a:sym typeface="Livvic"/>
              </a:rPr>
              <a:t>OPTION 2: TRANSFER OF DEED ON DEATH</a:t>
            </a:r>
            <a:endParaRPr sz="2800" b="1">
              <a:solidFill>
                <a:schemeClr val="accent1"/>
              </a:solidFill>
              <a:latin typeface="Livvic"/>
              <a:ea typeface="Livvic"/>
              <a:cs typeface="Livvic"/>
              <a:sym typeface="Livvic"/>
            </a:endParaRPr>
          </a:p>
        </p:txBody>
      </p:sp>
      <p:sp>
        <p:nvSpPr>
          <p:cNvPr id="312" name="Google Shape;312;p2"/>
          <p:cNvSpPr txBox="1"/>
          <p:nvPr/>
        </p:nvSpPr>
        <p:spPr>
          <a:xfrm>
            <a:off x="222637" y="898457"/>
            <a:ext cx="8753723" cy="35086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141413"/>
              </a:buClr>
              <a:buSzPts val="2400"/>
              <a:buFont typeface="Roboto"/>
              <a:buNone/>
            </a:pPr>
            <a:r>
              <a:rPr lang="en-US" sz="2400" b="0" i="0" u="none" strike="noStrike" cap="none" dirty="0">
                <a:solidFill>
                  <a:schemeClr val="tx1"/>
                </a:solidFill>
                <a:highlight>
                  <a:srgbClr val="FFFFFF"/>
                </a:highlight>
                <a:latin typeface="Gill Sans MT" panose="020B0502020104020203" pitchFamily="34" charset="77"/>
                <a:ea typeface="Roboto"/>
                <a:cs typeface="Roboto"/>
                <a:sym typeface="Roboto"/>
              </a:rPr>
              <a:t>A </a:t>
            </a:r>
            <a:r>
              <a:rPr lang="en-US" sz="2400" b="1" i="0" u="none" strike="noStrike" cap="none" dirty="0">
                <a:solidFill>
                  <a:schemeClr val="tx1"/>
                </a:solidFill>
                <a:highlight>
                  <a:srgbClr val="FFFFFF"/>
                </a:highlight>
                <a:latin typeface="Gill Sans MT" panose="020B0502020104020203" pitchFamily="34" charset="77"/>
                <a:ea typeface="Roboto"/>
                <a:cs typeface="Roboto"/>
                <a:sym typeface="Roboto"/>
              </a:rPr>
              <a:t>Transfer on Death Deed</a:t>
            </a:r>
            <a:r>
              <a:rPr lang="en-US" sz="2400" b="0" i="0" u="none" strike="noStrike" cap="none" dirty="0">
                <a:solidFill>
                  <a:schemeClr val="tx1"/>
                </a:solidFill>
                <a:highlight>
                  <a:srgbClr val="FFFFFF"/>
                </a:highlight>
                <a:latin typeface="Gill Sans MT" panose="020B0502020104020203" pitchFamily="34" charset="77"/>
                <a:ea typeface="Roboto"/>
                <a:cs typeface="Roboto"/>
                <a:sym typeface="Roboto"/>
              </a:rPr>
              <a:t> lets you keep all ownership rights to the property during your lifetime, so you can sell it, or use is as collateral on a loan. The Transfer on Death Deed takes effect upon your death, so the property never becomes part of your estate. When you die, your property interest passes to the person you named in the </a:t>
            </a:r>
            <a:r>
              <a:rPr lang="en-US" sz="2400" i="0" u="none" strike="noStrike" cap="none" dirty="0">
                <a:solidFill>
                  <a:schemeClr val="tx1"/>
                </a:solidFill>
                <a:highlight>
                  <a:srgbClr val="FFFFFF"/>
                </a:highlight>
                <a:latin typeface="Gill Sans MT" panose="020B0502020104020203" pitchFamily="34" charset="77"/>
                <a:ea typeface="Roboto"/>
                <a:cs typeface="Roboto"/>
                <a:sym typeface="Roboto"/>
              </a:rPr>
              <a:t>Transfer on Death Deed </a:t>
            </a:r>
            <a:r>
              <a:rPr lang="en-US" sz="2400" b="0" i="0" u="none" strike="noStrike" cap="none" dirty="0">
                <a:solidFill>
                  <a:schemeClr val="tx1"/>
                </a:solidFill>
                <a:highlight>
                  <a:srgbClr val="FFFFFF"/>
                </a:highlight>
                <a:latin typeface="Gill Sans MT" panose="020B0502020104020203" pitchFamily="34" charset="77"/>
                <a:ea typeface="Roboto"/>
                <a:cs typeface="Roboto"/>
                <a:sym typeface="Roboto"/>
              </a:rPr>
              <a:t>without any probate action.</a:t>
            </a:r>
            <a:endParaRPr sz="2400" b="0" i="0" u="none" strike="noStrike" cap="none" dirty="0">
              <a:solidFill>
                <a:schemeClr val="tx1"/>
              </a:solidFill>
              <a:highlight>
                <a:srgbClr val="FFFFFF"/>
              </a:highlight>
              <a:latin typeface="Gill Sans MT" panose="020B0502020104020203" pitchFamily="34" charset="77"/>
              <a:ea typeface="Roboto"/>
              <a:cs typeface="Roboto"/>
              <a:sym typeface="Roboto"/>
            </a:endParaRPr>
          </a:p>
          <a:p>
            <a:pPr marL="0" marR="0" lvl="0" indent="0" algn="l" rtl="0">
              <a:lnSpc>
                <a:spcPct val="100000"/>
              </a:lnSpc>
              <a:spcBef>
                <a:spcPts val="0"/>
              </a:spcBef>
              <a:spcAft>
                <a:spcPts val="0"/>
              </a:spcAft>
              <a:buClr>
                <a:schemeClr val="dk1"/>
              </a:buClr>
              <a:buSzPts val="2400"/>
              <a:buFont typeface="Gill Sans"/>
              <a:buNone/>
            </a:pPr>
            <a:endParaRPr sz="2400" b="0" i="0" u="none" strike="noStrike" cap="none" dirty="0">
              <a:solidFill>
                <a:schemeClr val="tx1"/>
              </a:solidFill>
              <a:highlight>
                <a:srgbClr val="FFFFFF"/>
              </a:highlight>
              <a:latin typeface="Gill Sans MT" panose="020B0502020104020203" pitchFamily="34" charset="77"/>
              <a:ea typeface="Roboto"/>
              <a:cs typeface="Roboto"/>
              <a:sym typeface="Roboto"/>
            </a:endParaRPr>
          </a:p>
          <a:p>
            <a:pPr marL="0" marR="0" lvl="0" indent="0" algn="l" rtl="0">
              <a:lnSpc>
                <a:spcPct val="100000"/>
              </a:lnSpc>
              <a:spcBef>
                <a:spcPts val="0"/>
              </a:spcBef>
              <a:spcAft>
                <a:spcPts val="0"/>
              </a:spcAft>
              <a:buClr>
                <a:srgbClr val="141413"/>
              </a:buClr>
              <a:buSzPts val="2400"/>
              <a:buFont typeface="Roboto"/>
              <a:buNone/>
            </a:pPr>
            <a:r>
              <a:rPr lang="en-US" sz="2400" b="0" i="0" u="none" strike="noStrike" cap="none" dirty="0">
                <a:solidFill>
                  <a:schemeClr val="tx1"/>
                </a:solidFill>
                <a:highlight>
                  <a:srgbClr val="FFFFFF"/>
                </a:highlight>
                <a:latin typeface="Gill Sans MT" panose="020B0502020104020203" pitchFamily="34" charset="77"/>
                <a:ea typeface="Roboto"/>
                <a:cs typeface="Roboto"/>
                <a:sym typeface="Roboto"/>
              </a:rPr>
              <a:t>Each state has specific requirements for a TOFF. Consult a lawyer experienced in transfers of real property in your jurisdiction.</a:t>
            </a:r>
            <a:endParaRPr sz="2400" b="0" i="0" u="none" strike="noStrike" cap="none" dirty="0">
              <a:solidFill>
                <a:schemeClr val="tx1"/>
              </a:solidFill>
              <a:highlight>
                <a:srgbClr val="FFFFFF"/>
              </a:highlight>
              <a:latin typeface="Gill Sans MT" panose="020B0502020104020203" pitchFamily="34" charset="77"/>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ceed242db1_0_0"/>
          <p:cNvSpPr txBox="1">
            <a:spLocks noGrp="1"/>
          </p:cNvSpPr>
          <p:nvPr>
            <p:ph type="title"/>
          </p:nvPr>
        </p:nvSpPr>
        <p:spPr>
          <a:xfrm>
            <a:off x="311700" y="38139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highlight>
                  <a:srgbClr val="FFFFFF"/>
                </a:highlight>
                <a:latin typeface="Livvic"/>
                <a:ea typeface="Livvic"/>
                <a:cs typeface="Livvic"/>
                <a:sym typeface="Livvic"/>
              </a:rPr>
              <a:t>STATES WHERE YOU CAN MAKE A TODD DEED OR BENEFICIARY DEED</a:t>
            </a:r>
            <a:endParaRPr sz="4000" b="1" dirty="0">
              <a:solidFill>
                <a:schemeClr val="accent1"/>
              </a:solidFill>
              <a:latin typeface="Livvic"/>
              <a:ea typeface="Livvic"/>
              <a:cs typeface="Livvic"/>
              <a:sym typeface="Livvic"/>
            </a:endParaRPr>
          </a:p>
        </p:txBody>
      </p:sp>
      <p:sp>
        <p:nvSpPr>
          <p:cNvPr id="318" name="Google Shape;318;g2ceed242db1_0_0"/>
          <p:cNvSpPr txBox="1"/>
          <p:nvPr/>
        </p:nvSpPr>
        <p:spPr>
          <a:xfrm>
            <a:off x="537000" y="1310259"/>
            <a:ext cx="3052113" cy="4001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sym typeface="Arial"/>
              </a:rPr>
              <a:t>Alaska	</a:t>
            </a:r>
            <a:endParaRPr sz="1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sym typeface="Arial"/>
              </a:rPr>
              <a:t>Arizona</a:t>
            </a:r>
            <a:endParaRPr sz="1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sym typeface="Arial"/>
              </a:rPr>
              <a:t>Arkansas</a:t>
            </a:r>
            <a:endParaRPr sz="1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sym typeface="Arial"/>
              </a:rPr>
              <a:t>California</a:t>
            </a:r>
            <a:endParaRPr sz="1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sym typeface="Arial"/>
              </a:rPr>
              <a:t>Colorado</a:t>
            </a:r>
            <a:endParaRPr sz="1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sym typeface="Arial"/>
              </a:rPr>
              <a:t>District of Columbia</a:t>
            </a:r>
            <a:endParaRPr sz="1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sym typeface="Arial"/>
              </a:rPr>
              <a:t>Hawaii</a:t>
            </a:r>
            <a:endParaRPr sz="1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sym typeface="Arial"/>
              </a:rPr>
              <a:t>Illinois</a:t>
            </a:r>
            <a:endParaRPr sz="1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sym typeface="Arial"/>
              </a:rPr>
              <a:t>Kansas</a:t>
            </a:r>
            <a:endParaRPr sz="1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sym typeface="Arial"/>
              </a:rPr>
              <a:t>Maine</a:t>
            </a:r>
            <a:endParaRPr sz="1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tx1"/>
              </a:solidFill>
              <a:latin typeface="Gill Sans MT" panose="020B0502020104020203" pitchFamily="34" charset="77"/>
              <a:sym typeface="Arial"/>
            </a:endParaRPr>
          </a:p>
        </p:txBody>
      </p:sp>
      <p:sp>
        <p:nvSpPr>
          <p:cNvPr id="319" name="Google Shape;319;g2ceed242db1_0_0"/>
          <p:cNvSpPr txBox="1"/>
          <p:nvPr/>
        </p:nvSpPr>
        <p:spPr>
          <a:xfrm>
            <a:off x="3592055" y="1310259"/>
            <a:ext cx="2775571"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tx1"/>
                </a:solidFill>
                <a:latin typeface="Gill Sans MT" panose="020B0502020104020203" pitchFamily="34" charset="77"/>
                <a:sym typeface="Arial"/>
              </a:rPr>
              <a:t>Minnesota</a:t>
            </a:r>
            <a:endParaRPr sz="2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Mississippi</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Missouri</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Montana</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Nebraska</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Nevada</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New Mexico</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North Dakota</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Ohio</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Oklahoma</a:t>
            </a:r>
            <a:endParaRPr sz="1400" b="0" i="0" u="none" strike="noStrike" cap="none">
              <a:solidFill>
                <a:schemeClr val="tx1"/>
              </a:solidFill>
              <a:latin typeface="Gill Sans MT" panose="020B0502020104020203" pitchFamily="34" charset="77"/>
              <a:sym typeface="Arial"/>
            </a:endParaRPr>
          </a:p>
        </p:txBody>
      </p:sp>
      <p:sp>
        <p:nvSpPr>
          <p:cNvPr id="320" name="Google Shape;320;g2ceed242db1_0_0"/>
          <p:cNvSpPr txBox="1"/>
          <p:nvPr/>
        </p:nvSpPr>
        <p:spPr>
          <a:xfrm>
            <a:off x="6367626" y="1310259"/>
            <a:ext cx="2710006"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South Dakota</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Texas</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Utah</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Virginia</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Washington</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West Virginia</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Wisconsin</a:t>
            </a:r>
            <a:endParaRPr sz="1400" b="0" i="0" u="none" strike="noStrike" cap="none">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tx1"/>
                </a:solidFill>
                <a:latin typeface="Gill Sans MT" panose="020B0502020104020203" pitchFamily="34" charset="77"/>
                <a:sym typeface="Arial"/>
              </a:rPr>
              <a:t>Wyoming</a:t>
            </a:r>
            <a:endParaRPr sz="1400" b="0" i="0" u="none" strike="noStrike" cap="none">
              <a:solidFill>
                <a:schemeClr val="tx1"/>
              </a:solidFill>
              <a:latin typeface="Gill Sans MT" panose="020B0502020104020203" pitchFamily="34" charset="77"/>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eea51e3878_0_0"/>
          <p:cNvSpPr txBox="1">
            <a:spLocks noGrp="1"/>
          </p:cNvSpPr>
          <p:nvPr>
            <p:ph type="title"/>
          </p:nvPr>
        </p:nvSpPr>
        <p:spPr>
          <a:xfrm>
            <a:off x="248920" y="445025"/>
            <a:ext cx="858338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LADY BIRD DEEDS AND ENHANCED LIFE ESTATES</a:t>
            </a:r>
          </a:p>
        </p:txBody>
      </p:sp>
      <p:sp>
        <p:nvSpPr>
          <p:cNvPr id="5" name="TextBox 4">
            <a:extLst>
              <a:ext uri="{FF2B5EF4-FFF2-40B4-BE49-F238E27FC236}">
                <a16:creationId xmlns:a16="http://schemas.microsoft.com/office/drawing/2014/main" id="{62E7AF76-6E82-48A6-9839-664EA613331B}"/>
              </a:ext>
            </a:extLst>
          </p:cNvPr>
          <p:cNvSpPr txBox="1"/>
          <p:nvPr/>
        </p:nvSpPr>
        <p:spPr>
          <a:xfrm>
            <a:off x="279400" y="1388648"/>
            <a:ext cx="8583380" cy="3693319"/>
          </a:xfrm>
          <a:prstGeom prst="rect">
            <a:avLst/>
          </a:prstGeom>
          <a:noFill/>
        </p:spPr>
        <p:txBody>
          <a:bodyPr wrap="square">
            <a:spAutoFit/>
          </a:bodyPr>
          <a:lstStyle/>
          <a:p>
            <a:pPr marL="0" lvl="0" indent="0" algn="l" rtl="0">
              <a:lnSpc>
                <a:spcPct val="100000"/>
              </a:lnSpc>
              <a:spcBef>
                <a:spcPts val="0"/>
              </a:spcBef>
              <a:spcAft>
                <a:spcPts val="0"/>
              </a:spcAft>
              <a:buClr>
                <a:schemeClr val="dk1"/>
              </a:buClr>
              <a:buSzPts val="2800"/>
              <a:buFont typeface="Arial"/>
              <a:buNone/>
            </a:pPr>
            <a:r>
              <a:rPr lang="en-US" sz="1800" b="0" cap="none" dirty="0">
                <a:solidFill>
                  <a:schemeClr val="tx1"/>
                </a:solidFill>
                <a:highlight>
                  <a:srgbClr val="FFFFFF"/>
                </a:highlight>
                <a:latin typeface="Gill Sans MT" panose="020B0502020104020203" pitchFamily="34" charset="77"/>
                <a:sym typeface="Arial"/>
              </a:rPr>
              <a:t>A lady bird deed/enhanced life estate is a deed that allows a real estate owner to transfer a contingent ownership interest in a piece of property to specific and designated beneficiaries while still retaining an enhanced life estate. This means that a beneficiary’s claim to the property will not vest until the property owner dies. It provides some protection for losing the estate through medical bills after death, and the owner can still sell or do whatever they want without consulting anyone.</a:t>
            </a:r>
            <a:br>
              <a:rPr lang="en-US" sz="1800" cap="none" dirty="0">
                <a:solidFill>
                  <a:schemeClr val="tx1"/>
                </a:solidFill>
                <a:latin typeface="Gill Sans MT" panose="020B0502020104020203" pitchFamily="34" charset="77"/>
              </a:rPr>
            </a:br>
            <a:endParaRPr lang="en-US" sz="1800" dirty="0">
              <a:solidFill>
                <a:schemeClr val="tx1"/>
              </a:solidFill>
              <a:latin typeface="Gill Sans MT" panose="020B0502020104020203" pitchFamily="34" charset="77"/>
            </a:endParaRPr>
          </a:p>
          <a:p>
            <a:pPr marL="0" lvl="0" indent="0" algn="l" rtl="0">
              <a:lnSpc>
                <a:spcPct val="100000"/>
              </a:lnSpc>
              <a:spcBef>
                <a:spcPts val="0"/>
              </a:spcBef>
              <a:spcAft>
                <a:spcPts val="0"/>
              </a:spcAft>
              <a:buClr>
                <a:schemeClr val="dk1"/>
              </a:buClr>
              <a:buSzPts val="2800"/>
              <a:buFont typeface="Gill Sans"/>
              <a:buNone/>
            </a:pPr>
            <a:r>
              <a:rPr lang="en-US" sz="1800" b="0" dirty="0">
                <a:solidFill>
                  <a:schemeClr val="tx1"/>
                </a:solidFill>
                <a:latin typeface="Gill Sans MT" panose="020B0502020104020203" pitchFamily="34" charset="77"/>
              </a:rPr>
              <a:t>FLORIDA, MICHIGAN, TEXAS, VERMONT, NORTH CAROLINA, AND WEST VIRGINIA-HAVE THEM!</a:t>
            </a:r>
          </a:p>
          <a:p>
            <a:pPr marL="0" lvl="0" indent="0" algn="l" rtl="0">
              <a:lnSpc>
                <a:spcPct val="100000"/>
              </a:lnSpc>
              <a:spcBef>
                <a:spcPts val="0"/>
              </a:spcBef>
              <a:spcAft>
                <a:spcPts val="0"/>
              </a:spcAft>
              <a:buClr>
                <a:schemeClr val="lt1"/>
              </a:buClr>
              <a:buSzPts val="2800"/>
              <a:buFont typeface="Gill Sans"/>
              <a:buNone/>
            </a:pPr>
            <a:endParaRPr lang="en-US" sz="1800" b="0" dirty="0">
              <a:solidFill>
                <a:schemeClr val="tx1"/>
              </a:solidFill>
              <a:latin typeface="Gill Sans MT" panose="020B0502020104020203" pitchFamily="34" charset="77"/>
            </a:endParaRPr>
          </a:p>
          <a:p>
            <a:pPr marL="0" lvl="0" indent="0" algn="l" rtl="0">
              <a:lnSpc>
                <a:spcPct val="100000"/>
              </a:lnSpc>
              <a:spcBef>
                <a:spcPts val="0"/>
              </a:spcBef>
              <a:spcAft>
                <a:spcPts val="0"/>
              </a:spcAft>
              <a:buClr>
                <a:schemeClr val="dk1"/>
              </a:buClr>
              <a:buSzPts val="2800"/>
              <a:buFont typeface="Gill Sans"/>
              <a:buNone/>
            </a:pPr>
            <a:r>
              <a:rPr lang="en-US" sz="1800" b="0" dirty="0">
                <a:solidFill>
                  <a:schemeClr val="tx1"/>
                </a:solidFill>
                <a:latin typeface="Gill Sans MT" panose="020B0502020104020203" pitchFamily="34" charset="77"/>
              </a:rPr>
              <a:t>*FUNCTIONS SIMILAR TO TODD, BUT WITH SOME KEY DIFFERENCES. </a:t>
            </a:r>
            <a:r>
              <a:rPr lang="en-US" sz="1800" b="0" cap="none" dirty="0">
                <a:solidFill>
                  <a:schemeClr val="tx1"/>
                </a:solidFill>
                <a:latin typeface="Gill Sans MT" panose="020B0502020104020203" pitchFamily="34" charset="77"/>
              </a:rPr>
              <a:t>It’s important to consult an attorney in the state in which you live. Laws are constantly changing and updating.</a:t>
            </a:r>
            <a:endParaRPr lang="en-US" sz="1800" dirty="0">
              <a:solidFill>
                <a:schemeClr val="tx1"/>
              </a:solidFill>
              <a:latin typeface="Gill Sans MT" panose="020B0502020104020203" pitchFamily="34" charset="77"/>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ceed242db1_2_8"/>
          <p:cNvSpPr txBox="1">
            <a:spLocks noGrp="1"/>
          </p:cNvSpPr>
          <p:nvPr>
            <p:ph type="title"/>
          </p:nvPr>
        </p:nvSpPr>
        <p:spPr>
          <a:xfrm>
            <a:off x="264160" y="445025"/>
            <a:ext cx="856814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THERE ARE SEVERAL RISKS ASSOCIATED WITH TODD’S</a:t>
            </a:r>
            <a:endParaRPr sz="2800" b="1" dirty="0">
              <a:solidFill>
                <a:schemeClr val="accent1"/>
              </a:solidFill>
              <a:latin typeface="Livvic"/>
              <a:ea typeface="Livvic"/>
              <a:cs typeface="Livvic"/>
              <a:sym typeface="Livvic"/>
            </a:endParaRPr>
          </a:p>
        </p:txBody>
      </p:sp>
      <p:sp>
        <p:nvSpPr>
          <p:cNvPr id="331" name="Google Shape;331;g2ceed242db1_2_8"/>
          <p:cNvSpPr txBox="1"/>
          <p:nvPr/>
        </p:nvSpPr>
        <p:spPr>
          <a:xfrm>
            <a:off x="311700" y="1074030"/>
            <a:ext cx="8520600" cy="380614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900"/>
              </a:spcBef>
              <a:spcAft>
                <a:spcPts val="0"/>
              </a:spcAft>
              <a:buClr>
                <a:srgbClr val="131935"/>
              </a:buClr>
              <a:buSzPts val="1950"/>
              <a:buFont typeface="Gill Sans"/>
              <a:buNone/>
            </a:pPr>
            <a:r>
              <a:rPr lang="en-US" sz="2400" b="1" i="1" u="none" strike="noStrike" cap="none" dirty="0">
                <a:solidFill>
                  <a:schemeClr val="tx1"/>
                </a:solidFill>
                <a:highlight>
                  <a:srgbClr val="FFFFFF"/>
                </a:highlight>
                <a:latin typeface="Gill Sans"/>
                <a:ea typeface="Gill Sans"/>
                <a:cs typeface="Gill Sans"/>
                <a:sym typeface="Gill Sans"/>
              </a:rPr>
              <a:t>One of the main risks is:</a:t>
            </a:r>
            <a:endParaRPr sz="2400" b="1" i="1"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900"/>
              </a:spcBef>
              <a:spcAft>
                <a:spcPts val="0"/>
              </a:spcAft>
              <a:buClr>
                <a:srgbClr val="131935"/>
              </a:buClr>
              <a:buSzPts val="19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A beneficiary who receives real estate through a transfer on death deed takes title subject to the liens. encumbrances, claims and interest affecting the property at the time of death of the transferor. </a:t>
            </a:r>
            <a:endParaRPr sz="24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800"/>
              </a:spcBef>
              <a:spcAft>
                <a:spcPts val="0"/>
              </a:spcAft>
              <a:buClr>
                <a:srgbClr val="131935"/>
              </a:buClr>
              <a:buSzPts val="1900"/>
              <a:buFont typeface="Gill Sans"/>
              <a:buNone/>
            </a:pPr>
            <a:r>
              <a:rPr lang="en-US" sz="2400" b="1" i="1" u="none" strike="noStrike" cap="none" dirty="0">
                <a:solidFill>
                  <a:schemeClr val="tx1"/>
                </a:solidFill>
                <a:highlight>
                  <a:srgbClr val="FFFFFF"/>
                </a:highlight>
                <a:latin typeface="Gill Sans"/>
                <a:ea typeface="Gill Sans"/>
                <a:cs typeface="Gill Sans"/>
                <a:sym typeface="Gill Sans"/>
              </a:rPr>
              <a:t>One of the main benefits is</a:t>
            </a:r>
            <a:r>
              <a:rPr lang="en-US" sz="2400" b="1" i="0" u="none" strike="noStrike" cap="none" dirty="0">
                <a:solidFill>
                  <a:schemeClr val="tx1"/>
                </a:solidFill>
                <a:highlight>
                  <a:srgbClr val="FFFFFF"/>
                </a:highlight>
                <a:latin typeface="Gill Sans"/>
                <a:ea typeface="Gill Sans"/>
                <a:cs typeface="Gill Sans"/>
                <a:sym typeface="Gill Sans"/>
              </a:rPr>
              <a:t>:</a:t>
            </a:r>
            <a:endParaRPr sz="2400" b="1"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800"/>
              </a:spcBef>
              <a:spcAft>
                <a:spcPts val="0"/>
              </a:spcAft>
              <a:buClr>
                <a:srgbClr val="131935"/>
              </a:buClr>
              <a:buSzPts val="19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Avoiding the probate process and expense</a:t>
            </a:r>
            <a:endParaRPr sz="24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800"/>
              </a:spcBef>
              <a:spcAft>
                <a:spcPts val="0"/>
              </a:spcAft>
              <a:buClr>
                <a:srgbClr val="131935"/>
              </a:buClr>
              <a:buSzPts val="19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*As always talk to your attorney this tool if applicable in your state.</a:t>
            </a:r>
            <a:endParaRPr sz="2400" b="0" i="0" u="none" strike="noStrike" cap="none" dirty="0">
              <a:solidFill>
                <a:schemeClr val="tx1"/>
              </a:solidFill>
              <a:highlight>
                <a:srgbClr val="FFFFFF"/>
              </a:highlight>
              <a:latin typeface="Gill Sans"/>
              <a:ea typeface="Gill Sans"/>
              <a:cs typeface="Gill Sans"/>
              <a:sym typeface="Gill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6f346addcc_0_20"/>
          <p:cNvSpPr txBox="1">
            <a:spLocks noGrp="1"/>
          </p:cNvSpPr>
          <p:nvPr>
            <p:ph type="title"/>
          </p:nvPr>
        </p:nvSpPr>
        <p:spPr>
          <a:xfrm>
            <a:off x="311699" y="19058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accent1"/>
              </a:buClr>
              <a:buSzPts val="2800"/>
              <a:buFont typeface="Livvic"/>
              <a:buNone/>
            </a:pPr>
            <a:r>
              <a:rPr lang="en-US" sz="2800" b="1" dirty="0">
                <a:solidFill>
                  <a:schemeClr val="accent1"/>
                </a:solidFill>
                <a:highlight>
                  <a:srgbClr val="FFFFFF"/>
                </a:highlight>
                <a:latin typeface="Livvic"/>
                <a:ea typeface="Livvic"/>
                <a:cs typeface="Livvic"/>
                <a:sym typeface="Livvic"/>
              </a:rPr>
              <a:t>OPTION 3: DONATE THE LAND</a:t>
            </a:r>
            <a:endParaRPr sz="2800" b="1" dirty="0">
              <a:solidFill>
                <a:schemeClr val="accent1"/>
              </a:solidFill>
              <a:latin typeface="Livvic"/>
              <a:ea typeface="Livvic"/>
              <a:cs typeface="Livvic"/>
              <a:sym typeface="Livvic"/>
            </a:endParaRPr>
          </a:p>
        </p:txBody>
      </p:sp>
      <p:sp>
        <p:nvSpPr>
          <p:cNvPr id="337" name="Google Shape;337;g26f346addcc_0_20"/>
          <p:cNvSpPr txBox="1"/>
          <p:nvPr/>
        </p:nvSpPr>
        <p:spPr>
          <a:xfrm>
            <a:off x="311699" y="1152935"/>
            <a:ext cx="8689177" cy="309004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You may choose to donate your land and the timing, method and amount of the donation will matter in your estate plan because they are related to taxes, gifting amounts or other implications for the organization that receives your donation.</a:t>
            </a:r>
            <a:endParaRPr sz="24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15000"/>
              </a:lnSpc>
              <a:spcBef>
                <a:spcPts val="120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Should you go this route, have open conversations or meetings with the organization of your choice as well as your attorney and financial advisor to create a timeline that will work for all parties involved. </a:t>
            </a:r>
            <a:endParaRPr sz="2400" b="0" i="0" u="none" strike="noStrike" cap="none" dirty="0">
              <a:solidFill>
                <a:schemeClr val="tx1"/>
              </a:solidFill>
              <a:highlight>
                <a:srgbClr val="FFFFFF"/>
              </a:highlight>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0"/>
          <p:cNvSpPr txBox="1">
            <a:spLocks noGrp="1"/>
          </p:cNvSpPr>
          <p:nvPr>
            <p:ph type="body" idx="1"/>
          </p:nvPr>
        </p:nvSpPr>
        <p:spPr>
          <a:xfrm>
            <a:off x="334979" y="511520"/>
            <a:ext cx="8464990" cy="794543"/>
          </a:xfrm>
          <a:prstGeom prst="rect">
            <a:avLst/>
          </a:prstGeom>
          <a:solidFill>
            <a:srgbClr val="002060"/>
          </a:solid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600"/>
              </a:spcAft>
              <a:buSzPts val="1200"/>
              <a:buNone/>
            </a:pPr>
            <a:r>
              <a:rPr lang="en-US"/>
              <a:t>Purpose:</a:t>
            </a:r>
            <a:endParaRPr/>
          </a:p>
        </p:txBody>
      </p:sp>
      <p:sp>
        <p:nvSpPr>
          <p:cNvPr id="137" name="Google Shape;137;p50"/>
          <p:cNvSpPr txBox="1">
            <a:spLocks noGrp="1"/>
          </p:cNvSpPr>
          <p:nvPr>
            <p:ph type="body" idx="2"/>
          </p:nvPr>
        </p:nvSpPr>
        <p:spPr>
          <a:xfrm>
            <a:off x="334979" y="1380945"/>
            <a:ext cx="8464989" cy="2914661"/>
          </a:xfrm>
          <a:prstGeom prst="rect">
            <a:avLst/>
          </a:prstGeom>
          <a:noFill/>
          <a:ln>
            <a:noFill/>
          </a:ln>
        </p:spPr>
        <p:txBody>
          <a:bodyPr spcFirstLastPara="1" wrap="square" lIns="91425" tIns="91425" rIns="91425" bIns="91425" anchor="t" anchorCtr="0">
            <a:normAutofit fontScale="92500"/>
          </a:bodyPr>
          <a:lstStyle/>
          <a:p>
            <a:pPr marL="0" lvl="0" indent="0" algn="ctr" rtl="0">
              <a:lnSpc>
                <a:spcPct val="110000"/>
              </a:lnSpc>
              <a:spcBef>
                <a:spcPts val="0"/>
              </a:spcBef>
              <a:buSzPts val="2162"/>
              <a:buNone/>
            </a:pPr>
            <a:r>
              <a:rPr lang="en-US" sz="2400" dirty="0">
                <a:solidFill>
                  <a:schemeClr val="tx1"/>
                </a:solidFill>
                <a:latin typeface="Gill Sans" panose="020B0502020104020203" pitchFamily="34" charset="-79"/>
                <a:ea typeface="Arial"/>
                <a:cs typeface="Gill Sans" panose="020B0502020104020203" pitchFamily="34" charset="-79"/>
                <a:sym typeface="Arial"/>
              </a:rPr>
              <a:t>Succession planning encompasses many emotional and financial aspects of a family and a business, making decisions and moving forward more difficult. This research-based curriculum with comprehensive handouts integrated will give participants the confidence they need to learn strategies for moving succession forward with their property or business. Both soft and hard skills are covered in the materials and will empower owners to develop and implement their succession plan.</a:t>
            </a:r>
            <a:endParaRPr sz="3200" dirty="0">
              <a:solidFill>
                <a:schemeClr val="tx1"/>
              </a:solidFill>
              <a:latin typeface="Gill Sans" panose="020B0502020104020203" pitchFamily="34" charset="-79"/>
              <a:cs typeface="Gill Sans" panose="020B0502020104020203" pitchFamily="34" charset="-79"/>
            </a:endParaRPr>
          </a:p>
        </p:txBody>
      </p:sp>
      <p:pic>
        <p:nvPicPr>
          <p:cNvPr id="139" name="Google Shape;139;p50"/>
          <p:cNvPicPr preferRelativeResize="0">
            <a:picLocks noChangeAspect="1"/>
          </p:cNvPicPr>
          <p:nvPr/>
        </p:nvPicPr>
        <p:blipFill rotWithShape="1">
          <a:blip r:embed="rId3">
            <a:alphaModFix/>
          </a:blip>
          <a:srcRect/>
          <a:stretch/>
        </p:blipFill>
        <p:spPr>
          <a:xfrm>
            <a:off x="5286150" y="4295251"/>
            <a:ext cx="3436863" cy="731520"/>
          </a:xfrm>
          <a:prstGeom prst="rect">
            <a:avLst/>
          </a:prstGeom>
          <a:noFill/>
          <a:ln>
            <a:noFill/>
          </a:ln>
        </p:spPr>
      </p:pic>
      <p:pic>
        <p:nvPicPr>
          <p:cNvPr id="140" name="Google Shape;140;p50"/>
          <p:cNvPicPr preferRelativeResize="0"/>
          <p:nvPr/>
        </p:nvPicPr>
        <p:blipFill rotWithShape="1">
          <a:blip r:embed="rId3">
            <a:alphaModFix/>
          </a:blip>
          <a:srcRect r="76041" b="-5419"/>
          <a:stretch/>
        </p:blipFill>
        <p:spPr>
          <a:xfrm>
            <a:off x="4025762" y="4238167"/>
            <a:ext cx="906526" cy="848603"/>
          </a:xfrm>
          <a:prstGeom prst="rect">
            <a:avLst/>
          </a:prstGeom>
          <a:noFill/>
          <a:ln>
            <a:noFill/>
          </a:ln>
        </p:spPr>
      </p:pic>
      <p:sp>
        <p:nvSpPr>
          <p:cNvPr id="141" name="Google Shape;141;p50"/>
          <p:cNvSpPr txBox="1"/>
          <p:nvPr/>
        </p:nvSpPr>
        <p:spPr>
          <a:xfrm>
            <a:off x="334979" y="4537320"/>
            <a:ext cx="378496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tx1"/>
                </a:solidFill>
                <a:latin typeface="Gill Sans" panose="020B0502020104020203" pitchFamily="34" charset="-79"/>
                <a:cs typeface="Gill Sans" panose="020B0502020104020203" pitchFamily="34" charset="-79"/>
                <a:sym typeface="Arial"/>
              </a:rPr>
              <a:t>Funding to develop this training provided by: </a:t>
            </a:r>
            <a:endParaRPr sz="1400" u="none" strike="noStrike" cap="none" dirty="0">
              <a:solidFill>
                <a:schemeClr val="tx1"/>
              </a:solidFill>
              <a:latin typeface="Gill Sans" panose="020B0502020104020203" pitchFamily="34" charset="-79"/>
              <a:cs typeface="Gill Sans" panose="020B0502020104020203" pitchFamily="34" charset="-79"/>
              <a:sym typeface="Arial"/>
            </a:endParaRPr>
          </a:p>
        </p:txBody>
      </p:sp>
      <p:sp>
        <p:nvSpPr>
          <p:cNvPr id="3" name="TextBox 2">
            <a:extLst>
              <a:ext uri="{FF2B5EF4-FFF2-40B4-BE49-F238E27FC236}">
                <a16:creationId xmlns:a16="http://schemas.microsoft.com/office/drawing/2014/main" id="{868FDD94-02E7-0415-B40B-92ADC5B1A5E9}"/>
              </a:ext>
            </a:extLst>
          </p:cNvPr>
          <p:cNvSpPr txBox="1"/>
          <p:nvPr/>
        </p:nvSpPr>
        <p:spPr>
          <a:xfrm>
            <a:off x="4985506" y="4515783"/>
            <a:ext cx="247425" cy="400110"/>
          </a:xfrm>
          <a:prstGeom prst="rect">
            <a:avLst/>
          </a:prstGeom>
          <a:noFill/>
        </p:spPr>
        <p:txBody>
          <a:bodyPr wrap="square">
            <a:spAutoFit/>
          </a:bodyPr>
          <a:lstStyle/>
          <a:p>
            <a:pPr algn="ctr"/>
            <a:r>
              <a:rPr lang="en-US" sz="2000" dirty="0">
                <a:solidFill>
                  <a:srgbClr val="000000"/>
                </a:solidFill>
                <a:latin typeface="Gill Sans" panose="020B0502020104020203" pitchFamily="34" charset="-79"/>
                <a:ea typeface="Arial"/>
                <a:cs typeface="Gill Sans" panose="020B0502020104020203" pitchFamily="34" charset="-79"/>
                <a:sym typeface="Arial"/>
              </a:rPr>
              <a:t>&amp;</a:t>
            </a: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
          <p:cNvSpPr txBox="1">
            <a:spLocks noGrp="1"/>
          </p:cNvSpPr>
          <p:nvPr>
            <p:ph type="title"/>
          </p:nvPr>
        </p:nvSpPr>
        <p:spPr>
          <a:xfrm>
            <a:off x="311699" y="19058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accent1"/>
              </a:buClr>
              <a:buSzPts val="2800"/>
              <a:buFont typeface="Livvic"/>
              <a:buNone/>
            </a:pPr>
            <a:r>
              <a:rPr lang="en-US" sz="2800" b="1" dirty="0">
                <a:solidFill>
                  <a:schemeClr val="accent1"/>
                </a:solidFill>
                <a:highlight>
                  <a:srgbClr val="FFFFFF"/>
                </a:highlight>
                <a:latin typeface="Livvic"/>
                <a:ea typeface="Livvic"/>
                <a:cs typeface="Livvic"/>
                <a:sym typeface="Livvic"/>
              </a:rPr>
              <a:t>OPTION 3: DONATE THE LAND</a:t>
            </a:r>
            <a:endParaRPr sz="2800" b="1" dirty="0">
              <a:solidFill>
                <a:schemeClr val="accent1"/>
              </a:solidFill>
              <a:latin typeface="Livvic"/>
              <a:ea typeface="Livvic"/>
              <a:cs typeface="Livvic"/>
              <a:sym typeface="Livvic"/>
            </a:endParaRPr>
          </a:p>
        </p:txBody>
      </p:sp>
      <p:sp>
        <p:nvSpPr>
          <p:cNvPr id="343" name="Google Shape;343;p4"/>
          <p:cNvSpPr txBox="1"/>
          <p:nvPr/>
        </p:nvSpPr>
        <p:spPr>
          <a:xfrm>
            <a:off x="311699" y="1152935"/>
            <a:ext cx="8689177" cy="2037451"/>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Organizations often have gift policies that may require you to provide information as to title, environmental and value. The IRS has rules and forms addressing gifts of property. You need to consult an attorney familiar with donating real property. </a:t>
            </a:r>
            <a:endParaRPr sz="2400" b="0" i="0" u="none" strike="noStrike" cap="none" dirty="0">
              <a:solidFill>
                <a:schemeClr val="tx1"/>
              </a:solidFill>
              <a:highlight>
                <a:srgbClr val="FFFFFF"/>
              </a:highlight>
              <a:latin typeface="Gill Sans"/>
              <a:ea typeface="Gill Sans"/>
              <a:cs typeface="Gill Sans"/>
              <a:sym typeface="Gill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6f346addcc_0_31"/>
          <p:cNvSpPr txBox="1">
            <a:spLocks noGrp="1"/>
          </p:cNvSpPr>
          <p:nvPr>
            <p:ph type="title"/>
          </p:nvPr>
        </p:nvSpPr>
        <p:spPr>
          <a:xfrm>
            <a:off x="311700" y="19813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accent1"/>
              </a:buClr>
              <a:buSzPts val="2800"/>
              <a:buFont typeface="Livvic"/>
              <a:buNone/>
            </a:pPr>
            <a:r>
              <a:rPr lang="en-US" sz="2800" b="1" dirty="0">
                <a:solidFill>
                  <a:schemeClr val="accent1"/>
                </a:solidFill>
                <a:highlight>
                  <a:srgbClr val="FFFFFF"/>
                </a:highlight>
                <a:latin typeface="Livvic"/>
                <a:ea typeface="Livvic"/>
                <a:cs typeface="Livvic"/>
                <a:sym typeface="Livvic"/>
              </a:rPr>
              <a:t>OPTION 4: SELECT ONE SUCCESSOR</a:t>
            </a:r>
            <a:endParaRPr sz="4400" b="1" dirty="0">
              <a:solidFill>
                <a:schemeClr val="accent1"/>
              </a:solidFill>
              <a:latin typeface="Livvic"/>
              <a:ea typeface="Livvic"/>
              <a:cs typeface="Livvic"/>
              <a:sym typeface="Livvic"/>
            </a:endParaRPr>
          </a:p>
        </p:txBody>
      </p:sp>
      <p:sp>
        <p:nvSpPr>
          <p:cNvPr id="349" name="Google Shape;349;g26f346addcc_0_31"/>
          <p:cNvSpPr txBox="1"/>
          <p:nvPr/>
        </p:nvSpPr>
        <p:spPr>
          <a:xfrm>
            <a:off x="311700" y="923453"/>
            <a:ext cx="8520600" cy="412417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In this case, one individual will receive your land regardless of how many successors you have. </a:t>
            </a:r>
            <a:endParaRPr sz="24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120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For example, you may have one successor who is qualified to receive the land while the other successors could receive personal property, money, or life insurance, which are discussed in more detail below.</a:t>
            </a:r>
            <a:endParaRPr sz="24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120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You can complete the transfer of your land via a will. </a:t>
            </a:r>
            <a:endParaRPr sz="24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1200"/>
              </a:spcBef>
              <a:spcAft>
                <a:spcPts val="120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Establishing a single successor is a valuable strategy if your interest is in keeping your land or business intact.</a:t>
            </a:r>
            <a:endParaRPr sz="2400" b="0" i="0" u="none" strike="noStrike" cap="none" dirty="0">
              <a:solidFill>
                <a:schemeClr val="tx1"/>
              </a:solidFill>
              <a:highlight>
                <a:srgbClr val="FFFFFF"/>
              </a:highlight>
              <a:latin typeface="Gill Sans"/>
              <a:ea typeface="Gill Sans"/>
              <a:cs typeface="Gill Sans"/>
              <a:sym typeface="Gill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6f346addcc_0_37"/>
          <p:cNvSpPr txBox="1">
            <a:spLocks noGrp="1"/>
          </p:cNvSpPr>
          <p:nvPr>
            <p:ph type="title"/>
          </p:nvPr>
        </p:nvSpPr>
        <p:spPr>
          <a:xfrm>
            <a:off x="292608" y="201168"/>
            <a:ext cx="8851392" cy="92354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accent1"/>
              </a:buClr>
              <a:buSzPts val="2800"/>
              <a:buFont typeface="Livvic"/>
              <a:buNone/>
            </a:pPr>
            <a:r>
              <a:rPr lang="en-US" sz="2800" b="1" dirty="0">
                <a:solidFill>
                  <a:schemeClr val="accent1"/>
                </a:solidFill>
                <a:highlight>
                  <a:srgbClr val="FFFFFF"/>
                </a:highlight>
                <a:latin typeface="Livvic"/>
                <a:ea typeface="Livvic"/>
                <a:cs typeface="Livvic"/>
                <a:sym typeface="Livvic"/>
              </a:rPr>
              <a:t>OPTION 5: LEAVE THE LAND UNDIVIDED TO ALL SUCCESSORS </a:t>
            </a:r>
            <a:endParaRPr sz="2800" b="1" dirty="0">
              <a:solidFill>
                <a:schemeClr val="accent1"/>
              </a:solidFill>
              <a:latin typeface="Livvic"/>
              <a:ea typeface="Livvic"/>
              <a:cs typeface="Livvic"/>
              <a:sym typeface="Livvic"/>
            </a:endParaRPr>
          </a:p>
        </p:txBody>
      </p:sp>
      <p:sp>
        <p:nvSpPr>
          <p:cNvPr id="355" name="Google Shape;355;g26f346addcc_0_37"/>
          <p:cNvSpPr txBox="1"/>
          <p:nvPr/>
        </p:nvSpPr>
        <p:spPr>
          <a:xfrm>
            <a:off x="292608" y="1508759"/>
            <a:ext cx="8520600" cy="173890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60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For this option, you can either leave the land undivided to your successors in your will or you can use a form of ownership to transfer the land to them while you are still alive. There are several types of ownership options which we will cover. </a:t>
            </a:r>
            <a:endParaRPr sz="2400" b="0" i="0" u="none" strike="noStrike" cap="none" dirty="0">
              <a:solidFill>
                <a:schemeClr val="tx1"/>
              </a:solidFill>
              <a:highlight>
                <a:srgbClr val="FFFFFF"/>
              </a:highlight>
              <a:latin typeface="Gill Sans"/>
              <a:ea typeface="Gill Sans"/>
              <a:cs typeface="Gill Sans"/>
              <a:sym typeface="Gill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
          <p:cNvSpPr txBox="1">
            <a:spLocks noGrp="1"/>
          </p:cNvSpPr>
          <p:nvPr>
            <p:ph type="title"/>
          </p:nvPr>
        </p:nvSpPr>
        <p:spPr>
          <a:xfrm>
            <a:off x="292608" y="201168"/>
            <a:ext cx="8851392" cy="92354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accent1"/>
              </a:buClr>
              <a:buSzPts val="2800"/>
              <a:buFont typeface="Livvic"/>
              <a:buNone/>
            </a:pPr>
            <a:r>
              <a:rPr lang="en-US" sz="2400" b="1">
                <a:solidFill>
                  <a:schemeClr val="accent1"/>
                </a:solidFill>
                <a:highlight>
                  <a:srgbClr val="FFFFFF"/>
                </a:highlight>
                <a:latin typeface="Livvic"/>
                <a:ea typeface="Livvic"/>
                <a:cs typeface="Livvic"/>
                <a:sym typeface="Livvic"/>
              </a:rPr>
              <a:t>OPTION 5: LEAVE THE LAND UNDIVIDED TO ALL SUCCESSORS </a:t>
            </a:r>
            <a:endParaRPr sz="2400" b="1">
              <a:solidFill>
                <a:schemeClr val="accent1"/>
              </a:solidFill>
              <a:latin typeface="Livvic"/>
              <a:ea typeface="Livvic"/>
              <a:cs typeface="Livvic"/>
              <a:sym typeface="Livvic"/>
            </a:endParaRPr>
          </a:p>
        </p:txBody>
      </p:sp>
      <p:sp>
        <p:nvSpPr>
          <p:cNvPr id="361" name="Google Shape;361;p5"/>
          <p:cNvSpPr txBox="1"/>
          <p:nvPr/>
        </p:nvSpPr>
        <p:spPr>
          <a:xfrm>
            <a:off x="292608" y="1193799"/>
            <a:ext cx="8683752" cy="406262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It is critical that your successors have a good working relationship with each other because this ownership form will function in many ways as a business, with everyone holding a 100% interest together.</a:t>
            </a:r>
            <a:endParaRPr sz="2400" dirty="0">
              <a:solidFill>
                <a:schemeClr val="tx1"/>
              </a:solidFill>
            </a:endParaRPr>
          </a:p>
          <a:p>
            <a:pPr marL="0" marR="0" lvl="0" indent="0" algn="l" rtl="0">
              <a:lnSpc>
                <a:spcPct val="100000"/>
              </a:lnSpc>
              <a:spcBef>
                <a:spcPts val="0"/>
              </a:spcBef>
              <a:spcAft>
                <a:spcPts val="0"/>
              </a:spcAft>
              <a:buClr>
                <a:srgbClr val="252525"/>
              </a:buClr>
              <a:buSzPts val="2400"/>
              <a:buFont typeface="Gill Sans"/>
              <a:buNone/>
            </a:pPr>
            <a:endParaRPr sz="10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60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This potentially creates heirs’ property, at minimum tenants in common.</a:t>
            </a:r>
            <a:endParaRPr sz="2400" dirty="0">
              <a:solidFill>
                <a:schemeClr val="tx1"/>
              </a:solidFill>
            </a:endParaRPr>
          </a:p>
          <a:p>
            <a:pPr marL="0" marR="0" lvl="0" indent="0" algn="l" rtl="0">
              <a:lnSpc>
                <a:spcPct val="100000"/>
              </a:lnSpc>
              <a:spcBef>
                <a:spcPts val="600"/>
              </a:spcBef>
              <a:spcAft>
                <a:spcPts val="0"/>
              </a:spcAft>
              <a:buClr>
                <a:srgbClr val="252525"/>
              </a:buClr>
              <a:buSzPts val="2400"/>
              <a:buFont typeface="Gill Sans"/>
              <a:buNone/>
            </a:pPr>
            <a:endParaRPr sz="10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60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***NOT AN IDEAL OPTION IF AVOIDABLE</a:t>
            </a:r>
            <a:endParaRPr sz="2400" dirty="0">
              <a:solidFill>
                <a:schemeClr val="tx1"/>
              </a:solidFill>
            </a:endParaRPr>
          </a:p>
          <a:p>
            <a:pPr marL="0" marR="0" lvl="0" indent="0" algn="l" rtl="0">
              <a:lnSpc>
                <a:spcPct val="100000"/>
              </a:lnSpc>
              <a:spcBef>
                <a:spcPts val="600"/>
              </a:spcBef>
              <a:spcAft>
                <a:spcPts val="0"/>
              </a:spcAft>
              <a:buClr>
                <a:srgbClr val="252525"/>
              </a:buClr>
              <a:buSzPts val="2400"/>
              <a:buFont typeface="Gill Sans"/>
              <a:buNone/>
            </a:pPr>
            <a:endParaRPr sz="10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600"/>
              </a:spcBef>
              <a:spcAft>
                <a:spcPts val="60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*Common legal remedies: Tenants in Common Agreement, LLC, Trusts</a:t>
            </a:r>
            <a:endParaRPr sz="2400" b="0" i="0" u="none" strike="noStrike" cap="none" dirty="0">
              <a:solidFill>
                <a:schemeClr val="tx1"/>
              </a:solidFill>
              <a:highlight>
                <a:srgbClr val="FFFFFF"/>
              </a:highlight>
              <a:latin typeface="Gill Sans"/>
              <a:ea typeface="Gill Sans"/>
              <a:cs typeface="Gill Sans"/>
              <a:sym typeface="Gill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6f346addcc_0_42"/>
          <p:cNvSpPr txBox="1">
            <a:spLocks noGrp="1"/>
          </p:cNvSpPr>
          <p:nvPr>
            <p:ph type="title"/>
          </p:nvPr>
        </p:nvSpPr>
        <p:spPr>
          <a:xfrm>
            <a:off x="311700" y="196104"/>
            <a:ext cx="8520600" cy="131773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accent1"/>
              </a:buClr>
              <a:buSzPts val="2800"/>
              <a:buFont typeface="Livvic"/>
              <a:buNone/>
            </a:pPr>
            <a:r>
              <a:rPr lang="en-US" sz="2800" b="1" dirty="0">
                <a:solidFill>
                  <a:schemeClr val="accent1"/>
                </a:solidFill>
                <a:highlight>
                  <a:srgbClr val="FFFFFF"/>
                </a:highlight>
                <a:latin typeface="Livvic"/>
                <a:ea typeface="Livvic"/>
                <a:cs typeface="Livvic"/>
                <a:sym typeface="Livvic"/>
              </a:rPr>
              <a:t>OPTION 6: DIVIDE THE LAND OR BUSINESS AMONG YOUR SUCCESSORS</a:t>
            </a:r>
            <a:endParaRPr sz="4400" b="1" dirty="0">
              <a:solidFill>
                <a:schemeClr val="accent1"/>
              </a:solidFill>
              <a:latin typeface="Livvic"/>
              <a:ea typeface="Livvic"/>
              <a:cs typeface="Livvic"/>
              <a:sym typeface="Livvic"/>
            </a:endParaRPr>
          </a:p>
        </p:txBody>
      </p:sp>
      <p:sp>
        <p:nvSpPr>
          <p:cNvPr id="367" name="Google Shape;367;g26f346addcc_0_42"/>
          <p:cNvSpPr txBox="1"/>
          <p:nvPr/>
        </p:nvSpPr>
        <p:spPr>
          <a:xfrm>
            <a:off x="311700" y="1364165"/>
            <a:ext cx="8520600" cy="3570178"/>
          </a:xfrm>
          <a:prstGeom prst="rect">
            <a:avLst/>
          </a:prstGeom>
          <a:noFill/>
          <a:ln>
            <a:noFill/>
          </a:ln>
        </p:spPr>
        <p:txBody>
          <a:bodyPr spcFirstLastPara="1" wrap="square" lIns="91425" tIns="91425" rIns="91425" bIns="91425" anchor="t" anchorCtr="0">
            <a:spAutoFit/>
          </a:bodyPr>
          <a:lstStyle/>
          <a:p>
            <a:pPr marL="0" marR="0" lvl="0" indent="0" algn="l" rtl="0">
              <a:spcAft>
                <a:spcPts val="0"/>
              </a:spcAft>
              <a:buClr>
                <a:srgbClr val="252525"/>
              </a:buClr>
              <a:buSzPts val="18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This option divides the land or business among your successors and can be accomplished via will, deed or other forms of ownership.</a:t>
            </a:r>
          </a:p>
          <a:p>
            <a:pPr marL="0" marR="0" lvl="0" indent="0" algn="l" rtl="0">
              <a:spcAft>
                <a:spcPts val="0"/>
              </a:spcAft>
              <a:buClr>
                <a:srgbClr val="252525"/>
              </a:buClr>
              <a:buSzPts val="1800"/>
              <a:buFont typeface="Gill Sans"/>
              <a:buNone/>
            </a:pPr>
            <a:endParaRPr b="0" i="0" u="none" strike="noStrike" cap="none" dirty="0">
              <a:solidFill>
                <a:schemeClr val="tx1"/>
              </a:solidFill>
              <a:highlight>
                <a:srgbClr val="FFFFFF"/>
              </a:highlight>
              <a:latin typeface="Gill Sans"/>
              <a:ea typeface="Gill Sans"/>
              <a:cs typeface="Gill Sans"/>
              <a:sym typeface="Gill Sans"/>
            </a:endParaRPr>
          </a:p>
          <a:p>
            <a:pPr marL="0" marR="0" lvl="0" indent="0" algn="l" rtl="0">
              <a:spcAft>
                <a:spcPts val="0"/>
              </a:spcAft>
              <a:buClr>
                <a:srgbClr val="252525"/>
              </a:buClr>
              <a:buSzPts val="18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You might select this option if future land management would benefit from individual ownership or management. This could be the case if your children have difficulty cooperating.</a:t>
            </a:r>
          </a:p>
          <a:p>
            <a:pPr marL="0" marR="0" lvl="0" indent="0" algn="l" rtl="0">
              <a:spcAft>
                <a:spcPts val="0"/>
              </a:spcAft>
              <a:buClr>
                <a:srgbClr val="252525"/>
              </a:buClr>
              <a:buSzPts val="1800"/>
              <a:buFont typeface="Gill Sans"/>
              <a:buNone/>
            </a:pPr>
            <a:endParaRPr b="0" i="0" u="none" strike="noStrike" cap="none" dirty="0">
              <a:solidFill>
                <a:schemeClr val="tx1"/>
              </a:solidFill>
              <a:highlight>
                <a:srgbClr val="FFFFFF"/>
              </a:highlight>
              <a:latin typeface="Gill Sans"/>
              <a:ea typeface="Gill Sans"/>
              <a:cs typeface="Gill Sans"/>
              <a:sym typeface="Gill Sans"/>
            </a:endParaRPr>
          </a:p>
          <a:p>
            <a:pPr marL="0" marR="0" lvl="0" indent="0" algn="l" rtl="0">
              <a:spcAft>
                <a:spcPts val="0"/>
              </a:spcAft>
              <a:buClr>
                <a:srgbClr val="252525"/>
              </a:buClr>
              <a:buSzPts val="18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**This option will require you to divide the land/business which could entail surveys, etc. </a:t>
            </a:r>
            <a:endParaRPr sz="2400" b="0" i="0" u="none" strike="noStrike" cap="none" dirty="0">
              <a:solidFill>
                <a:schemeClr val="tx1"/>
              </a:solidFill>
              <a:highlight>
                <a:srgbClr val="FFFFFF"/>
              </a:highlight>
              <a:latin typeface="Gill Sans"/>
              <a:ea typeface="Gill Sans"/>
              <a:cs typeface="Gill Sans"/>
              <a:sym typeface="Gill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6f346addcc_0_26"/>
          <p:cNvSpPr txBox="1">
            <a:spLocks noGrp="1"/>
          </p:cNvSpPr>
          <p:nvPr>
            <p:ph type="title"/>
          </p:nvPr>
        </p:nvSpPr>
        <p:spPr>
          <a:xfrm>
            <a:off x="246888" y="1047214"/>
            <a:ext cx="8578200" cy="352958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252525"/>
              </a:buClr>
              <a:buSzPts val="2800"/>
              <a:buFont typeface="Arial"/>
              <a:buNone/>
            </a:pPr>
            <a:r>
              <a:rPr lang="en-US" sz="2400" b="0" cap="none" dirty="0">
                <a:solidFill>
                  <a:schemeClr val="tx1"/>
                </a:solidFill>
                <a:highlight>
                  <a:srgbClr val="FFFFFF"/>
                </a:highlight>
                <a:latin typeface="Gill Sans MT" panose="020B0502020104020203" pitchFamily="34" charset="77"/>
                <a:ea typeface="Arial"/>
                <a:cs typeface="Arial"/>
                <a:sym typeface="Arial"/>
              </a:rPr>
              <a:t>**NOT AN IDEAL OPTION</a:t>
            </a:r>
            <a:br>
              <a:rPr lang="en-US" sz="2400" b="0" cap="none" dirty="0">
                <a:solidFill>
                  <a:schemeClr val="tx1"/>
                </a:solidFill>
                <a:highlight>
                  <a:srgbClr val="FFFFFF"/>
                </a:highlight>
                <a:latin typeface="Gill Sans MT" panose="020B0502020104020203" pitchFamily="34" charset="77"/>
                <a:ea typeface="Arial"/>
                <a:cs typeface="Arial"/>
                <a:sym typeface="Arial"/>
              </a:rPr>
            </a:br>
            <a:br>
              <a:rPr lang="en-US" sz="2400" b="0" cap="none" dirty="0">
                <a:solidFill>
                  <a:schemeClr val="tx1"/>
                </a:solidFill>
                <a:highlight>
                  <a:srgbClr val="FFFFFF"/>
                </a:highlight>
                <a:latin typeface="Gill Sans MT" panose="020B0502020104020203" pitchFamily="34" charset="77"/>
                <a:ea typeface="Arial"/>
                <a:cs typeface="Arial"/>
                <a:sym typeface="Arial"/>
              </a:rPr>
            </a:br>
            <a:r>
              <a:rPr lang="en-US" sz="2400" b="0" cap="none" dirty="0">
                <a:solidFill>
                  <a:schemeClr val="tx1"/>
                </a:solidFill>
                <a:highlight>
                  <a:srgbClr val="FFFFFF"/>
                </a:highlight>
                <a:latin typeface="Gill Sans MT" panose="020B0502020104020203" pitchFamily="34" charset="77"/>
                <a:ea typeface="Arial"/>
                <a:cs typeface="Arial"/>
                <a:sym typeface="Arial"/>
              </a:rPr>
              <a:t>This option means that you develop no plan for the outcome of your estate. </a:t>
            </a:r>
            <a:br>
              <a:rPr lang="en-US" sz="2400" b="0" cap="none" dirty="0">
                <a:solidFill>
                  <a:schemeClr val="tx1"/>
                </a:solidFill>
                <a:highlight>
                  <a:srgbClr val="FFFFFF"/>
                </a:highlight>
                <a:latin typeface="Gill Sans MT" panose="020B0502020104020203" pitchFamily="34" charset="77"/>
                <a:ea typeface="Arial"/>
                <a:cs typeface="Arial"/>
                <a:sym typeface="Arial"/>
              </a:rPr>
            </a:br>
            <a:br>
              <a:rPr lang="en-US" sz="2400" b="0" cap="none" dirty="0">
                <a:solidFill>
                  <a:schemeClr val="tx1"/>
                </a:solidFill>
                <a:highlight>
                  <a:srgbClr val="FFFFFF"/>
                </a:highlight>
                <a:latin typeface="Gill Sans MT" panose="020B0502020104020203" pitchFamily="34" charset="77"/>
                <a:ea typeface="Arial"/>
                <a:cs typeface="Arial"/>
                <a:sym typeface="Arial"/>
              </a:rPr>
            </a:br>
            <a:r>
              <a:rPr lang="en-US" sz="2400" b="0" cap="none" dirty="0">
                <a:solidFill>
                  <a:schemeClr val="tx1"/>
                </a:solidFill>
                <a:highlight>
                  <a:srgbClr val="FFFFFF"/>
                </a:highlight>
                <a:latin typeface="Gill Sans MT" panose="020B0502020104020203" pitchFamily="34" charset="77"/>
                <a:ea typeface="Arial"/>
                <a:cs typeface="Arial"/>
                <a:sym typeface="Arial"/>
              </a:rPr>
              <a:t>Doing nothing will result in a default form of ownership upon your death and will depend upon your number of direct heirs and the laws of your particular state. </a:t>
            </a:r>
            <a:br>
              <a:rPr lang="en-US" sz="2400" b="0" cap="none" dirty="0">
                <a:solidFill>
                  <a:schemeClr val="tx1"/>
                </a:solidFill>
                <a:highlight>
                  <a:srgbClr val="FFFFFF"/>
                </a:highlight>
                <a:latin typeface="Gill Sans MT" panose="020B0502020104020203" pitchFamily="34" charset="77"/>
                <a:ea typeface="Arial"/>
                <a:cs typeface="Arial"/>
                <a:sym typeface="Arial"/>
              </a:rPr>
            </a:br>
            <a:r>
              <a:rPr lang="en-US" sz="2400" b="0" cap="none" dirty="0">
                <a:solidFill>
                  <a:schemeClr val="tx1"/>
                </a:solidFill>
                <a:highlight>
                  <a:srgbClr val="FFFFFF"/>
                </a:highlight>
                <a:latin typeface="Gill Sans MT" panose="020B0502020104020203" pitchFamily="34" charset="77"/>
                <a:ea typeface="Arial"/>
                <a:cs typeface="Arial"/>
                <a:sym typeface="Arial"/>
              </a:rPr>
              <a:t>It will either be sole ownership or joint ownership with the right to survivorship and will follow state laws. </a:t>
            </a:r>
            <a:endParaRPr sz="2400" dirty="0">
              <a:solidFill>
                <a:schemeClr val="tx1"/>
              </a:solidFill>
              <a:latin typeface="Gill Sans MT" panose="020B0502020104020203" pitchFamily="34" charset="77"/>
            </a:endParaRPr>
          </a:p>
        </p:txBody>
      </p:sp>
      <p:sp>
        <p:nvSpPr>
          <p:cNvPr id="373" name="Google Shape;373;g26f346addcc_0_26"/>
          <p:cNvSpPr txBox="1"/>
          <p:nvPr/>
        </p:nvSpPr>
        <p:spPr>
          <a:xfrm>
            <a:off x="246888" y="523994"/>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accent1"/>
                </a:solidFill>
                <a:highlight>
                  <a:srgbClr val="FFFFFF"/>
                </a:highlight>
                <a:latin typeface="Livvic"/>
                <a:ea typeface="Livvic"/>
                <a:cs typeface="Livvic"/>
                <a:sym typeface="Livvic"/>
              </a:rPr>
              <a:t>Option 7: Do Nothing</a:t>
            </a:r>
            <a:endParaRPr sz="2800" b="0" i="0" u="none" strike="noStrike" cap="none" dirty="0">
              <a:solidFill>
                <a:schemeClr val="dk1"/>
              </a:solidFill>
              <a:latin typeface="Gill Sans"/>
              <a:ea typeface="Gill Sans"/>
              <a:cs typeface="Gill Sans"/>
              <a:sym typeface="Gill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
          <p:cNvSpPr txBox="1">
            <a:spLocks noGrp="1"/>
          </p:cNvSpPr>
          <p:nvPr>
            <p:ph type="title"/>
          </p:nvPr>
        </p:nvSpPr>
        <p:spPr>
          <a:xfrm>
            <a:off x="246887" y="1161288"/>
            <a:ext cx="8495787" cy="352958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252525"/>
              </a:buClr>
              <a:buSzPts val="2800"/>
              <a:buFont typeface="Arial"/>
              <a:buNone/>
            </a:pPr>
            <a:r>
              <a:rPr lang="en-US" sz="2400" b="0" cap="none" dirty="0">
                <a:solidFill>
                  <a:schemeClr val="tx1"/>
                </a:solidFill>
                <a:highlight>
                  <a:srgbClr val="FFFFFF"/>
                </a:highlight>
                <a:latin typeface="Gill Sans MT" panose="020B0502020104020203" pitchFamily="34" charset="77"/>
                <a:ea typeface="Arial"/>
                <a:cs typeface="Arial"/>
                <a:sym typeface="Arial"/>
              </a:rPr>
              <a:t>There will be no planning for inheritance taxes or estate taxes. </a:t>
            </a:r>
            <a:br>
              <a:rPr lang="en-US" sz="2400" b="0" cap="none" dirty="0">
                <a:solidFill>
                  <a:schemeClr val="tx1"/>
                </a:solidFill>
                <a:highlight>
                  <a:srgbClr val="FFFFFF"/>
                </a:highlight>
                <a:latin typeface="Gill Sans MT" panose="020B0502020104020203" pitchFamily="34" charset="77"/>
                <a:ea typeface="Arial"/>
                <a:cs typeface="Arial"/>
                <a:sym typeface="Arial"/>
              </a:rPr>
            </a:br>
            <a:r>
              <a:rPr lang="en-US" sz="2400" b="0" cap="none" dirty="0">
                <a:solidFill>
                  <a:schemeClr val="tx1"/>
                </a:solidFill>
                <a:highlight>
                  <a:srgbClr val="FFFFFF"/>
                </a:highlight>
                <a:latin typeface="Gill Sans MT" panose="020B0502020104020203" pitchFamily="34" charset="77"/>
                <a:ea typeface="Arial"/>
                <a:cs typeface="Arial"/>
                <a:sym typeface="Arial"/>
              </a:rPr>
              <a:t>Your direct heirs will deal with the consequences of you having no plan.</a:t>
            </a:r>
            <a:br>
              <a:rPr lang="en-US" sz="2400" b="0" cap="none" dirty="0">
                <a:solidFill>
                  <a:schemeClr val="tx1"/>
                </a:solidFill>
                <a:highlight>
                  <a:srgbClr val="FFFFFF"/>
                </a:highlight>
                <a:latin typeface="Gill Sans MT" panose="020B0502020104020203" pitchFamily="34" charset="77"/>
                <a:ea typeface="Arial"/>
                <a:cs typeface="Arial"/>
                <a:sym typeface="Arial"/>
              </a:rPr>
            </a:br>
            <a:br>
              <a:rPr lang="en-US" sz="2400" b="0" cap="none" dirty="0">
                <a:solidFill>
                  <a:schemeClr val="tx1"/>
                </a:solidFill>
                <a:highlight>
                  <a:srgbClr val="FFFFFF"/>
                </a:highlight>
                <a:latin typeface="Gill Sans MT" panose="020B0502020104020203" pitchFamily="34" charset="77"/>
                <a:ea typeface="Arial"/>
                <a:cs typeface="Arial"/>
                <a:sym typeface="Arial"/>
              </a:rPr>
            </a:br>
            <a:r>
              <a:rPr lang="en-US" sz="2400" b="0" cap="none" dirty="0">
                <a:solidFill>
                  <a:schemeClr val="tx1"/>
                </a:solidFill>
                <a:highlight>
                  <a:srgbClr val="FFFFFF"/>
                </a:highlight>
                <a:latin typeface="Gill Sans MT" panose="020B0502020104020203" pitchFamily="34" charset="77"/>
                <a:ea typeface="Arial"/>
                <a:cs typeface="Arial"/>
                <a:sym typeface="Arial"/>
              </a:rPr>
              <a:t>Each state has a different protocol for how assets are handled and distributed. </a:t>
            </a:r>
            <a:br>
              <a:rPr lang="en-US" sz="2400" b="0" cap="none" dirty="0">
                <a:solidFill>
                  <a:schemeClr val="tx1"/>
                </a:solidFill>
                <a:highlight>
                  <a:srgbClr val="FFFFFF"/>
                </a:highlight>
                <a:latin typeface="Gill Sans MT" panose="020B0502020104020203" pitchFamily="34" charset="77"/>
                <a:ea typeface="Arial"/>
                <a:cs typeface="Arial"/>
                <a:sym typeface="Arial"/>
              </a:rPr>
            </a:br>
            <a:endParaRPr sz="2400" dirty="0">
              <a:solidFill>
                <a:schemeClr val="tx1"/>
              </a:solidFill>
              <a:latin typeface="Gill Sans MT" panose="020B0502020104020203" pitchFamily="34" charset="77"/>
            </a:endParaRPr>
          </a:p>
        </p:txBody>
      </p:sp>
      <p:sp>
        <p:nvSpPr>
          <p:cNvPr id="379" name="Google Shape;379;p6"/>
          <p:cNvSpPr txBox="1"/>
          <p:nvPr/>
        </p:nvSpPr>
        <p:spPr>
          <a:xfrm>
            <a:off x="246888" y="523994"/>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1"/>
                </a:solidFill>
                <a:highlight>
                  <a:srgbClr val="FFFFFF"/>
                </a:highlight>
                <a:latin typeface="Livvic"/>
                <a:ea typeface="Livvic"/>
                <a:cs typeface="Livvic"/>
                <a:sym typeface="Livvic"/>
              </a:rPr>
              <a:t>Option 7: Do Nothing</a:t>
            </a:r>
            <a:endParaRPr sz="28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2f2d646fe30_2_4"/>
          <p:cNvSpPr txBox="1">
            <a:spLocks noGrp="1"/>
          </p:cNvSpPr>
          <p:nvPr>
            <p:ph type="title"/>
          </p:nvPr>
        </p:nvSpPr>
        <p:spPr>
          <a:xfrm>
            <a:off x="402336" y="1611900"/>
            <a:ext cx="8339327" cy="1919700"/>
          </a:xfrm>
          <a:prstGeom prst="rect">
            <a:avLst/>
          </a:prstGeom>
          <a:solidFill>
            <a:srgbClr val="D9E8C8"/>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4000" b="1" dirty="0">
                <a:solidFill>
                  <a:schemeClr val="accent1"/>
                </a:solidFill>
                <a:latin typeface="Livvic" pitchFamily="2" charset="77"/>
              </a:rPr>
              <a:t>OWNERSHIP STRUCTURE </a:t>
            </a:r>
            <a:br>
              <a:rPr lang="en-US" sz="4000" b="1" dirty="0">
                <a:solidFill>
                  <a:schemeClr val="accent1"/>
                </a:solidFill>
                <a:latin typeface="Livvic" pitchFamily="2" charset="77"/>
              </a:rPr>
            </a:br>
            <a:r>
              <a:rPr lang="en-US" sz="4000" b="1" dirty="0">
                <a:solidFill>
                  <a:schemeClr val="accent1"/>
                </a:solidFill>
                <a:latin typeface="Livvic" pitchFamily="2" charset="77"/>
              </a:rPr>
              <a:t>&amp; TRANSFER</a:t>
            </a:r>
            <a:endParaRPr sz="4000" b="1" dirty="0">
              <a:solidFill>
                <a:schemeClr val="accent1"/>
              </a:solidFill>
              <a:latin typeface="Livvic" pitchFamily="2" charset="77"/>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26f346addcc_2_17"/>
          <p:cNvSpPr txBox="1">
            <a:spLocks noGrp="1"/>
          </p:cNvSpPr>
          <p:nvPr>
            <p:ph type="title"/>
          </p:nvPr>
        </p:nvSpPr>
        <p:spPr>
          <a:xfrm>
            <a:off x="311699" y="1663034"/>
            <a:ext cx="8520600" cy="181743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Gill Sans"/>
              <a:buNone/>
            </a:pPr>
            <a:r>
              <a:rPr lang="en-US" sz="2400" b="1" dirty="0">
                <a:solidFill>
                  <a:schemeClr val="tx1"/>
                </a:solidFill>
              </a:rPr>
              <a:t>GROUP 1</a:t>
            </a:r>
            <a:r>
              <a:rPr lang="en-US" sz="2400" b="0" dirty="0">
                <a:solidFill>
                  <a:schemeClr val="tx1"/>
                </a:solidFill>
              </a:rPr>
              <a:t> - </a:t>
            </a:r>
            <a:r>
              <a:rPr lang="en-US" sz="2400" b="0" cap="none" dirty="0">
                <a:solidFill>
                  <a:schemeClr val="tx1"/>
                </a:solidFill>
              </a:rPr>
              <a:t>Will happen automatically.</a:t>
            </a:r>
            <a:endParaRPr sz="2400" b="0" dirty="0">
              <a:solidFill>
                <a:schemeClr val="tx1"/>
              </a:solidFill>
            </a:endParaRPr>
          </a:p>
          <a:p>
            <a:pPr marL="0" lvl="0" indent="0" algn="l" rtl="0">
              <a:lnSpc>
                <a:spcPct val="100000"/>
              </a:lnSpc>
              <a:spcBef>
                <a:spcPts val="0"/>
              </a:spcBef>
              <a:spcAft>
                <a:spcPts val="0"/>
              </a:spcAft>
              <a:buClr>
                <a:schemeClr val="lt1"/>
              </a:buClr>
              <a:buSzPts val="2800"/>
              <a:buFont typeface="Gill Sans"/>
              <a:buNone/>
            </a:pPr>
            <a:endParaRPr sz="2400" b="0" dirty="0">
              <a:solidFill>
                <a:schemeClr val="tx1"/>
              </a:solidFill>
            </a:endParaRPr>
          </a:p>
          <a:p>
            <a:pPr marL="0" lvl="0" indent="0" algn="l" rtl="0">
              <a:lnSpc>
                <a:spcPct val="100000"/>
              </a:lnSpc>
              <a:spcBef>
                <a:spcPts val="0"/>
              </a:spcBef>
              <a:spcAft>
                <a:spcPts val="0"/>
              </a:spcAft>
              <a:buClr>
                <a:schemeClr val="accent1"/>
              </a:buClr>
              <a:buSzPts val="2800"/>
              <a:buFont typeface="Gill Sans"/>
              <a:buNone/>
            </a:pPr>
            <a:r>
              <a:rPr lang="en-US" sz="2400" b="1" dirty="0">
                <a:solidFill>
                  <a:schemeClr val="tx1"/>
                </a:solidFill>
              </a:rPr>
              <a:t>GROUP 2</a:t>
            </a:r>
            <a:r>
              <a:rPr lang="en-US" sz="2400" b="0" dirty="0">
                <a:solidFill>
                  <a:schemeClr val="tx1"/>
                </a:solidFill>
              </a:rPr>
              <a:t> - </a:t>
            </a:r>
            <a:r>
              <a:rPr lang="en-US" sz="2400" b="0" cap="none" dirty="0">
                <a:solidFill>
                  <a:schemeClr val="tx1"/>
                </a:solidFill>
              </a:rPr>
              <a:t>Requires legal architecture, can be done during life or after death.</a:t>
            </a:r>
            <a:endParaRPr sz="2400" b="0" dirty="0">
              <a:solidFill>
                <a:schemeClr val="tx1"/>
              </a:solidFill>
            </a:endParaRPr>
          </a:p>
        </p:txBody>
      </p:sp>
      <p:sp>
        <p:nvSpPr>
          <p:cNvPr id="390" name="Google Shape;390;g26f346addcc_2_17"/>
          <p:cNvSpPr txBox="1"/>
          <p:nvPr/>
        </p:nvSpPr>
        <p:spPr>
          <a:xfrm>
            <a:off x="311699" y="495171"/>
            <a:ext cx="85205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2800"/>
              <a:buFont typeface="Livvic"/>
              <a:buNone/>
            </a:pPr>
            <a:r>
              <a:rPr lang="en-US" sz="2800" b="1" i="0" u="none" strike="noStrike" cap="none" dirty="0">
                <a:solidFill>
                  <a:schemeClr val="accent1"/>
                </a:solidFill>
                <a:latin typeface="Livvic"/>
                <a:ea typeface="Livvic"/>
                <a:cs typeface="Livvic"/>
                <a:sym typeface="Livvic"/>
              </a:rPr>
              <a:t>Two Categories Ownership Transfer: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26f346addcc_2_21"/>
          <p:cNvSpPr txBox="1">
            <a:spLocks noGrp="1"/>
          </p:cNvSpPr>
          <p:nvPr>
            <p:ph type="title"/>
          </p:nvPr>
        </p:nvSpPr>
        <p:spPr>
          <a:xfrm>
            <a:off x="311700" y="409413"/>
            <a:ext cx="8520600" cy="5635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TWO GROUPS OF OWNERSHIP FOR TRANSFER OF LAND OR BUSINESS (DURING LIFE OPERATION AND AFTER BY SURVIVORS)</a:t>
            </a:r>
            <a:endParaRPr sz="2800" b="1" dirty="0">
              <a:solidFill>
                <a:schemeClr val="accent1"/>
              </a:solidFill>
              <a:latin typeface="Livvic"/>
              <a:ea typeface="Livvic"/>
              <a:cs typeface="Livvic"/>
              <a:sym typeface="Livvic"/>
            </a:endParaRPr>
          </a:p>
        </p:txBody>
      </p:sp>
      <p:grpSp>
        <p:nvGrpSpPr>
          <p:cNvPr id="396" name="Google Shape;396;g26f346addcc_2_21"/>
          <p:cNvGrpSpPr/>
          <p:nvPr/>
        </p:nvGrpSpPr>
        <p:grpSpPr>
          <a:xfrm>
            <a:off x="84306" y="1775506"/>
            <a:ext cx="8975387" cy="3091411"/>
            <a:chOff x="237800" y="1017725"/>
            <a:chExt cx="8743200" cy="2857502"/>
          </a:xfrm>
        </p:grpSpPr>
        <p:grpSp>
          <p:nvGrpSpPr>
            <p:cNvPr id="397" name="Google Shape;397;g26f346addcc_2_21"/>
            <p:cNvGrpSpPr/>
            <p:nvPr/>
          </p:nvGrpSpPr>
          <p:grpSpPr>
            <a:xfrm>
              <a:off x="237800" y="1017725"/>
              <a:ext cx="8436750" cy="2857502"/>
              <a:chOff x="237800" y="1017725"/>
              <a:chExt cx="8436750" cy="2857502"/>
            </a:xfrm>
          </p:grpSpPr>
          <p:sp>
            <p:nvSpPr>
              <p:cNvPr id="398" name="Google Shape;398;g26f346addcc_2_21"/>
              <p:cNvSpPr/>
              <p:nvPr/>
            </p:nvSpPr>
            <p:spPr>
              <a:xfrm>
                <a:off x="4369550" y="1017725"/>
                <a:ext cx="153300" cy="427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Catamaran Light"/>
                  <a:ea typeface="Catamaran Light"/>
                  <a:cs typeface="Catamaran Light"/>
                  <a:sym typeface="Catamaran Light"/>
                </a:endParaRPr>
              </a:p>
            </p:txBody>
          </p:sp>
          <p:sp>
            <p:nvSpPr>
              <p:cNvPr id="399" name="Google Shape;399;g26f346addcc_2_21"/>
              <p:cNvSpPr txBox="1"/>
              <p:nvPr/>
            </p:nvSpPr>
            <p:spPr>
              <a:xfrm>
                <a:off x="1730850" y="1260363"/>
                <a:ext cx="1744800" cy="5689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b="0" i="0" u="none" strike="noStrike" cap="none" dirty="0">
                    <a:solidFill>
                      <a:schemeClr val="tx1"/>
                    </a:solidFill>
                    <a:latin typeface="Gill Sans MT" panose="020B0502020104020203" pitchFamily="34" charset="77"/>
                    <a:ea typeface="Catamaran Light"/>
                    <a:cs typeface="Catamaran Light"/>
                    <a:sym typeface="Catamaran Light"/>
                  </a:rPr>
                  <a:t>Group 1-Requires you to do nothing</a:t>
                </a:r>
                <a:endParaRPr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400" name="Google Shape;400;g26f346addcc_2_21"/>
              <p:cNvSpPr txBox="1"/>
              <p:nvPr/>
            </p:nvSpPr>
            <p:spPr>
              <a:xfrm>
                <a:off x="5665425" y="1321325"/>
                <a:ext cx="2445300" cy="5689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b="0" i="0" u="none" strike="noStrike" cap="none">
                    <a:solidFill>
                      <a:schemeClr val="tx1"/>
                    </a:solidFill>
                    <a:latin typeface="Gill Sans MT" panose="020B0502020104020203" pitchFamily="34" charset="77"/>
                    <a:ea typeface="Catamaran Light"/>
                    <a:cs typeface="Catamaran Light"/>
                    <a:sym typeface="Catamaran Light"/>
                  </a:rPr>
                  <a:t>Group 2-Requires some legal architecture and pre-planning</a:t>
                </a:r>
                <a:endParaRPr b="0" i="0" u="none" strike="noStrike" cap="none">
                  <a:solidFill>
                    <a:schemeClr val="tx1"/>
                  </a:solidFill>
                  <a:latin typeface="Gill Sans MT" panose="020B0502020104020203" pitchFamily="34" charset="77"/>
                  <a:ea typeface="Catamaran Light"/>
                  <a:cs typeface="Catamaran Light"/>
                  <a:sym typeface="Catamaran Light"/>
                </a:endParaRPr>
              </a:p>
            </p:txBody>
          </p:sp>
          <p:cxnSp>
            <p:nvCxnSpPr>
              <p:cNvPr id="401" name="Google Shape;401;g26f346addcc_2_21"/>
              <p:cNvCxnSpPr/>
              <p:nvPr/>
            </p:nvCxnSpPr>
            <p:spPr>
              <a:xfrm>
                <a:off x="3475650" y="1590275"/>
                <a:ext cx="1999500" cy="16200"/>
              </a:xfrm>
              <a:prstGeom prst="straightConnector1">
                <a:avLst/>
              </a:prstGeom>
              <a:noFill/>
              <a:ln w="9525" cap="flat" cmpd="sng">
                <a:solidFill>
                  <a:schemeClr val="dk2"/>
                </a:solidFill>
                <a:prstDash val="solid"/>
                <a:round/>
                <a:headEnd type="none" w="sm" len="sm"/>
                <a:tailEnd type="none" w="sm" len="sm"/>
              </a:ln>
            </p:spPr>
          </p:cxnSp>
          <p:sp>
            <p:nvSpPr>
              <p:cNvPr id="402" name="Google Shape;402;g26f346addcc_2_21"/>
              <p:cNvSpPr/>
              <p:nvPr/>
            </p:nvSpPr>
            <p:spPr>
              <a:xfrm>
                <a:off x="2313650" y="1957675"/>
                <a:ext cx="153300" cy="427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Catamaran Light"/>
                  <a:ea typeface="Catamaran Light"/>
                  <a:cs typeface="Catamaran Light"/>
                  <a:sym typeface="Catamaran Light"/>
                </a:endParaRPr>
              </a:p>
            </p:txBody>
          </p:sp>
          <p:sp>
            <p:nvSpPr>
              <p:cNvPr id="403" name="Google Shape;403;g26f346addcc_2_21"/>
              <p:cNvSpPr/>
              <p:nvPr/>
            </p:nvSpPr>
            <p:spPr>
              <a:xfrm>
                <a:off x="6763075" y="1863850"/>
                <a:ext cx="153300" cy="427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Catamaran Light"/>
                  <a:ea typeface="Catamaran Light"/>
                  <a:cs typeface="Catamaran Light"/>
                  <a:sym typeface="Catamaran Light"/>
                </a:endParaRPr>
              </a:p>
            </p:txBody>
          </p:sp>
          <p:cxnSp>
            <p:nvCxnSpPr>
              <p:cNvPr id="404" name="Google Shape;404;g26f346addcc_2_21"/>
              <p:cNvCxnSpPr/>
              <p:nvPr/>
            </p:nvCxnSpPr>
            <p:spPr>
              <a:xfrm rot="10800000" flipH="1">
                <a:off x="790075" y="2434650"/>
                <a:ext cx="3144300" cy="8100"/>
              </a:xfrm>
              <a:prstGeom prst="straightConnector1">
                <a:avLst/>
              </a:prstGeom>
              <a:noFill/>
              <a:ln w="9525" cap="flat" cmpd="sng">
                <a:solidFill>
                  <a:schemeClr val="dk2"/>
                </a:solidFill>
                <a:prstDash val="solid"/>
                <a:round/>
                <a:headEnd type="none" w="sm" len="sm"/>
                <a:tailEnd type="none" w="sm" len="sm"/>
              </a:ln>
            </p:spPr>
          </p:cxnSp>
          <p:cxnSp>
            <p:nvCxnSpPr>
              <p:cNvPr id="405" name="Google Shape;405;g26f346addcc_2_21"/>
              <p:cNvCxnSpPr/>
              <p:nvPr/>
            </p:nvCxnSpPr>
            <p:spPr>
              <a:xfrm rot="10800000" flipH="1">
                <a:off x="4788775" y="2426550"/>
                <a:ext cx="3870000" cy="16200"/>
              </a:xfrm>
              <a:prstGeom prst="straightConnector1">
                <a:avLst/>
              </a:prstGeom>
              <a:noFill/>
              <a:ln w="9525" cap="flat" cmpd="sng">
                <a:solidFill>
                  <a:schemeClr val="dk2"/>
                </a:solidFill>
                <a:prstDash val="solid"/>
                <a:round/>
                <a:headEnd type="none" w="sm" len="sm"/>
                <a:tailEnd type="none" w="sm" len="sm"/>
              </a:ln>
            </p:spPr>
          </p:cxnSp>
          <p:cxnSp>
            <p:nvCxnSpPr>
              <p:cNvPr id="406" name="Google Shape;406;g26f346addcc_2_21"/>
              <p:cNvCxnSpPr/>
              <p:nvPr/>
            </p:nvCxnSpPr>
            <p:spPr>
              <a:xfrm>
                <a:off x="814250" y="2458875"/>
                <a:ext cx="0" cy="274200"/>
              </a:xfrm>
              <a:prstGeom prst="straightConnector1">
                <a:avLst/>
              </a:prstGeom>
              <a:noFill/>
              <a:ln w="9525" cap="flat" cmpd="sng">
                <a:solidFill>
                  <a:schemeClr val="dk2"/>
                </a:solidFill>
                <a:prstDash val="solid"/>
                <a:round/>
                <a:headEnd type="none" w="sm" len="sm"/>
                <a:tailEnd type="triangle" w="med" len="med"/>
              </a:ln>
            </p:spPr>
          </p:cxnSp>
          <p:cxnSp>
            <p:nvCxnSpPr>
              <p:cNvPr id="407" name="Google Shape;407;g26f346addcc_2_21"/>
              <p:cNvCxnSpPr/>
              <p:nvPr/>
            </p:nvCxnSpPr>
            <p:spPr>
              <a:xfrm>
                <a:off x="2390300" y="2434650"/>
                <a:ext cx="0" cy="274200"/>
              </a:xfrm>
              <a:prstGeom prst="straightConnector1">
                <a:avLst/>
              </a:prstGeom>
              <a:noFill/>
              <a:ln w="9525" cap="flat" cmpd="sng">
                <a:solidFill>
                  <a:schemeClr val="dk2"/>
                </a:solidFill>
                <a:prstDash val="solid"/>
                <a:round/>
                <a:headEnd type="none" w="sm" len="sm"/>
                <a:tailEnd type="triangle" w="med" len="med"/>
              </a:ln>
            </p:spPr>
          </p:cxnSp>
          <p:cxnSp>
            <p:nvCxnSpPr>
              <p:cNvPr id="408" name="Google Shape;408;g26f346addcc_2_21"/>
              <p:cNvCxnSpPr/>
              <p:nvPr/>
            </p:nvCxnSpPr>
            <p:spPr>
              <a:xfrm>
                <a:off x="3934375" y="2458875"/>
                <a:ext cx="0" cy="274200"/>
              </a:xfrm>
              <a:prstGeom prst="straightConnector1">
                <a:avLst/>
              </a:prstGeom>
              <a:noFill/>
              <a:ln w="9525" cap="flat" cmpd="sng">
                <a:solidFill>
                  <a:schemeClr val="dk2"/>
                </a:solidFill>
                <a:prstDash val="solid"/>
                <a:round/>
                <a:headEnd type="none" w="sm" len="sm"/>
                <a:tailEnd type="triangle" w="med" len="med"/>
              </a:ln>
            </p:spPr>
          </p:cxnSp>
          <p:cxnSp>
            <p:nvCxnSpPr>
              <p:cNvPr id="409" name="Google Shape;409;g26f346addcc_2_21"/>
              <p:cNvCxnSpPr/>
              <p:nvPr/>
            </p:nvCxnSpPr>
            <p:spPr>
              <a:xfrm>
                <a:off x="4792475" y="2430750"/>
                <a:ext cx="8100" cy="612600"/>
              </a:xfrm>
              <a:prstGeom prst="straightConnector1">
                <a:avLst/>
              </a:prstGeom>
              <a:noFill/>
              <a:ln w="9525" cap="flat" cmpd="sng">
                <a:solidFill>
                  <a:schemeClr val="dk2"/>
                </a:solidFill>
                <a:prstDash val="solid"/>
                <a:round/>
                <a:headEnd type="none" w="sm" len="sm"/>
                <a:tailEnd type="triangle" w="med" len="med"/>
              </a:ln>
            </p:spPr>
          </p:cxnSp>
          <p:cxnSp>
            <p:nvCxnSpPr>
              <p:cNvPr id="410" name="Google Shape;410;g26f346addcc_2_21"/>
              <p:cNvCxnSpPr/>
              <p:nvPr/>
            </p:nvCxnSpPr>
            <p:spPr>
              <a:xfrm>
                <a:off x="5658675" y="2442750"/>
                <a:ext cx="9000" cy="588600"/>
              </a:xfrm>
              <a:prstGeom prst="straightConnector1">
                <a:avLst/>
              </a:prstGeom>
              <a:noFill/>
              <a:ln w="9525" cap="flat" cmpd="sng">
                <a:solidFill>
                  <a:schemeClr val="dk2"/>
                </a:solidFill>
                <a:prstDash val="solid"/>
                <a:round/>
                <a:headEnd type="none" w="sm" len="sm"/>
                <a:tailEnd type="triangle" w="med" len="med"/>
              </a:ln>
            </p:spPr>
          </p:cxnSp>
          <p:cxnSp>
            <p:nvCxnSpPr>
              <p:cNvPr id="411" name="Google Shape;411;g26f346addcc_2_21"/>
              <p:cNvCxnSpPr/>
              <p:nvPr/>
            </p:nvCxnSpPr>
            <p:spPr>
              <a:xfrm>
                <a:off x="6480200" y="2426600"/>
                <a:ext cx="1500" cy="628800"/>
              </a:xfrm>
              <a:prstGeom prst="straightConnector1">
                <a:avLst/>
              </a:prstGeom>
              <a:noFill/>
              <a:ln w="9525" cap="flat" cmpd="sng">
                <a:solidFill>
                  <a:schemeClr val="dk2"/>
                </a:solidFill>
                <a:prstDash val="solid"/>
                <a:round/>
                <a:headEnd type="none" w="sm" len="sm"/>
                <a:tailEnd type="triangle" w="med" len="med"/>
              </a:ln>
            </p:spPr>
          </p:cxnSp>
          <p:cxnSp>
            <p:nvCxnSpPr>
              <p:cNvPr id="412" name="Google Shape;412;g26f346addcc_2_21"/>
              <p:cNvCxnSpPr/>
              <p:nvPr/>
            </p:nvCxnSpPr>
            <p:spPr>
              <a:xfrm flipH="1">
                <a:off x="7537875" y="2442750"/>
                <a:ext cx="5700" cy="628800"/>
              </a:xfrm>
              <a:prstGeom prst="straightConnector1">
                <a:avLst/>
              </a:prstGeom>
              <a:noFill/>
              <a:ln w="9525" cap="flat" cmpd="sng">
                <a:solidFill>
                  <a:schemeClr val="dk2"/>
                </a:solidFill>
                <a:prstDash val="solid"/>
                <a:round/>
                <a:headEnd type="none" w="sm" len="sm"/>
                <a:tailEnd type="triangle" w="med" len="med"/>
              </a:ln>
            </p:spPr>
          </p:cxnSp>
          <p:cxnSp>
            <p:nvCxnSpPr>
              <p:cNvPr id="413" name="Google Shape;413;g26f346addcc_2_21"/>
              <p:cNvCxnSpPr/>
              <p:nvPr/>
            </p:nvCxnSpPr>
            <p:spPr>
              <a:xfrm>
                <a:off x="8658650" y="2426600"/>
                <a:ext cx="15900" cy="653100"/>
              </a:xfrm>
              <a:prstGeom prst="straightConnector1">
                <a:avLst/>
              </a:prstGeom>
              <a:noFill/>
              <a:ln w="9525" cap="flat" cmpd="sng">
                <a:solidFill>
                  <a:schemeClr val="dk2"/>
                </a:solidFill>
                <a:prstDash val="solid"/>
                <a:round/>
                <a:headEnd type="none" w="sm" len="sm"/>
                <a:tailEnd type="triangle" w="med" len="med"/>
              </a:ln>
            </p:spPr>
          </p:cxnSp>
          <p:sp>
            <p:nvSpPr>
              <p:cNvPr id="414" name="Google Shape;414;g26f346addcc_2_21"/>
              <p:cNvSpPr txBox="1"/>
              <p:nvPr/>
            </p:nvSpPr>
            <p:spPr>
              <a:xfrm>
                <a:off x="237800" y="2813600"/>
                <a:ext cx="1152900" cy="5689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b="0" i="0" u="none" strike="noStrike" cap="none">
                    <a:solidFill>
                      <a:schemeClr val="tx1"/>
                    </a:solidFill>
                    <a:latin typeface="Gill Sans MT" panose="020B0502020104020203" pitchFamily="34" charset="77"/>
                    <a:ea typeface="Catamaran Light"/>
                    <a:cs typeface="Catamaran Light"/>
                    <a:sym typeface="Catamaran Light"/>
                  </a:rPr>
                  <a:t>Sole Ownership</a:t>
                </a:r>
                <a:endParaRPr b="0" i="0" u="none" strike="noStrike" cap="none">
                  <a:solidFill>
                    <a:schemeClr val="tx1"/>
                  </a:solidFill>
                  <a:latin typeface="Gill Sans MT" panose="020B0502020104020203" pitchFamily="34" charset="77"/>
                  <a:ea typeface="Catamaran Light"/>
                  <a:cs typeface="Catamaran Light"/>
                  <a:sym typeface="Catamaran Light"/>
                </a:endParaRPr>
              </a:p>
            </p:txBody>
          </p:sp>
          <p:sp>
            <p:nvSpPr>
              <p:cNvPr id="415" name="Google Shape;415;g26f346addcc_2_21"/>
              <p:cNvSpPr txBox="1"/>
              <p:nvPr/>
            </p:nvSpPr>
            <p:spPr>
              <a:xfrm>
                <a:off x="1943200" y="2708850"/>
                <a:ext cx="1088400" cy="116637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b="0" i="0" u="none" strike="noStrike" cap="none" dirty="0">
                    <a:solidFill>
                      <a:schemeClr val="tx1"/>
                    </a:solidFill>
                    <a:latin typeface="Gill Sans MT" panose="020B0502020104020203" pitchFamily="34" charset="77"/>
                    <a:ea typeface="Catamaran Light"/>
                    <a:cs typeface="Catamaran Light"/>
                    <a:sym typeface="Catamaran Light"/>
                  </a:rPr>
                  <a:t>Joint Ownership with Right to Survivorship</a:t>
                </a:r>
                <a:endParaRPr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416" name="Google Shape;416;g26f346addcc_2_21"/>
              <p:cNvSpPr txBox="1"/>
              <p:nvPr/>
            </p:nvSpPr>
            <p:spPr>
              <a:xfrm>
                <a:off x="3434575" y="2813600"/>
                <a:ext cx="999600" cy="5689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b="0" i="0" u="none" strike="noStrike" cap="none" dirty="0">
                    <a:solidFill>
                      <a:schemeClr val="tx1"/>
                    </a:solidFill>
                    <a:latin typeface="Gill Sans MT" panose="020B0502020104020203" pitchFamily="34" charset="77"/>
                    <a:ea typeface="Catamaran Light"/>
                    <a:cs typeface="Catamaran Light"/>
                    <a:sym typeface="Catamaran Light"/>
                  </a:rPr>
                  <a:t>Tenancy in Common</a:t>
                </a:r>
                <a:endParaRPr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417" name="Google Shape;417;g26f346addcc_2_21"/>
              <p:cNvSpPr txBox="1"/>
              <p:nvPr/>
            </p:nvSpPr>
            <p:spPr>
              <a:xfrm>
                <a:off x="4369551" y="3182900"/>
                <a:ext cx="983825" cy="5689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b="0" i="0" u="none" strike="noStrike" cap="none" dirty="0">
                    <a:solidFill>
                      <a:schemeClr val="tx1"/>
                    </a:solidFill>
                    <a:latin typeface="Gill Sans MT" panose="020B0502020104020203" pitchFamily="34" charset="77"/>
                    <a:ea typeface="Catamaran Light"/>
                    <a:cs typeface="Catamaran Light"/>
                    <a:sym typeface="Catamaran Light"/>
                  </a:rPr>
                  <a:t>General Partnership</a:t>
                </a:r>
                <a:endParaRPr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418" name="Google Shape;418;g26f346addcc_2_21"/>
              <p:cNvSpPr txBox="1"/>
              <p:nvPr/>
            </p:nvSpPr>
            <p:spPr>
              <a:xfrm>
                <a:off x="5288599" y="3182900"/>
                <a:ext cx="983824" cy="5689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b="0" i="0" u="none" strike="noStrike" cap="none" dirty="0">
                    <a:solidFill>
                      <a:schemeClr val="tx1"/>
                    </a:solidFill>
                    <a:latin typeface="Gill Sans MT" panose="020B0502020104020203" pitchFamily="34" charset="77"/>
                    <a:ea typeface="Catamaran Light"/>
                    <a:cs typeface="Catamaran Light"/>
                    <a:sym typeface="Catamaran Light"/>
                  </a:rPr>
                  <a:t>Limited Partnership</a:t>
                </a:r>
                <a:endParaRPr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419" name="Google Shape;419;g26f346addcc_2_21"/>
              <p:cNvSpPr txBox="1"/>
              <p:nvPr/>
            </p:nvSpPr>
            <p:spPr>
              <a:xfrm>
                <a:off x="6327775" y="3275300"/>
                <a:ext cx="491090" cy="36980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b="0" i="0" u="none" strike="noStrike" cap="none" dirty="0">
                    <a:solidFill>
                      <a:schemeClr val="tx1"/>
                    </a:solidFill>
                    <a:latin typeface="Gill Sans MT" panose="020B0502020104020203" pitchFamily="34" charset="77"/>
                    <a:ea typeface="Catamaran Light"/>
                    <a:cs typeface="Catamaran Light"/>
                    <a:sym typeface="Catamaran Light"/>
                  </a:rPr>
                  <a:t>LLC</a:t>
                </a:r>
                <a:endParaRPr b="0" i="0" u="none" strike="noStrike" cap="none" dirty="0">
                  <a:solidFill>
                    <a:schemeClr val="tx1"/>
                  </a:solidFill>
                  <a:latin typeface="Gill Sans MT" panose="020B0502020104020203" pitchFamily="34" charset="77"/>
                  <a:ea typeface="Catamaran Light"/>
                  <a:cs typeface="Catamaran Light"/>
                  <a:sym typeface="Catamaran Light"/>
                </a:endParaRPr>
              </a:p>
            </p:txBody>
          </p:sp>
          <p:sp>
            <p:nvSpPr>
              <p:cNvPr id="420" name="Google Shape;420;g26f346addcc_2_21"/>
              <p:cNvSpPr txBox="1"/>
              <p:nvPr/>
            </p:nvSpPr>
            <p:spPr>
              <a:xfrm>
                <a:off x="7020675" y="3182900"/>
                <a:ext cx="1139556" cy="5689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b="0" i="0" u="none" strike="noStrike" cap="none" dirty="0">
                    <a:solidFill>
                      <a:schemeClr val="tx1"/>
                    </a:solidFill>
                    <a:latin typeface="Gill Sans MT" panose="020B0502020104020203" pitchFamily="34" charset="77"/>
                    <a:ea typeface="Catamaran Light"/>
                    <a:cs typeface="Catamaran Light"/>
                    <a:sym typeface="Catamaran Light"/>
                  </a:rPr>
                  <a:t>S and C Corporations</a:t>
                </a:r>
                <a:endParaRPr b="0" i="0" u="none" strike="noStrike" cap="none" dirty="0">
                  <a:solidFill>
                    <a:schemeClr val="tx1"/>
                  </a:solidFill>
                  <a:latin typeface="Gill Sans MT" panose="020B0502020104020203" pitchFamily="34" charset="77"/>
                  <a:ea typeface="Catamaran Light"/>
                  <a:cs typeface="Catamaran Light"/>
                  <a:sym typeface="Catamaran Light"/>
                </a:endParaRPr>
              </a:p>
            </p:txBody>
          </p:sp>
        </p:grpSp>
        <p:sp>
          <p:nvSpPr>
            <p:cNvPr id="421" name="Google Shape;421;g26f346addcc_2_21"/>
            <p:cNvSpPr txBox="1"/>
            <p:nvPr/>
          </p:nvSpPr>
          <p:spPr>
            <a:xfrm>
              <a:off x="8352200" y="3275300"/>
              <a:ext cx="628800" cy="36980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200"/>
                <a:buFont typeface="Catamaran Light"/>
                <a:buNone/>
              </a:pPr>
              <a:r>
                <a:rPr lang="en-US" b="0" i="0" u="none" strike="noStrike" cap="none">
                  <a:solidFill>
                    <a:schemeClr val="tx1"/>
                  </a:solidFill>
                  <a:latin typeface="Gill Sans MT" panose="020B0502020104020203" pitchFamily="34" charset="77"/>
                  <a:ea typeface="Catamaran Light"/>
                  <a:cs typeface="Catamaran Light"/>
                  <a:sym typeface="Catamaran Light"/>
                </a:rPr>
                <a:t>Trusts</a:t>
              </a:r>
              <a:endParaRPr b="0" i="0" u="none" strike="noStrike" cap="none">
                <a:solidFill>
                  <a:schemeClr val="tx1"/>
                </a:solidFill>
                <a:latin typeface="Gill Sans MT" panose="020B0502020104020203" pitchFamily="34" charset="77"/>
                <a:ea typeface="Catamaran Light"/>
                <a:cs typeface="Catamaran Light"/>
                <a:sym typeface="Catamaran Ligh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body" idx="2"/>
          </p:nvPr>
        </p:nvSpPr>
        <p:spPr>
          <a:xfrm>
            <a:off x="330450" y="628560"/>
            <a:ext cx="8742430" cy="3073641"/>
          </a:xfrm>
          <a:prstGeom prst="rect">
            <a:avLst/>
          </a:prstGeom>
          <a:noFill/>
          <a:ln>
            <a:noFill/>
          </a:ln>
        </p:spPr>
        <p:txBody>
          <a:bodyPr spcFirstLastPara="1" wrap="square" lIns="91425" tIns="91425" rIns="91425" bIns="91425" anchor="t" anchorCtr="0">
            <a:noAutofit/>
          </a:bodyPr>
          <a:lstStyle/>
          <a:p>
            <a:pPr marL="152400" lvl="0" indent="-152400" algn="l" rtl="0">
              <a:lnSpc>
                <a:spcPct val="100000"/>
              </a:lnSpc>
              <a:spcBef>
                <a:spcPts val="0"/>
              </a:spcBef>
              <a:spcAft>
                <a:spcPts val="0"/>
              </a:spcAft>
              <a:buSzPts val="1200"/>
              <a:buNone/>
            </a:pPr>
            <a:r>
              <a:rPr lang="en-US" sz="1800" b="1" i="0" u="none" strike="noStrike" dirty="0">
                <a:solidFill>
                  <a:srgbClr val="434343"/>
                </a:solidFill>
                <a:latin typeface="Livvic"/>
                <a:ea typeface="Livvic"/>
                <a:cs typeface="Livvic"/>
                <a:sym typeface="Livvic"/>
              </a:rPr>
              <a:t>Primary Authors</a:t>
            </a:r>
            <a:endParaRPr sz="1200" b="0" dirty="0"/>
          </a:p>
          <a:p>
            <a:pPr marL="152400" lvl="0" indent="-152400" algn="l" rtl="0">
              <a:lnSpc>
                <a:spcPct val="100000"/>
              </a:lnSpc>
              <a:spcBef>
                <a:spcPts val="0"/>
              </a:spcBef>
              <a:spcAft>
                <a:spcPts val="0"/>
              </a:spcAft>
              <a:buSzPts val="1200"/>
              <a:buNone/>
            </a:pPr>
            <a:endParaRPr sz="1800" b="0" i="0" u="none" strike="noStrike" dirty="0">
              <a:solidFill>
                <a:srgbClr val="434343"/>
              </a:solidFill>
              <a:latin typeface="Livvic"/>
              <a:ea typeface="Livvic"/>
              <a:cs typeface="Livvic"/>
              <a:sym typeface="Livvic"/>
            </a:endParaRPr>
          </a:p>
          <a:p>
            <a:pPr marL="152400" lvl="0" indent="-152400" algn="l" rtl="0">
              <a:lnSpc>
                <a:spcPct val="100000"/>
              </a:lnSpc>
              <a:spcBef>
                <a:spcPts val="0"/>
              </a:spcBef>
              <a:spcAft>
                <a:spcPts val="0"/>
              </a:spcAft>
              <a:buSzPts val="1200"/>
              <a:buNone/>
            </a:pPr>
            <a:r>
              <a:rPr lang="en-US" sz="1800" b="1" i="0" u="none" strike="noStrike" dirty="0">
                <a:solidFill>
                  <a:srgbClr val="434343"/>
                </a:solidFill>
                <a:highlight>
                  <a:srgbClr val="FFFFFF"/>
                </a:highlight>
                <a:latin typeface="Livvic"/>
                <a:ea typeface="Livvic"/>
                <a:cs typeface="Livvic"/>
                <a:sym typeface="Livvic"/>
              </a:rPr>
              <a:t>Renee Wiatt</a:t>
            </a:r>
            <a:endParaRPr sz="1200" b="0" dirty="0">
              <a:highlight>
                <a:srgbClr val="FFFFFF"/>
              </a:highlight>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Research and Extension Specialist | North Central Regional Center for Rural Development </a:t>
            </a:r>
            <a:endParaRPr sz="1200" b="0" dirty="0">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Family Business Management Specialist | Purdue Institute for Family Business </a:t>
            </a:r>
            <a:endParaRPr sz="1200" b="0" dirty="0">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Department of Agricultural Economics | Purdue University, West Lafayette, IN</a:t>
            </a:r>
            <a:endParaRPr sz="1200" b="0" dirty="0">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endParaRPr sz="1800" b="0" u="none" strike="noStrike" dirty="0">
              <a:solidFill>
                <a:srgbClr val="434343"/>
              </a:solidFill>
              <a:latin typeface="Gill Sans" panose="020B0502020104020203" pitchFamily="34" charset="-79"/>
              <a:cs typeface="Gill Sans" panose="020B0502020104020203" pitchFamily="34" charset="-79"/>
              <a:sym typeface="Livvic"/>
            </a:endParaRPr>
          </a:p>
          <a:p>
            <a:pPr marL="152400" lvl="0" indent="-152400" algn="l" rtl="0">
              <a:lnSpc>
                <a:spcPct val="100000"/>
              </a:lnSpc>
              <a:spcBef>
                <a:spcPts val="0"/>
              </a:spcBef>
              <a:spcAft>
                <a:spcPts val="0"/>
              </a:spcAft>
              <a:buSzPts val="1200"/>
              <a:buNone/>
            </a:pPr>
            <a:r>
              <a:rPr lang="en-US" sz="1800" u="none" strike="noStrike" dirty="0">
                <a:solidFill>
                  <a:srgbClr val="434343"/>
                </a:solidFill>
                <a:latin typeface="Livvic" pitchFamily="2" charset="77"/>
                <a:cs typeface="Gill Sans" panose="020B0502020104020203" pitchFamily="34" charset="-79"/>
                <a:sym typeface="Livvic"/>
              </a:rPr>
              <a:t>Dr. Kurt Smith</a:t>
            </a:r>
            <a:endParaRPr sz="1200" dirty="0">
              <a:latin typeface="Livvic" pitchFamily="2" charset="77"/>
              <a:cs typeface="Gill Sans" panose="020B0502020104020203" pitchFamily="34" charset="-79"/>
            </a:endParaRPr>
          </a:p>
          <a:p>
            <a:pPr marL="152400" indent="-152400"/>
            <a:r>
              <a:rPr lang="en-US" sz="1800" b="0" dirty="0">
                <a:solidFill>
                  <a:srgbClr val="000000"/>
                </a:solidFill>
                <a:highlight>
                  <a:srgbClr val="FFFFFF"/>
                </a:highlight>
                <a:latin typeface="Gill Sans" panose="020B0502020104020203" pitchFamily="34" charset="-79"/>
                <a:cs typeface="Gill Sans" panose="020B0502020104020203" pitchFamily="34" charset="-79"/>
              </a:rPr>
              <a:t>Assistant Professor of Forestry and Environmental Resources</a:t>
            </a:r>
            <a:endParaRPr sz="1800" b="0" dirty="0">
              <a:solidFill>
                <a:srgbClr val="000000"/>
              </a:solidFill>
              <a:highlight>
                <a:srgbClr val="FFFFFF"/>
              </a:highlight>
              <a:latin typeface="Gill Sans" panose="020B0502020104020203" pitchFamily="34" charset="-79"/>
              <a:cs typeface="Gill Sans" panose="020B0502020104020203" pitchFamily="34" charset="-79"/>
            </a:endParaRPr>
          </a:p>
          <a:p>
            <a:pPr marL="152400" indent="-152400"/>
            <a:r>
              <a:rPr lang="en-US" sz="1800" b="0" dirty="0">
                <a:solidFill>
                  <a:srgbClr val="000000"/>
                </a:solidFill>
                <a:highlight>
                  <a:srgbClr val="FFFFFF"/>
                </a:highlight>
                <a:latin typeface="Gill Sans" panose="020B0502020104020203" pitchFamily="34" charset="-79"/>
                <a:cs typeface="Gill Sans" panose="020B0502020104020203" pitchFamily="34" charset="-79"/>
              </a:rPr>
              <a:t>North Carolina State University</a:t>
            </a:r>
            <a:endParaRPr sz="1800" b="0" dirty="0">
              <a:solidFill>
                <a:srgbClr val="000000"/>
              </a:solidFill>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endParaRPr sz="1800" b="0" i="0" u="none" strike="noStrike" dirty="0">
              <a:solidFill>
                <a:srgbClr val="434343"/>
              </a:solidFill>
              <a:latin typeface="Livvic"/>
              <a:ea typeface="Livvic"/>
              <a:cs typeface="Livvic"/>
              <a:sym typeface="Livvic"/>
            </a:endParaRPr>
          </a:p>
          <a:p>
            <a:pPr marL="152400" lvl="0" indent="-152400" algn="l" rtl="0">
              <a:lnSpc>
                <a:spcPct val="100000"/>
              </a:lnSpc>
              <a:spcBef>
                <a:spcPts val="0"/>
              </a:spcBef>
              <a:spcAft>
                <a:spcPts val="0"/>
              </a:spcAft>
              <a:buSzPts val="1200"/>
              <a:buNone/>
            </a:pPr>
            <a:r>
              <a:rPr lang="en-US" sz="1800" b="1" i="0" u="none" strike="noStrike" dirty="0">
                <a:solidFill>
                  <a:srgbClr val="434343"/>
                </a:solidFill>
                <a:latin typeface="Livvic"/>
                <a:ea typeface="Livvic"/>
                <a:cs typeface="Livvic"/>
                <a:sym typeface="Livvic"/>
              </a:rPr>
              <a:t>Dr. Rebecca Smith</a:t>
            </a:r>
            <a:endParaRPr sz="1200" b="0" dirty="0"/>
          </a:p>
          <a:p>
            <a:pPr marL="152400" lvl="0" indent="-152400" algn="l" rtl="0">
              <a:lnSpc>
                <a:spcPct val="100000"/>
              </a:lnSpc>
              <a:spcBef>
                <a:spcPts val="0"/>
              </a:spcBef>
              <a:spcAft>
                <a:spcPts val="0"/>
              </a:spcAft>
              <a:buSzPts val="1200"/>
              <a:buNone/>
            </a:pPr>
            <a:r>
              <a:rPr lang="en-US" sz="1800" b="0" dirty="0">
                <a:solidFill>
                  <a:srgbClr val="000000"/>
                </a:solidFill>
                <a:highlight>
                  <a:srgbClr val="FFFFFF"/>
                </a:highlight>
                <a:latin typeface="Gill Sans" panose="020B0502020104020203" pitchFamily="34" charset="-79"/>
                <a:cs typeface="Gill Sans" panose="020B0502020104020203" pitchFamily="34" charset="-79"/>
              </a:rPr>
              <a:t>Associate Extension Professor | Mississippi State University Extension</a:t>
            </a:r>
            <a:br>
              <a:rPr lang="en-US" sz="1400" b="0" dirty="0">
                <a:solidFill>
                  <a:srgbClr val="000000"/>
                </a:solidFill>
                <a:highlight>
                  <a:srgbClr val="FFFFFF"/>
                </a:highlight>
                <a:latin typeface="Gill Sans" panose="020B0502020104020203" pitchFamily="34" charset="-79"/>
                <a:cs typeface="Gill Sans" panose="020B0502020104020203" pitchFamily="34" charset="-79"/>
              </a:rPr>
            </a:br>
            <a:br>
              <a:rPr lang="en-US" sz="1050" b="0" dirty="0"/>
            </a:br>
            <a:br>
              <a:rPr lang="en-US" sz="1050" b="0" dirty="0"/>
            </a:br>
            <a:endParaRPr b="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26f346addcc_2_0"/>
          <p:cNvSpPr txBox="1">
            <a:spLocks noGrp="1"/>
          </p:cNvSpPr>
          <p:nvPr>
            <p:ph type="title"/>
          </p:nvPr>
        </p:nvSpPr>
        <p:spPr>
          <a:xfrm>
            <a:off x="254442" y="437550"/>
            <a:ext cx="8889557"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SOLE OWNERSHIP: </a:t>
            </a:r>
            <a:br>
              <a:rPr lang="en-US" dirty="0">
                <a:solidFill>
                  <a:schemeClr val="accent1"/>
                </a:solidFill>
                <a:latin typeface="Livvic"/>
                <a:ea typeface="Livvic"/>
                <a:cs typeface="Livvic"/>
                <a:sym typeface="Livvic"/>
              </a:rPr>
            </a:br>
            <a:r>
              <a:rPr lang="en-US" sz="2400" b="0" dirty="0">
                <a:solidFill>
                  <a:schemeClr val="accent1"/>
                </a:solidFill>
                <a:latin typeface="Livvic"/>
                <a:ea typeface="Livvic"/>
                <a:cs typeface="Livvic"/>
                <a:sym typeface="Livvic"/>
              </a:rPr>
              <a:t>SOLE OWNERSHIP, JOINT OWNERSHIP, TENANCY IN COMMON</a:t>
            </a:r>
            <a:endParaRPr sz="3200" dirty="0">
              <a:solidFill>
                <a:schemeClr val="accent1"/>
              </a:solidFill>
              <a:latin typeface="Livvic"/>
              <a:ea typeface="Livvic"/>
              <a:cs typeface="Livvic"/>
              <a:sym typeface="Livvic"/>
            </a:endParaRPr>
          </a:p>
        </p:txBody>
      </p:sp>
      <p:sp>
        <p:nvSpPr>
          <p:cNvPr id="427" name="Google Shape;427;g26f346addcc_2_0"/>
          <p:cNvSpPr txBox="1"/>
          <p:nvPr/>
        </p:nvSpPr>
        <p:spPr>
          <a:xfrm>
            <a:off x="254442" y="1456078"/>
            <a:ext cx="8722581" cy="33855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Gill Sans"/>
              <a:buNone/>
            </a:pPr>
            <a:r>
              <a:rPr lang="en-US" sz="2400" b="1" i="0" u="none" strike="noStrike" cap="none" dirty="0">
                <a:solidFill>
                  <a:schemeClr val="tx1"/>
                </a:solidFill>
                <a:latin typeface="Gill Sans"/>
                <a:ea typeface="Gill Sans"/>
                <a:cs typeface="Gill Sans"/>
                <a:sym typeface="Gill Sans"/>
              </a:rPr>
              <a:t>Sole Ownership:</a:t>
            </a:r>
            <a:endParaRPr sz="2400" b="0" i="0" u="none" strike="noStrike" cap="none" dirty="0">
              <a:solidFill>
                <a:schemeClr val="tx1"/>
              </a:solidFill>
              <a:latin typeface="Catamaran Light"/>
              <a:ea typeface="Catamaran Light"/>
              <a:cs typeface="Catamaran Light"/>
              <a:sym typeface="Catamaran Light"/>
            </a:endParaRPr>
          </a:p>
          <a:p>
            <a:pPr marL="914400" marR="0" lvl="0" indent="0" algn="l" rtl="0">
              <a:lnSpc>
                <a:spcPct val="100000"/>
              </a:lnSpc>
              <a:spcBef>
                <a:spcPts val="0"/>
              </a:spcBef>
              <a:spcAft>
                <a:spcPts val="0"/>
              </a:spcAft>
              <a:buClr>
                <a:schemeClr val="dk1"/>
              </a:buClr>
              <a:buSzPts val="1600"/>
              <a:buFont typeface="Gill Sans"/>
              <a:buNone/>
            </a:pPr>
            <a:endParaRPr sz="1600" b="0" i="0" u="none" strike="noStrike" cap="none" dirty="0">
              <a:solidFill>
                <a:schemeClr val="tx1"/>
              </a:solidFill>
              <a:latin typeface="Catamaran Light"/>
              <a:ea typeface="Catamaran Light"/>
              <a:cs typeface="Catamaran Light"/>
              <a:sym typeface="Catamaran Light"/>
            </a:endParaRPr>
          </a:p>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latin typeface="Gill Sans"/>
                <a:ea typeface="Gill Sans"/>
                <a:cs typeface="Gill Sans"/>
                <a:sym typeface="Gill Sans"/>
              </a:rPr>
              <a:t>This simplest form of ownership is where one individual holds a legal title and exclusive rights of possession.  They legally make all the decisions.  This ownership form can be good and bad. Setup is simple and low-cost, and taxes are reported by the individual.  This ownership has no liability protection and can only be transferred via will or deed.  The sole ownership ends when it is transferred out of the owner’s hands.</a:t>
            </a:r>
            <a:endParaRPr sz="28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26f346addcc_2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Gill Sans"/>
              <a:buNone/>
            </a:pPr>
            <a:r>
              <a:rPr lang="en-US" sz="2800" b="1" dirty="0">
                <a:solidFill>
                  <a:schemeClr val="accent1"/>
                </a:solidFill>
              </a:rPr>
              <a:t>JOINT OWNERSHIP WITH RIGHT OF SURVIVORSHIP</a:t>
            </a:r>
            <a:endParaRPr sz="2800" b="1" dirty="0">
              <a:solidFill>
                <a:schemeClr val="accent1"/>
              </a:solidFill>
            </a:endParaRPr>
          </a:p>
        </p:txBody>
      </p:sp>
      <p:sp>
        <p:nvSpPr>
          <p:cNvPr id="433" name="Google Shape;433;g26f346addcc_2_11"/>
          <p:cNvSpPr txBox="1"/>
          <p:nvPr/>
        </p:nvSpPr>
        <p:spPr>
          <a:xfrm>
            <a:off x="264335" y="1368332"/>
            <a:ext cx="8520600" cy="3508623"/>
          </a:xfrm>
          <a:prstGeom prst="rect">
            <a:avLst/>
          </a:prstGeom>
          <a:noFill/>
          <a:ln>
            <a:noFill/>
          </a:ln>
        </p:spPr>
        <p:txBody>
          <a:bodyPr spcFirstLastPara="1" wrap="square" lIns="91425" tIns="91425" rIns="91425" bIns="91425" anchor="t" anchorCtr="0">
            <a:spAutoFit/>
          </a:bodyPr>
          <a:lstStyle/>
          <a:p>
            <a:pPr marL="228600" marR="0" lvl="0" indent="-228600" algn="l" rtl="0">
              <a:lnSpc>
                <a:spcPct val="100000"/>
              </a:lnSpc>
              <a:spcBef>
                <a:spcPts val="0"/>
              </a:spcBef>
              <a:spcAft>
                <a:spcPts val="0"/>
              </a:spcAft>
              <a:buClr>
                <a:schemeClr val="tx1"/>
              </a:buClr>
              <a:buSzPts val="1800"/>
              <a:buFont typeface="Arial" panose="020B0604020202020204" pitchFamily="34" charset="0"/>
              <a:buChar char="•"/>
            </a:pPr>
            <a:r>
              <a:rPr lang="en-US" sz="2400" b="0" i="0" u="none" strike="noStrike" cap="none" dirty="0">
                <a:solidFill>
                  <a:schemeClr val="tx1"/>
                </a:solidFill>
                <a:latin typeface="Gill Sans MT" panose="020B0502020104020203" pitchFamily="34" charset="77"/>
                <a:ea typeface="Calibri"/>
                <a:cs typeface="Calibri"/>
                <a:sym typeface="Calibri"/>
              </a:rPr>
              <a:t>An ownership where two or more owners share an undivided interest in the property is simple and inexpensive to set up. </a:t>
            </a:r>
            <a:endParaRPr sz="2400" b="0" i="0" u="none" strike="noStrike" cap="none" dirty="0">
              <a:solidFill>
                <a:schemeClr val="tx1"/>
              </a:solidFill>
              <a:latin typeface="Gill Sans MT" panose="020B0502020104020203" pitchFamily="34" charset="77"/>
              <a:ea typeface="Calibri"/>
              <a:cs typeface="Calibri"/>
              <a:sym typeface="Calibri"/>
            </a:endParaRPr>
          </a:p>
          <a:p>
            <a:pPr marL="228600" marR="0" lvl="0" indent="-228600" algn="l" rtl="0">
              <a:lnSpc>
                <a:spcPct val="100000"/>
              </a:lnSpc>
              <a:spcBef>
                <a:spcPts val="0"/>
              </a:spcBef>
              <a:spcAft>
                <a:spcPts val="0"/>
              </a:spcAft>
              <a:buClr>
                <a:schemeClr val="tx1"/>
              </a:buClr>
              <a:buSzPts val="1800"/>
              <a:buFont typeface="Arial" panose="020B0604020202020204" pitchFamily="34" charset="0"/>
              <a:buChar char="•"/>
            </a:pPr>
            <a:r>
              <a:rPr lang="en-US" sz="2400" b="0" i="0" u="none" strike="noStrike" cap="none" dirty="0">
                <a:solidFill>
                  <a:schemeClr val="tx1"/>
                </a:solidFill>
                <a:latin typeface="Gill Sans MT" panose="020B0502020104020203" pitchFamily="34" charset="77"/>
                <a:ea typeface="Calibri"/>
                <a:cs typeface="Calibri"/>
                <a:sym typeface="Calibri"/>
              </a:rPr>
              <a:t>Taxes are reported by each owner. </a:t>
            </a:r>
            <a:endParaRPr sz="2400" b="0" i="0" u="none" strike="noStrike" cap="none" dirty="0">
              <a:solidFill>
                <a:schemeClr val="tx1"/>
              </a:solidFill>
              <a:latin typeface="Gill Sans MT" panose="020B0502020104020203" pitchFamily="34" charset="77"/>
              <a:ea typeface="Calibri"/>
              <a:cs typeface="Calibri"/>
              <a:sym typeface="Calibri"/>
            </a:endParaRPr>
          </a:p>
          <a:p>
            <a:pPr marL="228600" marR="0" lvl="0" indent="-228600" algn="l" rtl="0">
              <a:lnSpc>
                <a:spcPct val="100000"/>
              </a:lnSpc>
              <a:spcBef>
                <a:spcPts val="0"/>
              </a:spcBef>
              <a:spcAft>
                <a:spcPts val="0"/>
              </a:spcAft>
              <a:buClr>
                <a:schemeClr val="tx1"/>
              </a:buClr>
              <a:buSzPts val="1800"/>
              <a:buFont typeface="Arial" panose="020B0604020202020204" pitchFamily="34" charset="0"/>
              <a:buChar char="•"/>
            </a:pPr>
            <a:r>
              <a:rPr lang="en-US" sz="2400" b="0" i="0" u="none" strike="noStrike" cap="none" dirty="0">
                <a:solidFill>
                  <a:schemeClr val="tx1"/>
                </a:solidFill>
                <a:latin typeface="Gill Sans MT" panose="020B0502020104020203" pitchFamily="34" charset="77"/>
                <a:ea typeface="Calibri"/>
                <a:cs typeface="Calibri"/>
                <a:sym typeface="Calibri"/>
              </a:rPr>
              <a:t>This ownership offers no liability protection. </a:t>
            </a:r>
            <a:endParaRPr sz="2400" b="0" i="0" u="none" strike="noStrike" cap="none" dirty="0">
              <a:solidFill>
                <a:schemeClr val="tx1"/>
              </a:solidFill>
              <a:latin typeface="Gill Sans MT" panose="020B0502020104020203" pitchFamily="34" charset="77"/>
              <a:ea typeface="Calibri"/>
              <a:cs typeface="Calibri"/>
              <a:sym typeface="Calibri"/>
            </a:endParaRPr>
          </a:p>
          <a:p>
            <a:pPr marL="228600" marR="0" lvl="0" indent="-228600" algn="l" rtl="0">
              <a:lnSpc>
                <a:spcPct val="100000"/>
              </a:lnSpc>
              <a:spcBef>
                <a:spcPts val="0"/>
              </a:spcBef>
              <a:spcAft>
                <a:spcPts val="0"/>
              </a:spcAft>
              <a:buClr>
                <a:schemeClr val="tx1"/>
              </a:buClr>
              <a:buSzPts val="1800"/>
              <a:buFont typeface="Arial" panose="020B0604020202020204" pitchFamily="34" charset="0"/>
              <a:buChar char="•"/>
            </a:pPr>
            <a:r>
              <a:rPr lang="en-US" sz="2400" b="0" i="0" u="none" strike="noStrike" cap="none" dirty="0">
                <a:solidFill>
                  <a:schemeClr val="tx1"/>
                </a:solidFill>
                <a:latin typeface="Gill Sans MT" panose="020B0502020104020203" pitchFamily="34" charset="77"/>
                <a:ea typeface="Calibri"/>
                <a:cs typeface="Calibri"/>
                <a:sym typeface="Calibri"/>
              </a:rPr>
              <a:t>Upon the death of a co-owner, the others automatically assume ownership. If one owner remains, it reverts to sole ownership.</a:t>
            </a:r>
            <a:endParaRPr sz="2400" b="0" i="0" u="none" strike="noStrike" cap="none" dirty="0">
              <a:solidFill>
                <a:schemeClr val="tx1"/>
              </a:solidFill>
              <a:latin typeface="Gill Sans MT" panose="020B0502020104020203" pitchFamily="34" charset="77"/>
              <a:ea typeface="Calibri"/>
              <a:cs typeface="Calibri"/>
              <a:sym typeface="Calibri"/>
            </a:endParaRPr>
          </a:p>
          <a:p>
            <a:pPr marL="228600" marR="0" lvl="0" indent="-228600" algn="l" rtl="0">
              <a:lnSpc>
                <a:spcPct val="100000"/>
              </a:lnSpc>
              <a:spcBef>
                <a:spcPts val="0"/>
              </a:spcBef>
              <a:spcAft>
                <a:spcPts val="0"/>
              </a:spcAft>
              <a:buClr>
                <a:schemeClr val="tx1"/>
              </a:buClr>
              <a:buSzPts val="1800"/>
              <a:buFont typeface="Arial" panose="020B0604020202020204" pitchFamily="34" charset="0"/>
              <a:buChar char="•"/>
            </a:pPr>
            <a:r>
              <a:rPr lang="en-US" sz="2400" b="0" i="0" u="none" strike="noStrike" cap="none" dirty="0">
                <a:solidFill>
                  <a:schemeClr val="tx1"/>
                </a:solidFill>
                <a:latin typeface="Gill Sans MT" panose="020B0502020104020203" pitchFamily="34" charset="77"/>
                <a:ea typeface="Calibri"/>
                <a:cs typeface="Calibri"/>
                <a:sym typeface="Calibri"/>
              </a:rPr>
              <a:t>If one owner wants to sell their share, some state allow a sale. Other states require obtaining consent from all other owners, and they cannot force a sale.</a:t>
            </a:r>
            <a:endParaRPr sz="2400" b="0" i="0" u="none" strike="noStrike" cap="none" dirty="0">
              <a:solidFill>
                <a:schemeClr val="tx1"/>
              </a:solidFill>
              <a:latin typeface="Gill Sans MT" panose="020B0502020104020203" pitchFamily="34" charset="77"/>
              <a:ea typeface="Catamaran Light"/>
              <a:cs typeface="Catamaran Light"/>
              <a:sym typeface="Catamaran 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
          <p:cNvSpPr txBox="1">
            <a:spLocks noGrp="1"/>
          </p:cNvSpPr>
          <p:nvPr>
            <p:ph type="title"/>
          </p:nvPr>
        </p:nvSpPr>
        <p:spPr>
          <a:xfrm>
            <a:off x="261950" y="373711"/>
            <a:ext cx="8520600" cy="56454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Gill Sans"/>
              <a:buNone/>
            </a:pPr>
            <a:r>
              <a:rPr lang="en-US" sz="2800" b="1" dirty="0">
                <a:solidFill>
                  <a:schemeClr val="accent1"/>
                </a:solidFill>
                <a:highlight>
                  <a:srgbClr val="FFFFFF"/>
                </a:highlight>
                <a:latin typeface="Livvic" pitchFamily="2" charset="77"/>
              </a:rPr>
              <a:t>TENANCY IN COMMON</a:t>
            </a:r>
            <a:endParaRPr sz="2400" b="1" dirty="0">
              <a:solidFill>
                <a:schemeClr val="accent1"/>
              </a:solidFill>
              <a:latin typeface="Livvic" pitchFamily="2" charset="77"/>
            </a:endParaRPr>
          </a:p>
        </p:txBody>
      </p:sp>
      <p:sp>
        <p:nvSpPr>
          <p:cNvPr id="439" name="Google Shape;439;p7"/>
          <p:cNvSpPr txBox="1"/>
          <p:nvPr/>
        </p:nvSpPr>
        <p:spPr>
          <a:xfrm>
            <a:off x="304800" y="938254"/>
            <a:ext cx="8417781"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a:ea typeface="Gill Sans"/>
                <a:cs typeface="Gill Sans"/>
                <a:sym typeface="Gill Sans"/>
              </a:rPr>
              <a:t>This is joint ownership without the right to survivorship. This has several implications.</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a:ea typeface="Gill Sans"/>
                <a:cs typeface="Gill Sans"/>
                <a:sym typeface="Gill Sans"/>
              </a:rPr>
              <a:t>First, interests can be transferred via a will and thus will go through probate.</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a:ea typeface="Gill Sans"/>
                <a:cs typeface="Gill Sans"/>
                <a:sym typeface="Gill Sans"/>
              </a:rPr>
              <a:t>Second, owners can force a sale or sell their interest without consent from all other owners. In this form of ownership, owners can own different proportions (percentages) of the property.</a:t>
            </a:r>
            <a:endParaRPr sz="1400" b="0" i="0" u="none" strike="noStrike" cap="none" dirty="0">
              <a:solidFill>
                <a:schemeClr val="tx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26f346addcc_2_25"/>
          <p:cNvSpPr txBox="1">
            <a:spLocks noGrp="1"/>
          </p:cNvSpPr>
          <p:nvPr>
            <p:ph type="title"/>
          </p:nvPr>
        </p:nvSpPr>
        <p:spPr>
          <a:xfrm>
            <a:off x="261950" y="373711"/>
            <a:ext cx="8520600" cy="56454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Gill Sans"/>
              <a:buNone/>
            </a:pPr>
            <a:r>
              <a:rPr lang="en-US" sz="2800" b="1" dirty="0">
                <a:solidFill>
                  <a:schemeClr val="accent1"/>
                </a:solidFill>
                <a:highlight>
                  <a:srgbClr val="FFFFFF"/>
                </a:highlight>
                <a:latin typeface="Livvic" pitchFamily="2" charset="77"/>
              </a:rPr>
              <a:t>TENANCY IN COMMON</a:t>
            </a:r>
            <a:endParaRPr sz="2400" b="1" dirty="0">
              <a:solidFill>
                <a:schemeClr val="accent1"/>
              </a:solidFill>
              <a:latin typeface="Livvic" pitchFamily="2" charset="77"/>
            </a:endParaRPr>
          </a:p>
        </p:txBody>
      </p:sp>
      <p:sp>
        <p:nvSpPr>
          <p:cNvPr id="445" name="Google Shape;445;g26f346addcc_2_25"/>
          <p:cNvSpPr txBox="1"/>
          <p:nvPr/>
        </p:nvSpPr>
        <p:spPr>
          <a:xfrm>
            <a:off x="261950" y="1113183"/>
            <a:ext cx="8410881"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a:ea typeface="Gill Sans"/>
                <a:cs typeface="Gill Sans"/>
                <a:sym typeface="Gill Sans"/>
              </a:rPr>
              <a:t>This ownership will continue until it is sold or until there is only one owner, at which point it will revert to sole ownership.</a:t>
            </a:r>
            <a:endParaRPr sz="2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a:ea typeface="Gill Sans"/>
                <a:cs typeface="Gill Sans"/>
                <a:sym typeface="Gill Sans"/>
              </a:rPr>
              <a:t>The setup is simple and low-cost, and taxes are reported by each owner.</a:t>
            </a:r>
            <a:endParaRPr sz="2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a:ea typeface="Gill Sans"/>
                <a:cs typeface="Gill Sans"/>
                <a:sym typeface="Gill Sans"/>
              </a:rPr>
              <a:t>This type of ownership offers no liability protection.</a:t>
            </a:r>
            <a:endParaRPr sz="2400" b="0" i="0" u="none" strike="noStrike" cap="none" dirty="0">
              <a:solidFill>
                <a:schemeClr val="tx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f2d646fe30_2_8"/>
          <p:cNvSpPr txBox="1">
            <a:spLocks noGrp="1"/>
          </p:cNvSpPr>
          <p:nvPr>
            <p:ph type="title"/>
          </p:nvPr>
        </p:nvSpPr>
        <p:spPr>
          <a:xfrm>
            <a:off x="373711" y="1660218"/>
            <a:ext cx="8245503" cy="1823064"/>
          </a:xfrm>
          <a:prstGeom prst="rect">
            <a:avLst/>
          </a:prstGeom>
          <a:solidFill>
            <a:srgbClr val="D9E8C8"/>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accent1"/>
              </a:buClr>
              <a:buSzPts val="2800"/>
              <a:buFont typeface="Livvic"/>
              <a:buNone/>
            </a:pPr>
            <a:r>
              <a:rPr lang="en-US" sz="4000" b="1" dirty="0">
                <a:solidFill>
                  <a:schemeClr val="accent1"/>
                </a:solidFill>
                <a:latin typeface="Livvic"/>
                <a:ea typeface="Livvic"/>
                <a:cs typeface="Livvic"/>
                <a:sym typeface="Livvic"/>
              </a:rPr>
              <a:t>DURING LIFE TRANSFER OR AFTER DEATH DECISIONS</a:t>
            </a:r>
            <a:endParaRPr sz="4000" b="1" dirty="0">
              <a:solidFill>
                <a:schemeClr val="accent1"/>
              </a:solidFill>
              <a:latin typeface="Livvic"/>
              <a:ea typeface="Livvic"/>
              <a:cs typeface="Livvic"/>
              <a:sym typeface="Livvic"/>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6f346addcc_2_39"/>
          <p:cNvSpPr txBox="1">
            <a:spLocks noGrp="1"/>
          </p:cNvSpPr>
          <p:nvPr>
            <p:ph type="title"/>
          </p:nvPr>
        </p:nvSpPr>
        <p:spPr>
          <a:xfrm>
            <a:off x="237809" y="22335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accent1"/>
              </a:buClr>
              <a:buSzPts val="2800"/>
              <a:buFont typeface="Livvic"/>
              <a:buNone/>
            </a:pPr>
            <a:r>
              <a:rPr lang="en-US" sz="2800" b="1" dirty="0">
                <a:solidFill>
                  <a:schemeClr val="accent1"/>
                </a:solidFill>
                <a:highlight>
                  <a:srgbClr val="FFFFFF"/>
                </a:highlight>
                <a:latin typeface="Livvic"/>
                <a:ea typeface="Livvic"/>
                <a:cs typeface="Livvic"/>
                <a:sym typeface="Livvic"/>
              </a:rPr>
              <a:t>GENERAL PARTNERSHIP</a:t>
            </a:r>
            <a:endParaRPr sz="2800" b="1" dirty="0">
              <a:solidFill>
                <a:schemeClr val="accent1"/>
              </a:solidFill>
              <a:latin typeface="Livvic"/>
              <a:ea typeface="Livvic"/>
              <a:cs typeface="Livvic"/>
              <a:sym typeface="Livvic"/>
            </a:endParaRPr>
          </a:p>
        </p:txBody>
      </p:sp>
      <p:sp>
        <p:nvSpPr>
          <p:cNvPr id="456" name="Google Shape;456;g26f346addcc_2_39"/>
          <p:cNvSpPr txBox="1"/>
          <p:nvPr/>
        </p:nvSpPr>
        <p:spPr>
          <a:xfrm>
            <a:off x="301540" y="836693"/>
            <a:ext cx="8684980" cy="424728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This is where two or more co-owners or partners establish an organized for-profit entity.</a:t>
            </a:r>
          </a:p>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 </a:t>
            </a:r>
            <a:endParaRPr sz="24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Setup is more complex and expensive. The partnership will file a tax form in addition to individual taxation. The partnership itself will not pay taxes. </a:t>
            </a:r>
          </a:p>
          <a:p>
            <a:pPr marL="0" marR="0" lvl="0" indent="0" algn="l" rtl="0">
              <a:lnSpc>
                <a:spcPct val="100000"/>
              </a:lnSpc>
              <a:spcBef>
                <a:spcPts val="0"/>
              </a:spcBef>
              <a:spcAft>
                <a:spcPts val="0"/>
              </a:spcAft>
              <a:buClr>
                <a:srgbClr val="252525"/>
              </a:buClr>
              <a:buSzPts val="2400"/>
              <a:buFont typeface="Gill Sans"/>
              <a:buNone/>
            </a:pPr>
            <a:endParaRPr sz="24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Partners can have unequal interest in the business but are liable for all its debts and contracts. The partnership may terminate in the case of death, bankruptcy or exit by a partner, but its interest can be passed on to heirs or disposed of in a buy-sell agreement.</a:t>
            </a:r>
            <a:endParaRPr sz="1600" b="0" i="0" u="none" strike="noStrike" cap="none" dirty="0">
              <a:solidFill>
                <a:schemeClr val="tx1"/>
              </a:solidFill>
              <a:latin typeface="Catamaran Light"/>
              <a:ea typeface="Catamaran Light"/>
              <a:cs typeface="Catamaran Light"/>
              <a:sym typeface="Catamaran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8"/>
          <p:cNvSpPr txBox="1">
            <a:spLocks noGrp="1"/>
          </p:cNvSpPr>
          <p:nvPr>
            <p:ph type="title"/>
          </p:nvPr>
        </p:nvSpPr>
        <p:spPr>
          <a:xfrm>
            <a:off x="237809" y="22335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accent1"/>
              </a:buClr>
              <a:buSzPts val="2800"/>
              <a:buFont typeface="Livvic"/>
              <a:buNone/>
            </a:pPr>
            <a:r>
              <a:rPr lang="en-US" sz="2800" b="1" dirty="0">
                <a:solidFill>
                  <a:schemeClr val="accent1"/>
                </a:solidFill>
                <a:highlight>
                  <a:srgbClr val="FFFFFF"/>
                </a:highlight>
                <a:latin typeface="Livvic"/>
                <a:ea typeface="Livvic"/>
                <a:cs typeface="Livvic"/>
                <a:sym typeface="Livvic"/>
              </a:rPr>
              <a:t>GENERAL PARTNERSHIP</a:t>
            </a:r>
            <a:endParaRPr sz="2800" b="1" dirty="0">
              <a:solidFill>
                <a:schemeClr val="accent1"/>
              </a:solidFill>
              <a:latin typeface="Livvic"/>
              <a:ea typeface="Livvic"/>
              <a:cs typeface="Livvic"/>
              <a:sym typeface="Livvic"/>
            </a:endParaRPr>
          </a:p>
        </p:txBody>
      </p:sp>
      <p:sp>
        <p:nvSpPr>
          <p:cNvPr id="462" name="Google Shape;462;p8"/>
          <p:cNvSpPr txBox="1"/>
          <p:nvPr/>
        </p:nvSpPr>
        <p:spPr>
          <a:xfrm>
            <a:off x="311700" y="912505"/>
            <a:ext cx="7872300" cy="35086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MT" panose="020B0502020104020203" pitchFamily="34" charset="77"/>
                <a:ea typeface="Gill Sans"/>
                <a:cs typeface="Gill Sans"/>
                <a:sym typeface="Gill Sans"/>
              </a:rPr>
              <a:t>No formal agreements are legally required for this ownership, but a written partnership agreement is recommended because it defines management structure, individual responsibilities, and share. </a:t>
            </a:r>
            <a:endParaRPr sz="2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chemeClr val="dk1"/>
              </a:buClr>
              <a:buSzPts val="2400"/>
              <a:buFont typeface="Gill Sans"/>
              <a:buNone/>
            </a:pPr>
            <a:endParaRPr sz="2400" b="0" i="0" u="none" strike="noStrike" cap="none" dirty="0">
              <a:solidFill>
                <a:schemeClr val="tx1"/>
              </a:solidFill>
              <a:highlight>
                <a:srgbClr val="FFFFFF"/>
              </a:highlight>
              <a:latin typeface="Gill Sans MT" panose="020B0502020104020203" pitchFamily="34" charset="77"/>
              <a:ea typeface="Gill Sans"/>
              <a:cs typeface="Gill Sans"/>
              <a:sym typeface="Gill Sans"/>
            </a:endParaRPr>
          </a:p>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MT" panose="020B0502020104020203" pitchFamily="34" charset="77"/>
                <a:ea typeface="Gill Sans"/>
                <a:cs typeface="Gill Sans"/>
                <a:sym typeface="Gill Sans"/>
              </a:rPr>
              <a:t>A buy-sell agreement is also advisable since it identifies provisions for selling partnership interests. The transfer of this type of ownership goes through probate (U.S. Small Business Administration 2023).</a:t>
            </a:r>
            <a:endParaRPr sz="2400" b="0" i="0" u="none" strike="noStrike" cap="none" dirty="0">
              <a:solidFill>
                <a:schemeClr val="tx1"/>
              </a:solidFill>
              <a:highlight>
                <a:srgbClr val="FFFFFF"/>
              </a:highlight>
              <a:latin typeface="Gill Sans MT" panose="020B0502020104020203" pitchFamily="34" charset="77"/>
              <a:ea typeface="Gill Sans"/>
              <a:cs typeface="Gill Sans"/>
              <a:sym typeface="Gill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26f346addcc_2_48"/>
          <p:cNvSpPr txBox="1">
            <a:spLocks noGrp="1"/>
          </p:cNvSpPr>
          <p:nvPr>
            <p:ph type="title"/>
          </p:nvPr>
        </p:nvSpPr>
        <p:spPr>
          <a:xfrm>
            <a:off x="311700" y="17717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accent1"/>
              </a:buClr>
              <a:buSzPts val="2800"/>
              <a:buFont typeface="Livvic"/>
              <a:buNone/>
            </a:pPr>
            <a:r>
              <a:rPr lang="en-US" sz="2800" b="1" dirty="0">
                <a:solidFill>
                  <a:schemeClr val="accent1"/>
                </a:solidFill>
                <a:highlight>
                  <a:srgbClr val="FFFFFF"/>
                </a:highlight>
                <a:latin typeface="Livvic"/>
                <a:ea typeface="Livvic"/>
                <a:cs typeface="Livvic"/>
                <a:sym typeface="Livvic"/>
              </a:rPr>
              <a:t>LIMITED PARTNERSHIP</a:t>
            </a:r>
            <a:endParaRPr sz="2800" b="1" dirty="0">
              <a:solidFill>
                <a:schemeClr val="accent1"/>
              </a:solidFill>
              <a:latin typeface="Livvic"/>
              <a:ea typeface="Livvic"/>
              <a:cs typeface="Livvic"/>
              <a:sym typeface="Livvic"/>
            </a:endParaRPr>
          </a:p>
        </p:txBody>
      </p:sp>
      <p:sp>
        <p:nvSpPr>
          <p:cNvPr id="468" name="Google Shape;468;g26f346addcc_2_48"/>
          <p:cNvSpPr txBox="1"/>
          <p:nvPr/>
        </p:nvSpPr>
        <p:spPr>
          <a:xfrm>
            <a:off x="264350" y="840509"/>
            <a:ext cx="861530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ea typeface="Gill Sans"/>
                <a:cs typeface="Gill Sans"/>
                <a:sym typeface="Gill Sans"/>
              </a:rPr>
              <a:t>This only differs from a general partnership in that it offers limited liability protection to some (“limited”) partners. General partners are managers and thus assume personal liability.</a:t>
            </a:r>
            <a:endParaRPr sz="2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endParaRPr sz="1600" b="0" i="0" u="none" strike="noStrike" cap="none" dirty="0">
              <a:solidFill>
                <a:schemeClr val="tx1"/>
              </a:solidFill>
              <a:latin typeface="Gill Sans MT" panose="020B0502020104020203" pitchFamily="34" charset="77"/>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ea typeface="Gill Sans"/>
                <a:cs typeface="Gill Sans"/>
                <a:sym typeface="Gill Sans"/>
              </a:rPr>
              <a:t>Limited partners only own shares and thus enjoy protection from liability but will lose that protection if they become general partners.</a:t>
            </a:r>
            <a:endParaRPr sz="2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endParaRPr sz="1600" b="0" i="0" u="none" strike="noStrike" cap="none" dirty="0">
              <a:solidFill>
                <a:schemeClr val="tx1"/>
              </a:solidFill>
              <a:latin typeface="Gill Sans MT" panose="020B0502020104020203" pitchFamily="34" charset="77"/>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ea typeface="Gill Sans"/>
                <a:cs typeface="Gill Sans"/>
                <a:sym typeface="Gill Sans"/>
              </a:rPr>
              <a:t>Limited partnership interests can also be used to help involve younger generations, allowing them to become invested in the partnership.</a:t>
            </a:r>
            <a:endParaRPr sz="2400" b="0" i="0" u="none" strike="noStrike" cap="none" dirty="0">
              <a:solidFill>
                <a:schemeClr val="tx1"/>
              </a:solidFill>
              <a:latin typeface="Gill Sans MT" panose="020B0502020104020203" pitchFamily="34" charset="77"/>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9"/>
          <p:cNvSpPr txBox="1">
            <a:spLocks noGrp="1"/>
          </p:cNvSpPr>
          <p:nvPr>
            <p:ph type="title"/>
          </p:nvPr>
        </p:nvSpPr>
        <p:spPr>
          <a:xfrm>
            <a:off x="311700" y="17717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accent1"/>
              </a:buClr>
              <a:buSzPts val="2800"/>
              <a:buFont typeface="Livvic"/>
              <a:buNone/>
            </a:pPr>
            <a:r>
              <a:rPr lang="en-US" sz="2800" b="1" dirty="0">
                <a:solidFill>
                  <a:schemeClr val="accent1"/>
                </a:solidFill>
                <a:highlight>
                  <a:srgbClr val="FFFFFF"/>
                </a:highlight>
                <a:latin typeface="Livvic"/>
                <a:ea typeface="Livvic"/>
                <a:cs typeface="Livvic"/>
                <a:sym typeface="Livvic"/>
              </a:rPr>
              <a:t>LIMITED PARTNERSHIP</a:t>
            </a:r>
            <a:endParaRPr sz="2800" b="1" dirty="0">
              <a:solidFill>
                <a:schemeClr val="accent1"/>
              </a:solidFill>
              <a:latin typeface="Livvic"/>
              <a:ea typeface="Livvic"/>
              <a:cs typeface="Livvic"/>
              <a:sym typeface="Livvic"/>
            </a:endParaRPr>
          </a:p>
        </p:txBody>
      </p:sp>
      <p:sp>
        <p:nvSpPr>
          <p:cNvPr id="474" name="Google Shape;474;p9"/>
          <p:cNvSpPr txBox="1"/>
          <p:nvPr/>
        </p:nvSpPr>
        <p:spPr>
          <a:xfrm>
            <a:off x="264350" y="1126836"/>
            <a:ext cx="8615300"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ea typeface="Gill Sans"/>
                <a:cs typeface="Gill Sans"/>
                <a:sym typeface="Gill Sans"/>
              </a:rPr>
              <a:t>Regulations vary by state, and the formation of a limited partnership must be reported to the state.</a:t>
            </a:r>
            <a:endParaRPr sz="2400" b="0" i="0" u="none" strike="noStrike" cap="none" dirty="0">
              <a:solidFill>
                <a:schemeClr val="tx1"/>
              </a:solidFill>
              <a:latin typeface="Gill Sans MT" panose="020B0502020104020203" pitchFamily="34" charset="77"/>
              <a:sym typeface="Arial"/>
            </a:endParaRPr>
          </a:p>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dirty="0">
                <a:solidFill>
                  <a:schemeClr val="tx1"/>
                </a:solidFill>
                <a:latin typeface="Gill Sans MT" panose="020B0502020104020203" pitchFamily="34" charset="77"/>
                <a:ea typeface="Gill Sans"/>
                <a:cs typeface="Gill Sans"/>
                <a:sym typeface="Gill Sans"/>
              </a:rPr>
            </a:br>
            <a:endParaRPr sz="2400" b="0" i="0" u="none" strike="noStrike" cap="none" dirty="0">
              <a:solidFill>
                <a:schemeClr val="tx1"/>
              </a:solidFill>
              <a:latin typeface="Gill Sans MT" panose="020B0502020104020203" pitchFamily="34" charset="77"/>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Gill Sans MT" panose="020B0502020104020203" pitchFamily="34" charset="77"/>
                <a:ea typeface="Gill Sans"/>
                <a:cs typeface="Gill Sans"/>
                <a:sym typeface="Gill Sans"/>
              </a:rPr>
              <a:t>The business can end with the death of a general partner, but limited partnership agreements, wills and written agreements can be used to avoid its dissolution. Taxes are filed like a general partnership (Cushing et al 2022)</a:t>
            </a:r>
            <a:r>
              <a:rPr lang="en-US" sz="2400" dirty="0">
                <a:solidFill>
                  <a:schemeClr val="tx1"/>
                </a:solidFill>
                <a:latin typeface="Gill Sans MT" panose="020B0502020104020203" pitchFamily="34" charset="77"/>
                <a:ea typeface="Gill Sans"/>
                <a:cs typeface="Gill Sans"/>
                <a:sym typeface="Gill Sans"/>
              </a:rPr>
              <a:t>.</a:t>
            </a:r>
            <a:endParaRPr sz="2400" b="0" i="0" u="none" strike="noStrike" cap="none" dirty="0">
              <a:solidFill>
                <a:schemeClr val="tx1"/>
              </a:solidFill>
              <a:latin typeface="Gill Sans MT" panose="020B0502020104020203" pitchFamily="34" charset="77"/>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0"/>
          <p:cNvSpPr txBox="1">
            <a:spLocks noGrp="1"/>
          </p:cNvSpPr>
          <p:nvPr>
            <p:ph type="title"/>
          </p:nvPr>
        </p:nvSpPr>
        <p:spPr>
          <a:xfrm>
            <a:off x="311700" y="256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accent1"/>
              </a:buClr>
              <a:buSzPts val="2800"/>
              <a:buFont typeface="Livvic"/>
              <a:buNone/>
            </a:pPr>
            <a:r>
              <a:rPr lang="en-US" sz="2800" b="1" dirty="0">
                <a:solidFill>
                  <a:schemeClr val="accent1"/>
                </a:solidFill>
                <a:highlight>
                  <a:srgbClr val="FFFFFF"/>
                </a:highlight>
                <a:latin typeface="Livvic"/>
                <a:ea typeface="Livvic"/>
                <a:cs typeface="Livvic"/>
                <a:sym typeface="Livvic"/>
              </a:rPr>
              <a:t>LIMITED LIABILITY COMPANIES, OR LLC</a:t>
            </a:r>
            <a:endParaRPr sz="2800" b="1" dirty="0">
              <a:solidFill>
                <a:schemeClr val="accent1"/>
              </a:solidFill>
              <a:latin typeface="Livvic"/>
              <a:ea typeface="Livvic"/>
              <a:cs typeface="Livvic"/>
              <a:sym typeface="Livvic"/>
            </a:endParaRPr>
          </a:p>
        </p:txBody>
      </p:sp>
      <p:sp>
        <p:nvSpPr>
          <p:cNvPr id="480" name="Google Shape;480;p10"/>
          <p:cNvSpPr txBox="1"/>
          <p:nvPr/>
        </p:nvSpPr>
        <p:spPr>
          <a:xfrm>
            <a:off x="311700" y="1008921"/>
            <a:ext cx="8520600" cy="38779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latin typeface="Gill Sans"/>
                <a:ea typeface="Gill Sans"/>
                <a:cs typeface="Gill Sans"/>
                <a:sym typeface="Gill Sans"/>
              </a:rPr>
              <a:t>This creates a for-profit entity that combines the liability protection of a corporation with taxation and the flexible structure of a partnership. All owners or members avoid personal liability, and they can define the management structure. </a:t>
            </a:r>
            <a:endParaRPr sz="24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Gill Sans"/>
              <a:buNone/>
            </a:pPr>
            <a:endParaRPr sz="24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latin typeface="Gill Sans"/>
                <a:ea typeface="Gill Sans"/>
                <a:cs typeface="Gill Sans"/>
                <a:sym typeface="Gill Sans"/>
              </a:rPr>
              <a:t>Interest can be transferred through gifting, sales, or a will. The lifetime of an LLC can be indefinite, depending on its setup and the laws of the state of organization. A written operating agreement is required.</a:t>
            </a:r>
            <a:endParaRPr sz="24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Gill Sans"/>
              <a:buNone/>
            </a:pPr>
            <a:endParaRPr sz="24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9"/>
          <p:cNvSpPr txBox="1">
            <a:spLocks noGrp="1"/>
          </p:cNvSpPr>
          <p:nvPr>
            <p:ph type="title"/>
          </p:nvPr>
        </p:nvSpPr>
        <p:spPr>
          <a:xfrm>
            <a:off x="3592285" y="291532"/>
            <a:ext cx="3242695"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Gill Sans"/>
              <a:buNone/>
            </a:pPr>
            <a:r>
              <a:rPr lang="en-US"/>
              <a:t>PRESENTERS</a:t>
            </a:r>
            <a:endParaRPr/>
          </a:p>
        </p:txBody>
      </p:sp>
      <p:sp>
        <p:nvSpPr>
          <p:cNvPr id="152" name="Google Shape;152;p49"/>
          <p:cNvSpPr txBox="1">
            <a:spLocks noGrp="1"/>
          </p:cNvSpPr>
          <p:nvPr>
            <p:ph type="body" idx="1"/>
          </p:nvPr>
        </p:nvSpPr>
        <p:spPr>
          <a:xfrm>
            <a:off x="1328926" y="1269580"/>
            <a:ext cx="6599460" cy="3009688"/>
          </a:xfrm>
          <a:prstGeom prst="rect">
            <a:avLst/>
          </a:prstGeom>
          <a:noFill/>
          <a:ln>
            <a:noFill/>
          </a:ln>
        </p:spPr>
        <p:txBody>
          <a:bodyPr spcFirstLastPara="1" wrap="square" lIns="91425" tIns="91425" rIns="91425" bIns="91425" anchor="t" anchorCtr="0">
            <a:noAutofit/>
          </a:bodyPr>
          <a:lstStyle/>
          <a:p>
            <a:pPr marL="152400" lvl="0" indent="0" algn="l" rtl="0">
              <a:lnSpc>
                <a:spcPct val="100000"/>
              </a:lnSpc>
              <a:spcBef>
                <a:spcPts val="0"/>
              </a:spcBef>
              <a:spcAft>
                <a:spcPts val="0"/>
              </a:spcAft>
              <a:buSzPts val="1200"/>
              <a:buNone/>
            </a:pPr>
            <a:endParaRPr sz="1600" b="0" dirty="0">
              <a:latin typeface="Catamaran Light"/>
              <a:ea typeface="Catamaran Light"/>
              <a:cs typeface="Catamaran Light"/>
              <a:sym typeface="Catamaran Light"/>
            </a:endParaRPr>
          </a:p>
          <a:p>
            <a:pPr marL="152400" lvl="0" indent="0" algn="l" rtl="0">
              <a:lnSpc>
                <a:spcPct val="100000"/>
              </a:lnSpc>
              <a:spcBef>
                <a:spcPts val="0"/>
              </a:spcBef>
              <a:spcAft>
                <a:spcPts val="0"/>
              </a:spcAft>
              <a:buSzPts val="1200"/>
              <a:buNone/>
            </a:pPr>
            <a:endParaRPr sz="1600" b="0" dirty="0"/>
          </a:p>
          <a:p>
            <a:pPr marL="152400" lvl="0" indent="0" algn="l" rtl="0">
              <a:lnSpc>
                <a:spcPct val="100000"/>
              </a:lnSpc>
              <a:spcBef>
                <a:spcPts val="0"/>
              </a:spcBef>
              <a:spcAft>
                <a:spcPts val="0"/>
              </a:spcAft>
              <a:buSzPts val="1200"/>
              <a:buNone/>
            </a:pPr>
            <a:r>
              <a:rPr lang="en-US" sz="2400" dirty="0"/>
              <a:t>Enter presenter information on this slide</a:t>
            </a:r>
            <a:endParaRPr sz="2400" b="0" dirty="0"/>
          </a:p>
          <a:p>
            <a:pPr marL="152400" lvl="0" indent="0" algn="l" rtl="0">
              <a:lnSpc>
                <a:spcPct val="100000"/>
              </a:lnSpc>
              <a:spcBef>
                <a:spcPts val="0"/>
              </a:spcBef>
              <a:spcAft>
                <a:spcPts val="0"/>
              </a:spcAft>
              <a:buSzPts val="1200"/>
              <a:buNone/>
            </a:pPr>
            <a:endParaRPr sz="1600" dirty="0"/>
          </a:p>
          <a:p>
            <a:pPr marL="152400" lvl="0" indent="0" algn="l" rtl="0">
              <a:lnSpc>
                <a:spcPct val="100000"/>
              </a:lnSpc>
              <a:spcBef>
                <a:spcPts val="0"/>
              </a:spcBef>
              <a:spcAft>
                <a:spcPts val="0"/>
              </a:spcAft>
              <a:buSzPts val="1200"/>
              <a:buNone/>
            </a:pPr>
            <a:endParaRPr sz="1600" dirty="0"/>
          </a:p>
          <a:p>
            <a:pPr marL="152400" lvl="0" indent="0" algn="l" rtl="0">
              <a:lnSpc>
                <a:spcPct val="100000"/>
              </a:lnSpc>
              <a:spcBef>
                <a:spcPts val="0"/>
              </a:spcBef>
              <a:spcAft>
                <a:spcPts val="0"/>
              </a:spcAft>
              <a:buSzPts val="1200"/>
              <a:buNone/>
            </a:pPr>
            <a:endParaRPr sz="1600" b="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2ceed242db1_2_14"/>
          <p:cNvSpPr txBox="1">
            <a:spLocks noGrp="1"/>
          </p:cNvSpPr>
          <p:nvPr>
            <p:ph type="title"/>
          </p:nvPr>
        </p:nvSpPr>
        <p:spPr>
          <a:xfrm>
            <a:off x="311700" y="256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accent1"/>
              </a:buClr>
              <a:buSzPts val="2800"/>
              <a:buFont typeface="Livvic"/>
              <a:buNone/>
            </a:pPr>
            <a:r>
              <a:rPr lang="en-US" sz="2800" b="1" dirty="0">
                <a:solidFill>
                  <a:schemeClr val="accent1"/>
                </a:solidFill>
                <a:highlight>
                  <a:srgbClr val="FFFFFF"/>
                </a:highlight>
                <a:latin typeface="Livvic"/>
                <a:ea typeface="Livvic"/>
                <a:cs typeface="Livvic"/>
                <a:sym typeface="Livvic"/>
              </a:rPr>
              <a:t>LIMITED LIABILITY COMPANIES, OR LLC</a:t>
            </a:r>
            <a:endParaRPr sz="2800" b="1" dirty="0">
              <a:solidFill>
                <a:schemeClr val="accent1"/>
              </a:solidFill>
              <a:latin typeface="Livvic"/>
              <a:ea typeface="Livvic"/>
              <a:cs typeface="Livvic"/>
              <a:sym typeface="Livvic"/>
            </a:endParaRPr>
          </a:p>
        </p:txBody>
      </p:sp>
      <p:sp>
        <p:nvSpPr>
          <p:cNvPr id="486" name="Google Shape;486;g2ceed242db1_2_14"/>
          <p:cNvSpPr txBox="1"/>
          <p:nvPr/>
        </p:nvSpPr>
        <p:spPr>
          <a:xfrm>
            <a:off x="311700" y="1279119"/>
            <a:ext cx="852060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latin typeface="Gill Sans"/>
                <a:ea typeface="Gill Sans"/>
                <a:cs typeface="Gill Sans"/>
                <a:sym typeface="Gill Sans"/>
              </a:rPr>
              <a:t>Regulations vary by state, and the formation of an LLC must be reported to the state. Taxes are handled like a partnership (U.S. Small Business Administration 2023). </a:t>
            </a:r>
            <a:endParaRPr sz="24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2ceed242db1_2_20"/>
          <p:cNvSpPr txBox="1">
            <a:spLocks noGrp="1"/>
          </p:cNvSpPr>
          <p:nvPr>
            <p:ph type="title"/>
          </p:nvPr>
        </p:nvSpPr>
        <p:spPr>
          <a:xfrm>
            <a:off x="319650" y="20812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accent1"/>
              </a:buClr>
              <a:buSzPts val="2800"/>
              <a:buFont typeface="Livvic"/>
              <a:buNone/>
            </a:pPr>
            <a:r>
              <a:rPr lang="en-US" sz="2800" b="1" dirty="0">
                <a:solidFill>
                  <a:schemeClr val="accent1"/>
                </a:solidFill>
                <a:highlight>
                  <a:srgbClr val="FFFFFF"/>
                </a:highlight>
                <a:latin typeface="Livvic"/>
                <a:ea typeface="Livvic"/>
                <a:cs typeface="Livvic"/>
                <a:sym typeface="Livvic"/>
              </a:rPr>
              <a:t>S- AND C- CORPORATIONS</a:t>
            </a:r>
            <a:endParaRPr sz="2800" b="1" dirty="0">
              <a:solidFill>
                <a:schemeClr val="accent1"/>
              </a:solidFill>
              <a:latin typeface="Livvic"/>
              <a:ea typeface="Livvic"/>
              <a:cs typeface="Livvic"/>
              <a:sym typeface="Livvic"/>
            </a:endParaRPr>
          </a:p>
        </p:txBody>
      </p:sp>
      <p:sp>
        <p:nvSpPr>
          <p:cNvPr id="492" name="Google Shape;492;g2ceed242db1_2_20"/>
          <p:cNvSpPr txBox="1"/>
          <p:nvPr/>
        </p:nvSpPr>
        <p:spPr>
          <a:xfrm>
            <a:off x="319650" y="903663"/>
            <a:ext cx="8723100" cy="378562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rgbClr val="252525"/>
                </a:solidFill>
                <a:latin typeface="Gill Sans"/>
                <a:ea typeface="Gill Sans"/>
                <a:cs typeface="Gill Sans"/>
                <a:sym typeface="Gill Sans"/>
              </a:rPr>
              <a:t>These are entities that have rights and liabilities separate from their owners, or shareholders.</a:t>
            </a:r>
            <a:endParaRPr sz="2400" b="0" i="0" u="none" strike="noStrike" cap="none" dirty="0">
              <a:solidFill>
                <a:srgbClr val="252525"/>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Gill Sans"/>
              <a:buNone/>
            </a:pPr>
            <a:endParaRPr b="0" i="0" u="none" strike="noStrike" cap="none" dirty="0">
              <a:solidFill>
                <a:srgbClr val="252525"/>
              </a:solidFill>
              <a:latin typeface="Gill Sans"/>
              <a:ea typeface="Gill Sans"/>
              <a:cs typeface="Gill Sans"/>
              <a:sym typeface="Gill Sans"/>
            </a:endParaRPr>
          </a:p>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rgbClr val="252525"/>
                </a:solidFill>
                <a:latin typeface="Gill Sans"/>
                <a:ea typeface="Gill Sans"/>
                <a:cs typeface="Gill Sans"/>
                <a:sym typeface="Gill Sans"/>
              </a:rPr>
              <a:t>Corporations are heavily regulated, have a high setup cost, and must file their creation with the state.</a:t>
            </a:r>
            <a:endParaRPr sz="2400" b="0" i="0" u="none" strike="noStrike" cap="none" dirty="0">
              <a:solidFill>
                <a:srgbClr val="252525"/>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Gill Sans"/>
              <a:buNone/>
            </a:pPr>
            <a:endParaRPr b="0" i="0" u="none" strike="noStrike" cap="none" dirty="0">
              <a:solidFill>
                <a:srgbClr val="252525"/>
              </a:solidFill>
              <a:latin typeface="Gill Sans"/>
              <a:ea typeface="Gill Sans"/>
              <a:cs typeface="Gill Sans"/>
              <a:sym typeface="Gill Sans"/>
            </a:endParaRPr>
          </a:p>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rgbClr val="252525"/>
                </a:solidFill>
                <a:latin typeface="Gill Sans"/>
                <a:ea typeface="Gill Sans"/>
                <a:cs typeface="Gill Sans"/>
                <a:sym typeface="Gill Sans"/>
              </a:rPr>
              <a:t>Shareholders elect a board of directors who then appoint officers or others to make day-to-day decisions. </a:t>
            </a:r>
            <a:endParaRPr sz="2400" b="0" i="0" u="none" strike="noStrike" cap="none" dirty="0">
              <a:solidFill>
                <a:srgbClr val="252525"/>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Gill Sans"/>
              <a:buNone/>
            </a:pPr>
            <a:endParaRPr b="0" i="0" u="none" strike="noStrike" cap="none" dirty="0">
              <a:solidFill>
                <a:srgbClr val="252525"/>
              </a:solidFill>
              <a:latin typeface="Gill Sans"/>
              <a:ea typeface="Gill Sans"/>
              <a:cs typeface="Gill Sans"/>
              <a:sym typeface="Gill Sans"/>
            </a:endParaRPr>
          </a:p>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rgbClr val="252525"/>
                </a:solidFill>
                <a:latin typeface="Gill Sans"/>
                <a:ea typeface="Gill Sans"/>
                <a:cs typeface="Gill Sans"/>
                <a:sym typeface="Gill Sans"/>
              </a:rPr>
              <a:t>Corporations don’t have reduced capital gains tax rates and are taxed on their earnings.</a:t>
            </a:r>
            <a:endParaRPr sz="2400" b="0" i="0" u="none" strike="noStrike" cap="none" dirty="0">
              <a:solidFill>
                <a:schemeClr val="dk1"/>
              </a:solidFill>
              <a:latin typeface="Gill Sans"/>
              <a:ea typeface="Gill Sans"/>
              <a:cs typeface="Gill Sans"/>
              <a:sym typeface="Gill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2ceed242db1_2_26"/>
          <p:cNvSpPr txBox="1">
            <a:spLocks noGrp="1"/>
          </p:cNvSpPr>
          <p:nvPr>
            <p:ph type="title"/>
          </p:nvPr>
        </p:nvSpPr>
        <p:spPr>
          <a:xfrm>
            <a:off x="311700" y="37451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C-CORPORATIONS VS. S-CORPORATIONS </a:t>
            </a:r>
            <a:endParaRPr sz="2800" b="1" dirty="0">
              <a:solidFill>
                <a:schemeClr val="accent1"/>
              </a:solidFill>
              <a:latin typeface="Livvic"/>
              <a:ea typeface="Livvic"/>
              <a:cs typeface="Livvic"/>
              <a:sym typeface="Livvic"/>
            </a:endParaRPr>
          </a:p>
        </p:txBody>
      </p:sp>
      <p:sp>
        <p:nvSpPr>
          <p:cNvPr id="498" name="Google Shape;498;g2ceed242db1_2_26"/>
          <p:cNvSpPr txBox="1"/>
          <p:nvPr/>
        </p:nvSpPr>
        <p:spPr>
          <a:xfrm>
            <a:off x="452125" y="1215066"/>
            <a:ext cx="8380175"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latin typeface="Gill Sans"/>
                <a:ea typeface="Gill Sans"/>
                <a:cs typeface="Gill Sans"/>
                <a:sym typeface="Gill Sans"/>
              </a:rPr>
              <a:t>C-Corporations are taxed as entities and shareholders pay taxes on dividends resulting in double taxation of earnings. </a:t>
            </a:r>
            <a:endParaRPr sz="2400" b="0" i="0" u="none" strike="noStrike" cap="none" dirty="0">
              <a:solidFill>
                <a:schemeClr val="tx1"/>
              </a:solidFill>
              <a:latin typeface="Gill Sans"/>
              <a:ea typeface="Gill Sans"/>
              <a:cs typeface="Gill Sans"/>
              <a:sym typeface="Gill Sans"/>
            </a:endParaRPr>
          </a:p>
        </p:txBody>
      </p:sp>
      <p:sp>
        <p:nvSpPr>
          <p:cNvPr id="499" name="Google Shape;499;g2ceed242db1_2_26"/>
          <p:cNvSpPr txBox="1"/>
          <p:nvPr/>
        </p:nvSpPr>
        <p:spPr>
          <a:xfrm>
            <a:off x="452125" y="2692566"/>
            <a:ext cx="8073039"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latin typeface="Gill Sans"/>
                <a:ea typeface="Gill Sans"/>
                <a:cs typeface="Gill Sans"/>
                <a:sym typeface="Gill Sans"/>
              </a:rPr>
              <a:t>S-Corporations avoid double taxation but is limited in its number of shareholders and types of stockholders. Individual shareholders pay tax on their percentage of earnings. </a:t>
            </a:r>
            <a:endParaRPr sz="24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2ceed242db1_2_38"/>
          <p:cNvSpPr txBox="1">
            <a:spLocks noGrp="1"/>
          </p:cNvSpPr>
          <p:nvPr>
            <p:ph type="title"/>
          </p:nvPr>
        </p:nvSpPr>
        <p:spPr>
          <a:xfrm>
            <a:off x="311700" y="41378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TRUSTS</a:t>
            </a:r>
            <a:endParaRPr sz="2800" b="1" dirty="0">
              <a:solidFill>
                <a:schemeClr val="accent1"/>
              </a:solidFill>
              <a:latin typeface="Livvic"/>
              <a:ea typeface="Livvic"/>
              <a:cs typeface="Livvic"/>
              <a:sym typeface="Livvic"/>
            </a:endParaRPr>
          </a:p>
        </p:txBody>
      </p:sp>
      <p:sp>
        <p:nvSpPr>
          <p:cNvPr id="505" name="Google Shape;505;g2ceed242db1_2_38"/>
          <p:cNvSpPr txBox="1"/>
          <p:nvPr/>
        </p:nvSpPr>
        <p:spPr>
          <a:xfrm>
            <a:off x="311700" y="1017725"/>
            <a:ext cx="8333536" cy="313929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latin typeface="Gill Sans"/>
                <a:ea typeface="Gill Sans"/>
                <a:cs typeface="Gill Sans"/>
                <a:sym typeface="Gill Sans"/>
              </a:rPr>
              <a:t>Another form of ownership that can be used to transfer land is a trust. Trusts are legal entities where there is separate legal ownership and beneficial ownership. This divides the management of an asset from the benefit of that asset. The grantor/settlor creates the trust and its provisions, the trustee manages the trust assets per its provisions, and the beneficiary benefits from the trust. It can be the same person or different people for one or both.</a:t>
            </a:r>
            <a:endParaRPr sz="28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2ceed242db1_2_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TRUSTS ARE FLEXIBLE</a:t>
            </a:r>
            <a:endParaRPr sz="2800" b="1" dirty="0">
              <a:solidFill>
                <a:schemeClr val="accent1"/>
              </a:solidFill>
              <a:latin typeface="Livvic"/>
              <a:ea typeface="Livvic"/>
              <a:cs typeface="Livvic"/>
              <a:sym typeface="Livvic"/>
            </a:endParaRPr>
          </a:p>
        </p:txBody>
      </p:sp>
      <p:sp>
        <p:nvSpPr>
          <p:cNvPr id="511" name="Google Shape;511;g2ceed242db1_2_42"/>
          <p:cNvSpPr txBox="1"/>
          <p:nvPr/>
        </p:nvSpPr>
        <p:spPr>
          <a:xfrm>
            <a:off x="267000" y="1017725"/>
            <a:ext cx="7897945"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latin typeface="Gill Sans"/>
                <a:ea typeface="Gill Sans"/>
                <a:cs typeface="Gill Sans"/>
                <a:sym typeface="Gill Sans"/>
              </a:rPr>
              <a:t>Trusts are perhaps the most flexible tool used in estate planning, but they can also cause the most problems if they are not constructed carefully.  The trustor/settlor has the freedom to develop why, how, and when assets will be dispersed to the beneficiary as well as determine the amount of discretionary power the trustee has. </a:t>
            </a:r>
            <a:endParaRPr sz="24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ceed242db1_2_54"/>
          <p:cNvSpPr txBox="1">
            <a:spLocks noGrp="1"/>
          </p:cNvSpPr>
          <p:nvPr>
            <p:ph type="title"/>
          </p:nvPr>
        </p:nvSpPr>
        <p:spPr>
          <a:xfrm>
            <a:off x="332509" y="445025"/>
            <a:ext cx="8766641"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TRUSTS: DEAD OR ALIVE</a:t>
            </a:r>
            <a:endParaRPr sz="2800" b="1" dirty="0">
              <a:solidFill>
                <a:schemeClr val="accent1"/>
              </a:solidFill>
              <a:latin typeface="Livvic"/>
              <a:ea typeface="Livvic"/>
              <a:cs typeface="Livvic"/>
              <a:sym typeface="Livvic"/>
            </a:endParaRPr>
          </a:p>
        </p:txBody>
      </p:sp>
      <p:sp>
        <p:nvSpPr>
          <p:cNvPr id="517" name="Google Shape;517;g2ceed242db1_2_54"/>
          <p:cNvSpPr txBox="1"/>
          <p:nvPr/>
        </p:nvSpPr>
        <p:spPr>
          <a:xfrm>
            <a:off x="405599" y="1344972"/>
            <a:ext cx="7116957"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latin typeface="Gill Sans"/>
                <a:ea typeface="Gill Sans"/>
                <a:cs typeface="Gill Sans"/>
                <a:sym typeface="Gill Sans"/>
              </a:rPr>
              <a:t>The trustor/settlor can elect to have a trust disperse assets while they are alive (living trusts) or deceased (testamentary trusts). </a:t>
            </a:r>
            <a:endParaRPr sz="28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2ceed242db1_2_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IRREVOCABLE VS. REVOCABLE</a:t>
            </a:r>
            <a:endParaRPr sz="2800" b="1" dirty="0">
              <a:solidFill>
                <a:schemeClr val="accent1"/>
              </a:solidFill>
              <a:latin typeface="Livvic"/>
              <a:ea typeface="Livvic"/>
              <a:cs typeface="Livvic"/>
              <a:sym typeface="Livvic"/>
            </a:endParaRPr>
          </a:p>
        </p:txBody>
      </p:sp>
      <p:sp>
        <p:nvSpPr>
          <p:cNvPr id="523" name="Google Shape;523;g2ceed242db1_2_60"/>
          <p:cNvSpPr txBox="1"/>
          <p:nvPr/>
        </p:nvSpPr>
        <p:spPr>
          <a:xfrm>
            <a:off x="311700" y="1143900"/>
            <a:ext cx="80262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latin typeface="Gill Sans"/>
                <a:ea typeface="Gill Sans"/>
                <a:cs typeface="Gill Sans"/>
                <a:sym typeface="Gill Sans"/>
              </a:rPr>
              <a:t>The trustor/settlor also decides what level of control they want over the assets in the trust; it can be permanent (irrevocable) or subject to change (revocable). </a:t>
            </a:r>
            <a:endParaRPr sz="2500" b="0" i="0" u="none" strike="noStrike" cap="none" dirty="0">
              <a:solidFill>
                <a:schemeClr val="tx1"/>
              </a:solidFill>
              <a:latin typeface="Gill Sans"/>
              <a:ea typeface="Gill Sans"/>
              <a:cs typeface="Gill Sans"/>
              <a:sym typeface="Gill Sans"/>
            </a:endParaRPr>
          </a:p>
        </p:txBody>
      </p:sp>
      <p:sp>
        <p:nvSpPr>
          <p:cNvPr id="524" name="Google Shape;524;g2ceed242db1_2_60"/>
          <p:cNvSpPr txBox="1"/>
          <p:nvPr/>
        </p:nvSpPr>
        <p:spPr>
          <a:xfrm>
            <a:off x="311700" y="2563075"/>
            <a:ext cx="81393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1" i="1" u="none" strike="noStrike" cap="none" dirty="0">
                <a:solidFill>
                  <a:schemeClr val="tx1"/>
                </a:solidFill>
                <a:latin typeface="Gill Sans"/>
                <a:ea typeface="Gill Sans"/>
                <a:cs typeface="Gill Sans"/>
                <a:sym typeface="Gill Sans"/>
              </a:rPr>
              <a:t>A revocable trust</a:t>
            </a:r>
            <a:r>
              <a:rPr lang="en-US" sz="2400" b="0" i="0" u="none" strike="noStrike" cap="none" dirty="0">
                <a:solidFill>
                  <a:schemeClr val="tx1"/>
                </a:solidFill>
                <a:latin typeface="Gill Sans"/>
                <a:ea typeface="Gill Sans"/>
                <a:cs typeface="Gill Sans"/>
                <a:sym typeface="Gill Sans"/>
              </a:rPr>
              <a:t> is useful because it can be amended or revoked at any time. </a:t>
            </a:r>
            <a:r>
              <a:rPr lang="en-US" sz="2400" b="1" i="1" u="none" strike="noStrike" cap="none" dirty="0">
                <a:solidFill>
                  <a:schemeClr val="tx1"/>
                </a:solidFill>
                <a:latin typeface="Gill Sans"/>
                <a:ea typeface="Gill Sans"/>
                <a:cs typeface="Gill Sans"/>
                <a:sym typeface="Gill Sans"/>
              </a:rPr>
              <a:t>An irrevocable trust </a:t>
            </a:r>
            <a:r>
              <a:rPr lang="en-US" sz="2400" b="0" i="0" u="none" strike="noStrike" cap="none" dirty="0">
                <a:solidFill>
                  <a:schemeClr val="tx1"/>
                </a:solidFill>
                <a:latin typeface="Gill Sans"/>
                <a:ea typeface="Gill Sans"/>
                <a:cs typeface="Gill Sans"/>
                <a:sym typeface="Gill Sans"/>
              </a:rPr>
              <a:t>is useful because it helps move assets out of the grantor’s/settlor’s estate, but it cannot be easily amended and can leave the trustee with too little or too much discretionary power. </a:t>
            </a:r>
            <a:endParaRPr sz="24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2f2d646fe30_2_13"/>
          <p:cNvSpPr txBox="1">
            <a:spLocks noGrp="1"/>
          </p:cNvSpPr>
          <p:nvPr>
            <p:ph type="title"/>
          </p:nvPr>
        </p:nvSpPr>
        <p:spPr>
          <a:xfrm>
            <a:off x="888300" y="2020070"/>
            <a:ext cx="7367400" cy="1103360"/>
          </a:xfrm>
          <a:prstGeom prst="rect">
            <a:avLst/>
          </a:prstGeom>
          <a:solidFill>
            <a:srgbClr val="D9E8C8"/>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4000" b="1" dirty="0">
                <a:solidFill>
                  <a:schemeClr val="accent1"/>
                </a:solidFill>
                <a:latin typeface="Livvic" pitchFamily="2" charset="77"/>
              </a:rPr>
              <a:t>FARM CONSIDERATIONS</a:t>
            </a:r>
            <a:endParaRPr sz="4000" b="1" dirty="0">
              <a:solidFill>
                <a:schemeClr val="accent1"/>
              </a:solidFill>
              <a:latin typeface="Livvic" pitchFamily="2" charset="77"/>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272188fe6d0_1_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SMALLER FARMS</a:t>
            </a:r>
            <a:endParaRPr sz="2800" b="1" dirty="0">
              <a:solidFill>
                <a:schemeClr val="accent1"/>
              </a:solidFill>
              <a:latin typeface="Livvic"/>
              <a:ea typeface="Livvic"/>
              <a:cs typeface="Livvic"/>
              <a:sym typeface="Livvic"/>
            </a:endParaRPr>
          </a:p>
        </p:txBody>
      </p:sp>
      <p:sp>
        <p:nvSpPr>
          <p:cNvPr id="535" name="Google Shape;535;g272188fe6d0_1_1"/>
          <p:cNvSpPr txBox="1"/>
          <p:nvPr/>
        </p:nvSpPr>
        <p:spPr>
          <a:xfrm>
            <a:off x="357090" y="937800"/>
            <a:ext cx="8064600" cy="32679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15000"/>
              </a:lnSpc>
              <a:spcBef>
                <a:spcPts val="700"/>
              </a:spcBef>
              <a:spcAft>
                <a:spcPts val="0"/>
              </a:spcAft>
              <a:buClr>
                <a:schemeClr val="tx1"/>
              </a:buClr>
              <a:buSzPts val="1650"/>
              <a:buFont typeface="Arial" panose="020B0604020202020204" pitchFamily="34" charset="0"/>
              <a:buChar char="•"/>
            </a:pPr>
            <a:r>
              <a:rPr lang="en-US" sz="2400" b="0" i="0" u="none" strike="noStrike" cap="none" dirty="0">
                <a:solidFill>
                  <a:schemeClr val="tx1"/>
                </a:solidFill>
                <a:latin typeface="Gill Sans"/>
                <a:ea typeface="Gill Sans"/>
                <a:cs typeface="Gill Sans"/>
                <a:sym typeface="Gill Sans"/>
              </a:rPr>
              <a:t>For smaller operations with small children in the family, it may make sense to use a C corporation due to:</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15000"/>
              </a:lnSpc>
              <a:spcBef>
                <a:spcPts val="700"/>
              </a:spcBef>
              <a:spcAft>
                <a:spcPts val="0"/>
              </a:spcAft>
              <a:buClr>
                <a:schemeClr val="tx1"/>
              </a:buClr>
              <a:buSzPts val="1650"/>
              <a:buFont typeface="Wingdings" pitchFamily="2" charset="2"/>
              <a:buChar char="§"/>
            </a:pPr>
            <a:r>
              <a:rPr lang="en-US" sz="2400" b="0" i="0" u="none" strike="noStrike" cap="none" dirty="0">
                <a:solidFill>
                  <a:schemeClr val="tx1"/>
                </a:solidFill>
                <a:latin typeface="Gill Sans"/>
                <a:ea typeface="Gill Sans"/>
                <a:cs typeface="Gill Sans"/>
                <a:sym typeface="Gill Sans"/>
              </a:rPr>
              <a:t>Reduced payroll taxes</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15000"/>
              </a:lnSpc>
              <a:spcBef>
                <a:spcPts val="700"/>
              </a:spcBef>
              <a:spcAft>
                <a:spcPts val="0"/>
              </a:spcAft>
              <a:buClr>
                <a:schemeClr val="tx1"/>
              </a:buClr>
              <a:buSzPts val="1650"/>
              <a:buFont typeface="Wingdings" pitchFamily="2" charset="2"/>
              <a:buChar char="§"/>
            </a:pPr>
            <a:r>
              <a:rPr lang="en-US" sz="2400" b="0" i="0" u="none" strike="noStrike" cap="none" dirty="0">
                <a:solidFill>
                  <a:schemeClr val="tx1"/>
                </a:solidFill>
                <a:latin typeface="Gill Sans"/>
                <a:ea typeface="Gill Sans"/>
                <a:cs typeface="Gill Sans"/>
                <a:sym typeface="Gill Sans"/>
              </a:rPr>
              <a:t>Commodity wages</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15000"/>
              </a:lnSpc>
              <a:spcBef>
                <a:spcPts val="700"/>
              </a:spcBef>
              <a:spcAft>
                <a:spcPts val="0"/>
              </a:spcAft>
              <a:buClr>
                <a:schemeClr val="tx1"/>
              </a:buClr>
              <a:buSzPts val="1650"/>
              <a:buFont typeface="Wingdings" pitchFamily="2" charset="2"/>
              <a:buChar char="§"/>
            </a:pPr>
            <a:r>
              <a:rPr lang="en-US" sz="2400" b="0" i="0" u="none" strike="noStrike" cap="none" dirty="0">
                <a:solidFill>
                  <a:schemeClr val="tx1"/>
                </a:solidFill>
                <a:latin typeface="Gill Sans"/>
                <a:ea typeface="Gill Sans"/>
                <a:cs typeface="Gill Sans"/>
                <a:sym typeface="Gill Sans"/>
              </a:rPr>
              <a:t>Tax-free fringe benefits</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15000"/>
              </a:lnSpc>
              <a:spcBef>
                <a:spcPts val="700"/>
              </a:spcBef>
              <a:spcAft>
                <a:spcPts val="0"/>
              </a:spcAft>
              <a:buClr>
                <a:schemeClr val="tx1"/>
              </a:buClr>
              <a:buSzPts val="1650"/>
              <a:buFont typeface="Wingdings" pitchFamily="2" charset="2"/>
              <a:buChar char="§"/>
            </a:pPr>
            <a:r>
              <a:rPr lang="en-US" sz="2400" b="0" i="0" u="none" strike="noStrike" cap="none" dirty="0">
                <a:solidFill>
                  <a:schemeClr val="tx1"/>
                </a:solidFill>
                <a:latin typeface="Gill Sans"/>
                <a:ea typeface="Gill Sans"/>
                <a:cs typeface="Gill Sans"/>
                <a:sym typeface="Gill Sans"/>
              </a:rPr>
              <a:t>Earned Income Tax Credit possibility</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15000"/>
              </a:lnSpc>
              <a:spcBef>
                <a:spcPts val="700"/>
              </a:spcBef>
              <a:spcAft>
                <a:spcPts val="0"/>
              </a:spcAft>
              <a:buClr>
                <a:schemeClr val="tx1"/>
              </a:buClr>
              <a:buSzPts val="1650"/>
              <a:buFont typeface="Wingdings" pitchFamily="2" charset="2"/>
              <a:buChar char="§"/>
            </a:pPr>
            <a:r>
              <a:rPr lang="en-US" sz="2400" b="0" i="0" u="none" strike="noStrike" cap="none" dirty="0">
                <a:solidFill>
                  <a:schemeClr val="tx1"/>
                </a:solidFill>
                <a:latin typeface="Gill Sans"/>
                <a:ea typeface="Gill Sans"/>
                <a:cs typeface="Gill Sans"/>
                <a:sym typeface="Gill Sans"/>
              </a:rPr>
              <a:t>Fiscal year options</a:t>
            </a:r>
            <a:endParaRPr sz="24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600"/>
              <a:buFont typeface="Gill Sans"/>
              <a:buNone/>
            </a:pPr>
            <a:endParaRPr sz="2400" b="0" i="0" u="none" strike="noStrike" cap="none" dirty="0">
              <a:solidFill>
                <a:schemeClr val="tx1"/>
              </a:solidFill>
              <a:latin typeface="Livvic Light"/>
              <a:ea typeface="Livvic Light"/>
              <a:cs typeface="Livvic Light"/>
              <a:sym typeface="Livvic 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272188fe6d0_1_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MEDIUM AND LARGER FARMS</a:t>
            </a:r>
            <a:endParaRPr sz="2800" b="1" dirty="0">
              <a:solidFill>
                <a:schemeClr val="accent1"/>
              </a:solidFill>
              <a:latin typeface="Livvic"/>
              <a:ea typeface="Livvic"/>
              <a:cs typeface="Livvic"/>
              <a:sym typeface="Livvic"/>
            </a:endParaRPr>
          </a:p>
        </p:txBody>
      </p:sp>
      <p:sp>
        <p:nvSpPr>
          <p:cNvPr id="541" name="Google Shape;541;g272188fe6d0_1_8"/>
          <p:cNvSpPr txBox="1"/>
          <p:nvPr/>
        </p:nvSpPr>
        <p:spPr>
          <a:xfrm>
            <a:off x="428540" y="922671"/>
            <a:ext cx="8705300" cy="35577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600"/>
              </a:spcBef>
              <a:spcAft>
                <a:spcPts val="0"/>
              </a:spcAft>
              <a:buClr>
                <a:schemeClr val="tx1"/>
              </a:buClr>
              <a:buSzPts val="1800"/>
              <a:buFont typeface="Arial" panose="020B0604020202020204" pitchFamily="34" charset="0"/>
              <a:buChar char="•"/>
            </a:pPr>
            <a:r>
              <a:rPr lang="en-US" sz="2400" b="0" i="0" u="none" strike="noStrike" cap="none" dirty="0">
                <a:solidFill>
                  <a:schemeClr val="tx1"/>
                </a:solidFill>
                <a:latin typeface="Gill Sans"/>
                <a:ea typeface="Gill Sans"/>
                <a:cs typeface="Gill Sans"/>
                <a:sym typeface="Gill Sans"/>
              </a:rPr>
              <a:t>Preference for entity selection is LLC due to:</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00000"/>
              </a:lnSpc>
              <a:spcBef>
                <a:spcPts val="600"/>
              </a:spcBef>
              <a:spcAft>
                <a:spcPts val="0"/>
              </a:spcAft>
              <a:buClr>
                <a:schemeClr val="tx1"/>
              </a:buClr>
              <a:buSzPts val="1800"/>
              <a:buFont typeface="Wingdings" pitchFamily="2" charset="2"/>
              <a:buChar char="§"/>
            </a:pPr>
            <a:r>
              <a:rPr lang="en-US" sz="2400" b="0" i="0" u="none" strike="noStrike" cap="none" dirty="0">
                <a:solidFill>
                  <a:schemeClr val="tx1"/>
                </a:solidFill>
                <a:latin typeface="Gill Sans"/>
                <a:ea typeface="Gill Sans"/>
                <a:cs typeface="Gill Sans"/>
                <a:sym typeface="Gill Sans"/>
              </a:rPr>
              <a:t>Similar payroll tax savings to Corporation(s)</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00000"/>
              </a:lnSpc>
              <a:spcBef>
                <a:spcPts val="600"/>
              </a:spcBef>
              <a:spcAft>
                <a:spcPts val="0"/>
              </a:spcAft>
              <a:buClr>
                <a:schemeClr val="tx1"/>
              </a:buClr>
              <a:buSzPts val="1800"/>
              <a:buFont typeface="Wingdings" pitchFamily="2" charset="2"/>
              <a:buChar char="§"/>
            </a:pPr>
            <a:r>
              <a:rPr lang="en-US" sz="2400" b="0" i="0" u="none" strike="noStrike" cap="none" dirty="0">
                <a:solidFill>
                  <a:schemeClr val="tx1"/>
                </a:solidFill>
                <a:latin typeface="Gill Sans"/>
                <a:ea typeface="Gill Sans"/>
                <a:cs typeface="Gill Sans"/>
                <a:sym typeface="Gill Sans"/>
              </a:rPr>
              <a:t>Flexibility in allocation of losses</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00000"/>
              </a:lnSpc>
              <a:spcBef>
                <a:spcPts val="600"/>
              </a:spcBef>
              <a:spcAft>
                <a:spcPts val="0"/>
              </a:spcAft>
              <a:buClr>
                <a:schemeClr val="tx1"/>
              </a:buClr>
              <a:buSzPts val="1800"/>
              <a:buFont typeface="Wingdings" pitchFamily="2" charset="2"/>
              <a:buChar char="§"/>
            </a:pPr>
            <a:r>
              <a:rPr lang="en-US" sz="2400" b="0" i="0" u="none" strike="noStrike" cap="none" dirty="0">
                <a:solidFill>
                  <a:schemeClr val="tx1"/>
                </a:solidFill>
                <a:latin typeface="Gill Sans"/>
                <a:ea typeface="Gill Sans"/>
                <a:cs typeface="Gill Sans"/>
                <a:sym typeface="Gill Sans"/>
              </a:rPr>
              <a:t>Ease of transfer of assets in and out without tax cost</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00000"/>
              </a:lnSpc>
              <a:spcBef>
                <a:spcPts val="600"/>
              </a:spcBef>
              <a:spcAft>
                <a:spcPts val="0"/>
              </a:spcAft>
              <a:buClr>
                <a:schemeClr val="tx1"/>
              </a:buClr>
              <a:buSzPts val="1800"/>
              <a:buFont typeface="Wingdings" pitchFamily="2" charset="2"/>
              <a:buChar char="§"/>
            </a:pPr>
            <a:r>
              <a:rPr lang="en-US" sz="2400" b="0" i="0" u="none" strike="noStrike" cap="none" dirty="0">
                <a:solidFill>
                  <a:schemeClr val="tx1"/>
                </a:solidFill>
                <a:latin typeface="Gill Sans"/>
                <a:ea typeface="Gill Sans"/>
                <a:cs typeface="Gill Sans"/>
                <a:sym typeface="Gill Sans"/>
              </a:rPr>
              <a:t>Step-up in basis in all assets owned by member at death</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00000"/>
              </a:lnSpc>
              <a:spcBef>
                <a:spcPts val="600"/>
              </a:spcBef>
              <a:spcAft>
                <a:spcPts val="0"/>
              </a:spcAft>
              <a:buClr>
                <a:schemeClr val="tx1"/>
              </a:buClr>
              <a:buSzPts val="1800"/>
              <a:buFont typeface="Wingdings" pitchFamily="2" charset="2"/>
              <a:buChar char="§"/>
            </a:pPr>
            <a:r>
              <a:rPr lang="en-US" sz="2400" b="0" i="0" u="none" strike="noStrike" cap="none" dirty="0">
                <a:solidFill>
                  <a:schemeClr val="tx1"/>
                </a:solidFill>
                <a:latin typeface="Gill Sans"/>
                <a:ea typeface="Gill Sans"/>
                <a:cs typeface="Gill Sans"/>
                <a:sym typeface="Gill Sans"/>
              </a:rPr>
              <a:t>Legal protection same as corporation</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00000"/>
              </a:lnSpc>
              <a:spcBef>
                <a:spcPts val="600"/>
              </a:spcBef>
              <a:spcAft>
                <a:spcPts val="0"/>
              </a:spcAft>
              <a:buClr>
                <a:schemeClr val="tx1"/>
              </a:buClr>
              <a:buSzPts val="1800"/>
              <a:buFont typeface="Wingdings" pitchFamily="2" charset="2"/>
              <a:buChar char="§"/>
            </a:pPr>
            <a:r>
              <a:rPr lang="en-US" sz="2400" b="0" i="0" u="none" strike="noStrike" cap="none" dirty="0">
                <a:solidFill>
                  <a:schemeClr val="tx1"/>
                </a:solidFill>
                <a:latin typeface="Gill Sans"/>
                <a:ea typeface="Gill Sans"/>
                <a:cs typeface="Gill Sans"/>
                <a:sym typeface="Gill Sans"/>
              </a:rPr>
              <a:t>Discounts for gift and estate tax planning</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00000"/>
              </a:lnSpc>
              <a:spcBef>
                <a:spcPts val="600"/>
              </a:spcBef>
              <a:spcAft>
                <a:spcPts val="0"/>
              </a:spcAft>
              <a:buClr>
                <a:schemeClr val="tx1"/>
              </a:buClr>
              <a:buSzPts val="1800"/>
              <a:buFont typeface="Wingdings" pitchFamily="2" charset="2"/>
              <a:buChar char="§"/>
            </a:pPr>
            <a:r>
              <a:rPr lang="en-US" sz="2400" b="0" i="0" u="none" strike="noStrike" cap="none" dirty="0">
                <a:solidFill>
                  <a:schemeClr val="tx1"/>
                </a:solidFill>
                <a:latin typeface="Gill Sans"/>
                <a:ea typeface="Gill Sans"/>
                <a:cs typeface="Gill Sans"/>
                <a:sym typeface="Gill Sans"/>
              </a:rPr>
              <a:t>Ease of transfer of units to children and grandchildren</a:t>
            </a:r>
            <a:endParaRPr sz="24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600"/>
              <a:buFont typeface="Gill Sans"/>
              <a:buNone/>
            </a:pPr>
            <a:endParaRPr sz="6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body" idx="1"/>
          </p:nvPr>
        </p:nvSpPr>
        <p:spPr>
          <a:xfrm>
            <a:off x="247426" y="1060450"/>
            <a:ext cx="8896574" cy="372121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sz="2400" b="0" dirty="0">
                <a:solidFill>
                  <a:schemeClr val="tx1"/>
                </a:solidFill>
                <a:latin typeface="Gill Sans" panose="020B0502020104020203" pitchFamily="34" charset="-79"/>
                <a:cs typeface="Gill Sans" panose="020B0502020104020203" pitchFamily="34" charset="-79"/>
              </a:rPr>
              <a:t>These materials are intended to present general information on succession planning.</a:t>
            </a: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 </a:t>
            </a: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The information may not be applicable to every state or territory. </a:t>
            </a:r>
            <a:br>
              <a:rPr lang="en-US" sz="2400" b="0" dirty="0">
                <a:solidFill>
                  <a:schemeClr val="tx1"/>
                </a:solidFill>
                <a:latin typeface="Gill Sans" panose="020B0502020104020203" pitchFamily="34" charset="-79"/>
                <a:cs typeface="Gill Sans" panose="020B0502020104020203" pitchFamily="34" charset="-79"/>
              </a:rPr>
            </a:b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These materials do not provide legal advice.  Specific advice should be obtained from an attorney or another professional well versed in the facts and circumstances related to the individual seeking advice and the jurisdiction where the property is located.</a:t>
            </a:r>
            <a:endParaRPr sz="2400" b="0" dirty="0">
              <a:solidFill>
                <a:schemeClr val="tx1"/>
              </a:solidFill>
              <a:latin typeface="Gill Sans" panose="020B0502020104020203" pitchFamily="34" charset="-79"/>
              <a:cs typeface="Gill Sans" panose="020B0502020104020203" pitchFamily="34" charset="-79"/>
            </a:endParaRPr>
          </a:p>
        </p:txBody>
      </p:sp>
      <p:sp>
        <p:nvSpPr>
          <p:cNvPr id="158" name="Google Shape;158;p2"/>
          <p:cNvSpPr txBox="1">
            <a:spLocks noGrp="1"/>
          </p:cNvSpPr>
          <p:nvPr>
            <p:ph type="body" idx="2"/>
          </p:nvPr>
        </p:nvSpPr>
        <p:spPr>
          <a:xfrm>
            <a:off x="247426" y="361950"/>
            <a:ext cx="8228237" cy="69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2800" dirty="0">
                <a:solidFill>
                  <a:schemeClr val="accent1"/>
                </a:solidFill>
              </a:rPr>
              <a:t>Important notes before we begin:</a:t>
            </a:r>
            <a:endParaRPr sz="2800" dirty="0">
              <a:solidFill>
                <a:schemeClr val="accent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272188fe6d0_1_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a:solidFill>
                  <a:schemeClr val="accent1"/>
                </a:solidFill>
                <a:latin typeface="Livvic"/>
                <a:ea typeface="Livvic"/>
                <a:cs typeface="Livvic"/>
                <a:sym typeface="Livvic"/>
              </a:rPr>
              <a:t>HOW DO WE HANDLE MACHINERY TRANSFER? </a:t>
            </a:r>
            <a:endParaRPr sz="2800" b="1">
              <a:solidFill>
                <a:schemeClr val="accent1"/>
              </a:solidFill>
              <a:latin typeface="Livvic"/>
              <a:ea typeface="Livvic"/>
              <a:cs typeface="Livvic"/>
              <a:sym typeface="Livvic"/>
            </a:endParaRPr>
          </a:p>
        </p:txBody>
      </p:sp>
      <p:sp>
        <p:nvSpPr>
          <p:cNvPr id="547" name="Google Shape;547;g272188fe6d0_1_14"/>
          <p:cNvSpPr txBox="1"/>
          <p:nvPr/>
        </p:nvSpPr>
        <p:spPr>
          <a:xfrm>
            <a:off x="453610" y="1017725"/>
            <a:ext cx="8064600" cy="35577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800"/>
              </a:spcBef>
              <a:spcAft>
                <a:spcPts val="0"/>
              </a:spcAft>
              <a:buClr>
                <a:schemeClr val="tx1"/>
              </a:buClr>
              <a:buSzPts val="1800"/>
              <a:buFont typeface="Arial" panose="020B0604020202020204" pitchFamily="34" charset="0"/>
              <a:buChar char="•"/>
            </a:pPr>
            <a:r>
              <a:rPr lang="en-US" sz="2400" b="0" i="0" u="none" strike="noStrike" cap="none" dirty="0">
                <a:solidFill>
                  <a:schemeClr val="tx1"/>
                </a:solidFill>
                <a:latin typeface="Gill Sans"/>
                <a:ea typeface="Gill Sans"/>
                <a:cs typeface="Gill Sans"/>
                <a:sym typeface="Gill Sans"/>
              </a:rPr>
              <a:t>Machinery may be held in separate LLC entity:</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15000"/>
              </a:lnSpc>
              <a:spcBef>
                <a:spcPts val="700"/>
              </a:spcBef>
              <a:spcAft>
                <a:spcPts val="0"/>
              </a:spcAft>
              <a:buClr>
                <a:schemeClr val="tx1"/>
              </a:buClr>
              <a:buSzPts val="1800"/>
              <a:buFont typeface="Wingdings" pitchFamily="2" charset="2"/>
              <a:buChar char="§"/>
            </a:pPr>
            <a:r>
              <a:rPr lang="en-US" sz="2400" b="0" i="0" u="none" strike="noStrike" cap="none" dirty="0">
                <a:solidFill>
                  <a:schemeClr val="tx1"/>
                </a:solidFill>
                <a:latin typeface="Gill Sans"/>
                <a:ea typeface="Gill Sans"/>
                <a:cs typeface="Gill Sans"/>
                <a:sym typeface="Gill Sans"/>
              </a:rPr>
              <a:t>Liability protection</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15000"/>
              </a:lnSpc>
              <a:spcBef>
                <a:spcPts val="600"/>
              </a:spcBef>
              <a:spcAft>
                <a:spcPts val="0"/>
              </a:spcAft>
              <a:buClr>
                <a:schemeClr val="tx1"/>
              </a:buClr>
              <a:buSzPts val="1800"/>
              <a:buFont typeface="Wingdings" pitchFamily="2" charset="2"/>
              <a:buChar char="§"/>
            </a:pPr>
            <a:r>
              <a:rPr lang="en-US" sz="2400" b="0" i="0" u="none" strike="noStrike" cap="none" dirty="0">
                <a:solidFill>
                  <a:schemeClr val="tx1"/>
                </a:solidFill>
                <a:latin typeface="Gill Sans"/>
                <a:ea typeface="Gill Sans"/>
                <a:cs typeface="Gill Sans"/>
                <a:sym typeface="Gill Sans"/>
              </a:rPr>
              <a:t>Get Trucks and Trailers away from other assets</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15000"/>
              </a:lnSpc>
              <a:spcBef>
                <a:spcPts val="700"/>
              </a:spcBef>
              <a:spcAft>
                <a:spcPts val="0"/>
              </a:spcAft>
              <a:buClr>
                <a:schemeClr val="tx1"/>
              </a:buClr>
              <a:buSzPts val="1800"/>
              <a:buFont typeface="Wingdings" pitchFamily="2" charset="2"/>
              <a:buChar char="§"/>
            </a:pPr>
            <a:r>
              <a:rPr lang="en-US" sz="2400" b="0" i="0" u="none" strike="noStrike" cap="none" dirty="0">
                <a:solidFill>
                  <a:schemeClr val="tx1"/>
                </a:solidFill>
                <a:latin typeface="Gill Sans"/>
                <a:ea typeface="Gill Sans"/>
                <a:cs typeface="Gill Sans"/>
                <a:sym typeface="Gill Sans"/>
              </a:rPr>
              <a:t>Flexibility in Section 179</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15000"/>
              </a:lnSpc>
              <a:spcBef>
                <a:spcPts val="600"/>
              </a:spcBef>
              <a:spcAft>
                <a:spcPts val="0"/>
              </a:spcAft>
              <a:buClr>
                <a:schemeClr val="tx1"/>
              </a:buClr>
              <a:buSzPts val="1800"/>
              <a:buFont typeface="Wingdings" pitchFamily="2" charset="2"/>
              <a:buChar char="§"/>
            </a:pPr>
            <a:r>
              <a:rPr lang="en-US" sz="2400" b="0" i="0" u="none" strike="noStrike" cap="none" dirty="0">
                <a:solidFill>
                  <a:schemeClr val="tx1"/>
                </a:solidFill>
                <a:latin typeface="Gill Sans"/>
                <a:ea typeface="Gill Sans"/>
                <a:cs typeface="Gill Sans"/>
                <a:sym typeface="Gill Sans"/>
              </a:rPr>
              <a:t>Have to watch income limitations</a:t>
            </a:r>
            <a:endParaRPr sz="2400" b="0" i="0" u="none" strike="noStrike" cap="none" dirty="0">
              <a:solidFill>
                <a:schemeClr val="tx1"/>
              </a:solidFill>
              <a:latin typeface="Gill Sans"/>
              <a:ea typeface="Gill Sans"/>
              <a:cs typeface="Gill Sans"/>
              <a:sym typeface="Gill Sans"/>
            </a:endParaRPr>
          </a:p>
          <a:p>
            <a:pPr marL="812800" marR="0" lvl="1" indent="-342900" algn="l" rtl="0">
              <a:lnSpc>
                <a:spcPct val="115000"/>
              </a:lnSpc>
              <a:spcBef>
                <a:spcPts val="700"/>
              </a:spcBef>
              <a:spcAft>
                <a:spcPts val="0"/>
              </a:spcAft>
              <a:buClr>
                <a:schemeClr val="tx1"/>
              </a:buClr>
              <a:buSzPts val="1800"/>
              <a:buFont typeface="Wingdings" pitchFamily="2" charset="2"/>
              <a:buChar char="§"/>
            </a:pPr>
            <a:r>
              <a:rPr lang="en-US" sz="2400" b="0" i="0" u="none" strike="noStrike" cap="none" dirty="0">
                <a:solidFill>
                  <a:schemeClr val="tx1"/>
                </a:solidFill>
                <a:latin typeface="Gill Sans"/>
                <a:ea typeface="Gill Sans"/>
                <a:cs typeface="Gill Sans"/>
                <a:sym typeface="Gill Sans"/>
              </a:rPr>
              <a:t>Step-up of basis upon member’s death</a:t>
            </a:r>
            <a:endParaRPr sz="2400" b="0" i="0" u="none" strike="noStrike" cap="none" dirty="0">
              <a:solidFill>
                <a:schemeClr val="tx1"/>
              </a:solidFill>
              <a:latin typeface="Gill Sans"/>
              <a:ea typeface="Gill Sans"/>
              <a:cs typeface="Gill Sans"/>
              <a:sym typeface="Gill Sans"/>
            </a:endParaRPr>
          </a:p>
          <a:p>
            <a:pPr marL="12700" marR="0" lvl="0" indent="0" algn="l" rtl="0">
              <a:lnSpc>
                <a:spcPct val="115000"/>
              </a:lnSpc>
              <a:spcBef>
                <a:spcPts val="600"/>
              </a:spcBef>
              <a:spcAft>
                <a:spcPts val="0"/>
              </a:spcAft>
              <a:buClr>
                <a:schemeClr val="dk1"/>
              </a:buClr>
              <a:buSzPts val="2400"/>
              <a:buFont typeface="Gill Sans"/>
              <a:buNone/>
            </a:pPr>
            <a:endParaRPr sz="24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Gill Sans"/>
              <a:buNone/>
            </a:pPr>
            <a:endParaRPr sz="24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2ceed242db1_2_68"/>
          <p:cNvSpPr txBox="1">
            <a:spLocks noGrp="1"/>
          </p:cNvSpPr>
          <p:nvPr>
            <p:ph type="title"/>
          </p:nvPr>
        </p:nvSpPr>
        <p:spPr>
          <a:xfrm>
            <a:off x="433325" y="4638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OTHER TOOLS-LEASING</a:t>
            </a:r>
            <a:endParaRPr sz="2800" b="1" dirty="0">
              <a:solidFill>
                <a:schemeClr val="accent1"/>
              </a:solidFill>
              <a:latin typeface="Livvic"/>
              <a:ea typeface="Livvic"/>
              <a:cs typeface="Livvic"/>
              <a:sym typeface="Livvic"/>
            </a:endParaRPr>
          </a:p>
        </p:txBody>
      </p:sp>
      <p:sp>
        <p:nvSpPr>
          <p:cNvPr id="553" name="Google Shape;553;g2ceed242db1_2_68"/>
          <p:cNvSpPr txBox="1"/>
          <p:nvPr/>
        </p:nvSpPr>
        <p:spPr>
          <a:xfrm>
            <a:off x="433325" y="1230932"/>
            <a:ext cx="7932000" cy="264684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252525"/>
              </a:buClr>
              <a:buSzPts val="2400"/>
              <a:buFont typeface="Gill Sans"/>
              <a:buNone/>
            </a:pPr>
            <a:r>
              <a:rPr lang="en-US" sz="2400" b="0" i="0" u="none" strike="noStrike" cap="none" dirty="0">
                <a:solidFill>
                  <a:schemeClr val="tx1"/>
                </a:solidFill>
                <a:highlight>
                  <a:srgbClr val="FFFFFF"/>
                </a:highlight>
                <a:latin typeface="Gill Sans"/>
                <a:ea typeface="Gill Sans"/>
                <a:cs typeface="Gill Sans"/>
                <a:sym typeface="Gill Sans"/>
              </a:rPr>
              <a:t>Leasing your land may be an option if you want to maintain some control over your land or rely on it for income. Leasing can also allow you to begin training your successors or allow an experienced manager to keep working the land after ownership is transferred to the next generation. </a:t>
            </a:r>
            <a:endParaRPr sz="2400" b="0" i="0" u="none" strike="noStrike" cap="none" dirty="0">
              <a:solidFill>
                <a:schemeClr val="tx1"/>
              </a:solidFill>
              <a:highlight>
                <a:srgbClr val="FFFFFF"/>
              </a:highlight>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200"/>
              <a:buFont typeface="Gill Sans"/>
              <a:buNone/>
            </a:pPr>
            <a:endParaRPr sz="1200" b="0" i="0" u="none" strike="noStrike" cap="none" dirty="0">
              <a:solidFill>
                <a:schemeClr val="dk1"/>
              </a:solidFill>
              <a:latin typeface="Catamaran Light"/>
              <a:ea typeface="Catamaran Light"/>
              <a:cs typeface="Catamaran Light"/>
              <a:sym typeface="Catamaran Ligh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2ceed242db1_2_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OTHER TOOLS-CONSERVATION EASEMENTS</a:t>
            </a:r>
            <a:endParaRPr sz="2800" b="1" dirty="0">
              <a:solidFill>
                <a:schemeClr val="accent1"/>
              </a:solidFill>
              <a:latin typeface="Livvic"/>
              <a:ea typeface="Livvic"/>
              <a:cs typeface="Livvic"/>
              <a:sym typeface="Livvic"/>
            </a:endParaRPr>
          </a:p>
        </p:txBody>
      </p:sp>
      <p:sp>
        <p:nvSpPr>
          <p:cNvPr id="559" name="Google Shape;559;g2ceed242db1_2_74"/>
          <p:cNvSpPr txBox="1"/>
          <p:nvPr/>
        </p:nvSpPr>
        <p:spPr>
          <a:xfrm>
            <a:off x="436500" y="1355040"/>
            <a:ext cx="8271000" cy="313929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latin typeface="Gill Sans"/>
                <a:ea typeface="Gill Sans"/>
                <a:cs typeface="Gill Sans"/>
                <a:sym typeface="Gill Sans"/>
              </a:rPr>
              <a:t>A conservation easement legally restricts </a:t>
            </a:r>
            <a:r>
              <a:rPr lang="en-US" sz="2400" b="0" i="1" u="none" strike="noStrike" cap="none" dirty="0">
                <a:solidFill>
                  <a:schemeClr val="tx1"/>
                </a:solidFill>
                <a:latin typeface="Gill Sans"/>
                <a:ea typeface="Gill Sans"/>
                <a:cs typeface="Gill Sans"/>
                <a:sym typeface="Gill Sans"/>
              </a:rPr>
              <a:t>certain private property rights</a:t>
            </a:r>
            <a:r>
              <a:rPr lang="en-US" sz="2400" b="0" i="0" u="none" strike="noStrike" cap="none" dirty="0">
                <a:solidFill>
                  <a:schemeClr val="tx1"/>
                </a:solidFill>
                <a:latin typeface="Gill Sans"/>
                <a:ea typeface="Gill Sans"/>
                <a:cs typeface="Gill Sans"/>
                <a:sym typeface="Gill Sans"/>
              </a:rPr>
              <a:t> of a landowner in exchange, usually for money, paid by an NGO or government agency, for the conservation of other values into perpetuity or some fixed period, and will transfer with the land if it’s sold or deeded. Federal income tax credits may also be available for qualified conservation easements.</a:t>
            </a:r>
            <a:endParaRPr sz="24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800"/>
              <a:buFont typeface="Gill Sans"/>
              <a:buNone/>
            </a:pPr>
            <a:endParaRPr sz="24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900"/>
              <a:buFont typeface="Gill Sans"/>
              <a:buNone/>
            </a:pPr>
            <a:endParaRPr sz="2400" b="0" i="0" u="none" strike="noStrike" cap="none" dirty="0">
              <a:solidFill>
                <a:schemeClr val="tx1"/>
              </a:solidFill>
              <a:latin typeface="Catamaran Light"/>
              <a:ea typeface="Catamaran Light"/>
              <a:cs typeface="Catamaran Light"/>
              <a:sym typeface="Catamaran Ligh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2ceed242db1_2_80"/>
          <p:cNvSpPr txBox="1">
            <a:spLocks noGrp="1"/>
          </p:cNvSpPr>
          <p:nvPr>
            <p:ph type="title"/>
          </p:nvPr>
        </p:nvSpPr>
        <p:spPr>
          <a:xfrm>
            <a:off x="471025" y="4827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CONSERVATION EASEMENTS</a:t>
            </a:r>
            <a:endParaRPr sz="2800" dirty="0"/>
          </a:p>
        </p:txBody>
      </p:sp>
      <p:sp>
        <p:nvSpPr>
          <p:cNvPr id="565" name="Google Shape;565;g2ceed242db1_2_80"/>
          <p:cNvSpPr txBox="1"/>
          <p:nvPr/>
        </p:nvSpPr>
        <p:spPr>
          <a:xfrm>
            <a:off x="471025" y="1356525"/>
            <a:ext cx="79506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52525"/>
              </a:buClr>
              <a:buSzPts val="2400"/>
              <a:buFont typeface="Gill Sans"/>
              <a:buNone/>
            </a:pPr>
            <a:r>
              <a:rPr lang="en-US" sz="2400" b="0" i="0" u="none" strike="noStrike" cap="none" dirty="0">
                <a:solidFill>
                  <a:schemeClr val="tx1"/>
                </a:solidFill>
                <a:latin typeface="Gill Sans"/>
                <a:ea typeface="Gill Sans"/>
                <a:cs typeface="Gill Sans"/>
                <a:sym typeface="Gill Sans"/>
              </a:rPr>
              <a:t>Think of property rights as a bundle of sticks where each stick represents what you can do with your land, such as subdividing, developing, farming, or harvesting timber.  A conservation easement takes one or more of those sticks away from the bundle and may restrict operations on your land. </a:t>
            </a:r>
            <a:endParaRPr sz="14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g2d07d104f99_0_19"/>
          <p:cNvPicPr preferRelativeResize="0"/>
          <p:nvPr/>
        </p:nvPicPr>
        <p:blipFill rotWithShape="1">
          <a:blip r:embed="rId3">
            <a:alphaModFix/>
          </a:blip>
          <a:srcRect l="10518" r="5945"/>
          <a:stretch/>
        </p:blipFill>
        <p:spPr>
          <a:xfrm rot="5400000">
            <a:off x="3518868" y="1522891"/>
            <a:ext cx="2463800" cy="2212023"/>
          </a:xfrm>
          <a:prstGeom prst="rect">
            <a:avLst/>
          </a:prstGeom>
          <a:noFill/>
          <a:ln>
            <a:noFill/>
          </a:ln>
        </p:spPr>
      </p:pic>
      <p:sp>
        <p:nvSpPr>
          <p:cNvPr id="571" name="Google Shape;571;g2d07d104f99_0_19"/>
          <p:cNvSpPr txBox="1">
            <a:spLocks noGrp="1"/>
          </p:cNvSpPr>
          <p:nvPr>
            <p:ph type="title" idx="4294967295"/>
          </p:nvPr>
        </p:nvSpPr>
        <p:spPr>
          <a:xfrm>
            <a:off x="591404" y="514836"/>
            <a:ext cx="8229600" cy="80168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1"/>
              </a:buClr>
              <a:buSzPts val="2100"/>
              <a:buFont typeface="Gill Sans"/>
              <a:buNone/>
            </a:pPr>
            <a:r>
              <a:rPr lang="en-US" sz="2800" b="1" dirty="0">
                <a:solidFill>
                  <a:schemeClr val="accent1"/>
                </a:solidFill>
                <a:latin typeface="Livvic" pitchFamily="2" charset="77"/>
              </a:rPr>
              <a:t>“THE BUNDLE OF STICKS”</a:t>
            </a:r>
            <a:endParaRPr sz="2800" b="1" dirty="0">
              <a:solidFill>
                <a:schemeClr val="accent1"/>
              </a:solidFill>
              <a:latin typeface="Livvic" pitchFamily="2" charset="77"/>
            </a:endParaRPr>
          </a:p>
          <a:p>
            <a:pPr marL="0" lvl="0" indent="0" algn="ctr" rtl="0">
              <a:lnSpc>
                <a:spcPct val="100000"/>
              </a:lnSpc>
              <a:spcBef>
                <a:spcPts val="0"/>
              </a:spcBef>
              <a:spcAft>
                <a:spcPts val="0"/>
              </a:spcAft>
              <a:buClr>
                <a:schemeClr val="accent1"/>
              </a:buClr>
              <a:buSzPts val="2100"/>
              <a:buFont typeface="Gill Sans"/>
              <a:buNone/>
            </a:pPr>
            <a:r>
              <a:rPr lang="en-US" sz="2800" b="1" dirty="0">
                <a:solidFill>
                  <a:schemeClr val="accent1"/>
                </a:solidFill>
                <a:latin typeface="Livvic" pitchFamily="2" charset="77"/>
              </a:rPr>
              <a:t>(ALL SEVERABLE)</a:t>
            </a:r>
            <a:endParaRPr sz="2800" b="1" dirty="0">
              <a:solidFill>
                <a:schemeClr val="accent1"/>
              </a:solidFill>
              <a:latin typeface="Livvic" pitchFamily="2" charset="77"/>
            </a:endParaRPr>
          </a:p>
        </p:txBody>
      </p:sp>
      <p:cxnSp>
        <p:nvCxnSpPr>
          <p:cNvPr id="572" name="Google Shape;572;g2d07d104f99_0_19"/>
          <p:cNvCxnSpPr>
            <a:cxnSpLocks/>
          </p:cNvCxnSpPr>
          <p:nvPr/>
        </p:nvCxnSpPr>
        <p:spPr>
          <a:xfrm>
            <a:off x="5268552" y="2616200"/>
            <a:ext cx="1654120" cy="506988"/>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573" name="Google Shape;573;g2d07d104f99_0_19"/>
          <p:cNvCxnSpPr>
            <a:cxnSpLocks/>
          </p:cNvCxnSpPr>
          <p:nvPr/>
        </p:nvCxnSpPr>
        <p:spPr>
          <a:xfrm flipH="1">
            <a:off x="1464500" y="2861075"/>
            <a:ext cx="2744775" cy="1167831"/>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574" name="Google Shape;574;g2d07d104f99_0_19"/>
          <p:cNvCxnSpPr>
            <a:cxnSpLocks/>
          </p:cNvCxnSpPr>
          <p:nvPr/>
        </p:nvCxnSpPr>
        <p:spPr>
          <a:xfrm flipV="1">
            <a:off x="5446358" y="2092960"/>
            <a:ext cx="1375779" cy="26924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576" name="Google Shape;576;g2d07d104f99_0_19"/>
          <p:cNvCxnSpPr>
            <a:cxnSpLocks/>
          </p:cNvCxnSpPr>
          <p:nvPr/>
        </p:nvCxnSpPr>
        <p:spPr>
          <a:xfrm flipH="1" flipV="1">
            <a:off x="2096100" y="1145275"/>
            <a:ext cx="1833850" cy="622565"/>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577" name="Google Shape;577;g2d07d104f99_0_19"/>
          <p:cNvCxnSpPr>
            <a:cxnSpLocks/>
          </p:cNvCxnSpPr>
          <p:nvPr/>
        </p:nvCxnSpPr>
        <p:spPr>
          <a:xfrm flipV="1">
            <a:off x="5473486" y="1061523"/>
            <a:ext cx="1730321" cy="638967"/>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579" name="Google Shape;579;g2d07d104f99_0_19"/>
          <p:cNvCxnSpPr>
            <a:cxnSpLocks/>
          </p:cNvCxnSpPr>
          <p:nvPr/>
        </p:nvCxnSpPr>
        <p:spPr>
          <a:xfrm>
            <a:off x="5137631" y="2819700"/>
            <a:ext cx="2031069" cy="122280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578" name="Google Shape;578;g2d07d104f99_0_19"/>
          <p:cNvSpPr txBox="1"/>
          <p:nvPr/>
        </p:nvSpPr>
        <p:spPr>
          <a:xfrm>
            <a:off x="7199051" y="533268"/>
            <a:ext cx="1958747"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Gill Sans MT" panose="020B0502020104020203" pitchFamily="34" charset="77"/>
                <a:ea typeface="Calibri"/>
                <a:cs typeface="Calibri"/>
                <a:sym typeface="Calibri"/>
              </a:rPr>
              <a:t>Right to Timber </a:t>
            </a:r>
            <a:endParaRPr sz="1800" b="0" i="0" u="none" strike="noStrike" cap="none" dirty="0">
              <a:solidFill>
                <a:schemeClr val="dk1"/>
              </a:solidFill>
              <a:latin typeface="Gill Sans MT" panose="020B0502020104020203" pitchFamily="34" charset="77"/>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Gill Sans MT" panose="020B0502020104020203" pitchFamily="34" charset="77"/>
                <a:ea typeface="Calibri"/>
                <a:cs typeface="Calibri"/>
                <a:sym typeface="Calibri"/>
              </a:rPr>
              <a:t>(e.g. timber deed to timber buyer)</a:t>
            </a:r>
            <a:endParaRPr sz="1800" b="0" i="0" u="none" strike="noStrike" cap="none" dirty="0">
              <a:solidFill>
                <a:schemeClr val="dk1"/>
              </a:solidFill>
              <a:latin typeface="Gill Sans MT" panose="020B0502020104020203" pitchFamily="34" charset="77"/>
              <a:ea typeface="Calibri"/>
              <a:cs typeface="Calibri"/>
              <a:sym typeface="Calibri"/>
            </a:endParaRPr>
          </a:p>
        </p:txBody>
      </p:sp>
      <p:sp>
        <p:nvSpPr>
          <p:cNvPr id="580" name="Google Shape;580;g2d07d104f99_0_19"/>
          <p:cNvSpPr txBox="1"/>
          <p:nvPr/>
        </p:nvSpPr>
        <p:spPr>
          <a:xfrm>
            <a:off x="71662" y="427680"/>
            <a:ext cx="2103411" cy="13387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Gill Sans MT" panose="020B0502020104020203" pitchFamily="34" charset="77"/>
                <a:ea typeface="Calibri"/>
                <a:cs typeface="Calibri"/>
                <a:sym typeface="Calibri"/>
              </a:rPr>
              <a:t>Riparian (surface) Water Rights</a:t>
            </a:r>
            <a:r>
              <a:rPr lang="en-US" sz="1800" b="0" i="0" u="none" strike="noStrike" cap="none" dirty="0">
                <a:solidFill>
                  <a:schemeClr val="dk1"/>
                </a:solidFill>
                <a:latin typeface="Gill Sans MT" panose="020B0502020104020203" pitchFamily="34" charset="77"/>
                <a:ea typeface="Calibri"/>
                <a:cs typeface="Calibri"/>
                <a:sym typeface="Calibri"/>
              </a:rPr>
              <a:t> </a:t>
            </a:r>
            <a:endParaRPr sz="1800" b="0" i="0" u="none" strike="noStrike" cap="none" dirty="0">
              <a:solidFill>
                <a:schemeClr val="dk1"/>
              </a:solidFill>
              <a:latin typeface="Gill Sans MT" panose="020B0502020104020203" pitchFamily="34" charset="77"/>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dk1"/>
                </a:solidFill>
                <a:latin typeface="Gill Sans MT" panose="020B0502020104020203" pitchFamily="34" charset="77"/>
                <a:ea typeface="Calibri"/>
                <a:cs typeface="Calibri"/>
                <a:sym typeface="Calibri"/>
              </a:rPr>
              <a:t>(e.g. Deed to adjacent parcel right to draw surface water)</a:t>
            </a:r>
            <a:endParaRPr sz="1500" b="0" i="0" u="none" strike="noStrike" cap="none" dirty="0">
              <a:solidFill>
                <a:schemeClr val="dk1"/>
              </a:solidFill>
              <a:latin typeface="Gill Sans MT" panose="020B0502020104020203" pitchFamily="34" charset="77"/>
              <a:ea typeface="Calibri"/>
              <a:cs typeface="Calibri"/>
              <a:sym typeface="Calibri"/>
            </a:endParaRPr>
          </a:p>
        </p:txBody>
      </p:sp>
      <p:sp>
        <p:nvSpPr>
          <p:cNvPr id="581" name="Google Shape;581;g2d07d104f99_0_19"/>
          <p:cNvSpPr txBox="1"/>
          <p:nvPr/>
        </p:nvSpPr>
        <p:spPr>
          <a:xfrm>
            <a:off x="6922672" y="2812513"/>
            <a:ext cx="2271868" cy="104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dirty="0">
                <a:solidFill>
                  <a:schemeClr val="dk1"/>
                </a:solidFill>
                <a:latin typeface="Gill Sans MT" panose="020B0502020104020203" pitchFamily="34" charset="77"/>
                <a:ea typeface="Calibri"/>
                <a:cs typeface="Calibri"/>
                <a:sym typeface="Calibri"/>
              </a:rPr>
              <a:t>Right of sole possession  </a:t>
            </a:r>
            <a:r>
              <a:rPr lang="en-US" sz="1300" b="0" i="0" u="none" strike="noStrike" cap="none" dirty="0">
                <a:solidFill>
                  <a:schemeClr val="dk1"/>
                </a:solidFill>
                <a:latin typeface="Gill Sans MT" panose="020B0502020104020203" pitchFamily="34" charset="77"/>
                <a:ea typeface="Calibri"/>
                <a:cs typeface="Calibri"/>
                <a:sym typeface="Calibri"/>
              </a:rPr>
              <a:t>(e.g. deed of access easement to adjacent parcel)</a:t>
            </a:r>
            <a:endParaRPr sz="1300" b="0" i="0" u="none" strike="noStrike" cap="none" dirty="0">
              <a:solidFill>
                <a:schemeClr val="dk1"/>
              </a:solidFill>
              <a:latin typeface="Gill Sans MT" panose="020B0502020104020203" pitchFamily="34" charset="77"/>
              <a:ea typeface="Calibri"/>
              <a:cs typeface="Calibri"/>
              <a:sym typeface="Calibri"/>
            </a:endParaRPr>
          </a:p>
        </p:txBody>
      </p:sp>
      <p:sp>
        <p:nvSpPr>
          <p:cNvPr id="582" name="Google Shape;582;g2d07d104f99_0_19"/>
          <p:cNvSpPr txBox="1"/>
          <p:nvPr/>
        </p:nvSpPr>
        <p:spPr>
          <a:xfrm>
            <a:off x="6822137" y="4021129"/>
            <a:ext cx="2372403"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Gill Sans MT" panose="020B0502020104020203" pitchFamily="34" charset="77"/>
                <a:ea typeface="Calibri"/>
                <a:cs typeface="Calibri"/>
                <a:sym typeface="Calibri"/>
              </a:rPr>
              <a:t>Right to subsurface minerals</a:t>
            </a:r>
            <a:r>
              <a:rPr lang="en-US" sz="1800" b="0" i="0" u="none" strike="noStrike" cap="none" dirty="0">
                <a:solidFill>
                  <a:schemeClr val="dk1"/>
                </a:solidFill>
                <a:latin typeface="Gill Sans MT" panose="020B0502020104020203" pitchFamily="34" charset="77"/>
                <a:ea typeface="Calibri"/>
                <a:cs typeface="Calibri"/>
                <a:sym typeface="Calibri"/>
              </a:rPr>
              <a:t> </a:t>
            </a:r>
            <a:endParaRPr sz="1800" b="0" i="0" u="none" strike="noStrike" cap="none" dirty="0">
              <a:solidFill>
                <a:schemeClr val="dk1"/>
              </a:solidFill>
              <a:latin typeface="Gill Sans MT" panose="020B0502020104020203" pitchFamily="34" charset="77"/>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dk1"/>
                </a:solidFill>
                <a:latin typeface="Gill Sans MT" panose="020B0502020104020203" pitchFamily="34" charset="77"/>
                <a:ea typeface="Calibri"/>
                <a:cs typeface="Calibri"/>
                <a:sym typeface="Calibri"/>
              </a:rPr>
              <a:t>(e.g. Conveyance to energy developer)</a:t>
            </a:r>
            <a:endParaRPr sz="1100" b="0" i="0" u="none" strike="noStrike" cap="none" dirty="0">
              <a:solidFill>
                <a:schemeClr val="dk1"/>
              </a:solidFill>
              <a:latin typeface="Gill Sans MT" panose="020B0502020104020203" pitchFamily="34" charset="77"/>
              <a:ea typeface="Gill Sans"/>
              <a:cs typeface="Gill Sans"/>
              <a:sym typeface="Gill Sans"/>
            </a:endParaRPr>
          </a:p>
        </p:txBody>
      </p:sp>
      <p:sp>
        <p:nvSpPr>
          <p:cNvPr id="583" name="Google Shape;583;g2d07d104f99_0_19"/>
          <p:cNvSpPr txBox="1"/>
          <p:nvPr/>
        </p:nvSpPr>
        <p:spPr>
          <a:xfrm>
            <a:off x="49794" y="3969275"/>
            <a:ext cx="1789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Gill Sans MT" panose="020B0502020104020203" pitchFamily="34" charset="77"/>
                <a:ea typeface="Calibri"/>
                <a:cs typeface="Calibri"/>
                <a:sym typeface="Calibri"/>
              </a:rPr>
              <a:t>Right to Farm</a:t>
            </a:r>
            <a:r>
              <a:rPr lang="en-US" sz="1800" b="0" i="0" u="none" strike="noStrike" cap="none" dirty="0">
                <a:solidFill>
                  <a:schemeClr val="dk1"/>
                </a:solidFill>
                <a:latin typeface="Gill Sans MT" panose="020B0502020104020203" pitchFamily="34" charset="77"/>
                <a:ea typeface="Calibri"/>
                <a:cs typeface="Calibri"/>
                <a:sym typeface="Calibri"/>
              </a:rPr>
              <a:t> </a:t>
            </a:r>
            <a:r>
              <a:rPr lang="en-US" sz="1500" b="0" i="0" u="none" strike="noStrike" cap="none" dirty="0">
                <a:solidFill>
                  <a:schemeClr val="dk1"/>
                </a:solidFill>
                <a:latin typeface="Gill Sans MT" panose="020B0502020104020203" pitchFamily="34" charset="77"/>
                <a:ea typeface="Calibri"/>
                <a:cs typeface="Calibri"/>
                <a:sym typeface="Calibri"/>
              </a:rPr>
              <a:t>(e.g. Leased to farmer)</a:t>
            </a:r>
            <a:endParaRPr sz="1500" b="0" i="0" u="none" strike="noStrike" cap="none" dirty="0">
              <a:solidFill>
                <a:schemeClr val="dk1"/>
              </a:solidFill>
              <a:latin typeface="Gill Sans MT" panose="020B0502020104020203" pitchFamily="34" charset="77"/>
              <a:ea typeface="Calibri"/>
              <a:cs typeface="Calibri"/>
              <a:sym typeface="Calibri"/>
            </a:endParaRPr>
          </a:p>
        </p:txBody>
      </p:sp>
      <p:sp>
        <p:nvSpPr>
          <p:cNvPr id="575" name="Google Shape;575;g2d07d104f99_0_19"/>
          <p:cNvSpPr txBox="1"/>
          <p:nvPr/>
        </p:nvSpPr>
        <p:spPr>
          <a:xfrm>
            <a:off x="6730514" y="1510475"/>
            <a:ext cx="261944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Gill Sans MT" panose="020B0502020104020203" pitchFamily="34" charset="77"/>
                <a:ea typeface="Calibri"/>
                <a:cs typeface="Calibri"/>
                <a:sym typeface="Calibri"/>
              </a:rPr>
              <a:t>Right to </a:t>
            </a:r>
          </a:p>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Gill Sans MT" panose="020B0502020104020203" pitchFamily="34" charset="77"/>
                <a:ea typeface="Calibri"/>
                <a:cs typeface="Calibri"/>
                <a:sym typeface="Calibri"/>
              </a:rPr>
              <a:t>Groundwater</a:t>
            </a:r>
            <a:r>
              <a:rPr lang="en-US" sz="1800" b="0" i="0" u="none" strike="noStrike" cap="none" dirty="0">
                <a:solidFill>
                  <a:schemeClr val="dk1"/>
                </a:solidFill>
                <a:latin typeface="Gill Sans MT" panose="020B0502020104020203" pitchFamily="34" charset="77"/>
                <a:ea typeface="Calibri"/>
                <a:cs typeface="Calibri"/>
                <a:sym typeface="Calibri"/>
              </a:rPr>
              <a:t> </a:t>
            </a:r>
            <a:endParaRPr sz="1800" b="0" i="0" u="none" strike="noStrike" cap="none" dirty="0">
              <a:solidFill>
                <a:schemeClr val="dk1"/>
              </a:solidFill>
              <a:latin typeface="Gill Sans MT" panose="020B0502020104020203" pitchFamily="34" charset="77"/>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Gill Sans MT" panose="020B0502020104020203" pitchFamily="34" charset="77"/>
                <a:ea typeface="Calibri"/>
                <a:cs typeface="Calibri"/>
                <a:sym typeface="Calibri"/>
              </a:rPr>
              <a:t>(e.g. shared with </a:t>
            </a: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Gill Sans MT" panose="020B0502020104020203" pitchFamily="34" charset="77"/>
                <a:ea typeface="Calibri"/>
                <a:cs typeface="Calibri"/>
                <a:sym typeface="Calibri"/>
              </a:rPr>
              <a:t>another entity or parcel)</a:t>
            </a:r>
            <a:endParaRPr sz="1800" b="0" i="0" u="none" strike="noStrike" cap="none" dirty="0">
              <a:solidFill>
                <a:schemeClr val="dk1"/>
              </a:solidFill>
              <a:latin typeface="Gill Sans MT" panose="020B0502020104020203" pitchFamily="34" charset="77"/>
              <a:ea typeface="Calibri"/>
              <a:cs typeface="Calibri"/>
              <a:sym typeface="Calibri"/>
            </a:endParaRPr>
          </a:p>
        </p:txBody>
      </p:sp>
      <p:cxnSp>
        <p:nvCxnSpPr>
          <p:cNvPr id="584" name="Google Shape;584;g2d07d104f99_0_19"/>
          <p:cNvCxnSpPr>
            <a:cxnSpLocks/>
          </p:cNvCxnSpPr>
          <p:nvPr/>
        </p:nvCxnSpPr>
        <p:spPr>
          <a:xfrm flipH="1">
            <a:off x="1839794" y="2772772"/>
            <a:ext cx="2104186" cy="508908"/>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585" name="Google Shape;585;g2d07d104f99_0_19"/>
          <p:cNvSpPr txBox="1"/>
          <p:nvPr/>
        </p:nvSpPr>
        <p:spPr>
          <a:xfrm>
            <a:off x="1464500" y="4213164"/>
            <a:ext cx="2811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Gill Sans MT" panose="020B0502020104020203" pitchFamily="34" charset="77"/>
                <a:ea typeface="Calibri"/>
                <a:cs typeface="Calibri"/>
                <a:sym typeface="Calibri"/>
              </a:rPr>
              <a:t>Right of sole possession </a:t>
            </a:r>
            <a:r>
              <a:rPr lang="en-US" sz="1500" b="0" i="0" u="none" strike="noStrike" cap="none" dirty="0">
                <a:solidFill>
                  <a:schemeClr val="dk1"/>
                </a:solidFill>
                <a:latin typeface="Gill Sans MT" panose="020B0502020104020203" pitchFamily="34" charset="77"/>
                <a:ea typeface="Calibri"/>
                <a:cs typeface="Calibri"/>
                <a:sym typeface="Calibri"/>
              </a:rPr>
              <a:t>(e.g. deeded right of way/easement to utility)</a:t>
            </a:r>
            <a:endParaRPr sz="1100" b="0" i="0" u="none" strike="noStrike" cap="none" dirty="0">
              <a:solidFill>
                <a:schemeClr val="dk1"/>
              </a:solidFill>
              <a:latin typeface="Gill Sans MT" panose="020B0502020104020203" pitchFamily="34" charset="77"/>
              <a:ea typeface="Gill Sans"/>
              <a:cs typeface="Gill Sans"/>
              <a:sym typeface="Gill Sans"/>
            </a:endParaRPr>
          </a:p>
        </p:txBody>
      </p:sp>
      <p:sp>
        <p:nvSpPr>
          <p:cNvPr id="586" name="Google Shape;586;g2d07d104f99_0_19"/>
          <p:cNvSpPr txBox="1"/>
          <p:nvPr/>
        </p:nvSpPr>
        <p:spPr>
          <a:xfrm>
            <a:off x="71226" y="1766468"/>
            <a:ext cx="2261610" cy="10617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Gill Sans MT" panose="020B0502020104020203" pitchFamily="34" charset="77"/>
                <a:ea typeface="Calibri"/>
                <a:cs typeface="Calibri"/>
                <a:sym typeface="Calibri"/>
              </a:rPr>
              <a:t>Right to Subdivide</a:t>
            </a:r>
            <a:r>
              <a:rPr lang="en-US" sz="1800" b="0" i="0" u="none" strike="noStrike" cap="none" dirty="0">
                <a:solidFill>
                  <a:schemeClr val="dk1"/>
                </a:solidFill>
                <a:latin typeface="Gill Sans MT" panose="020B0502020104020203" pitchFamily="34" charset="77"/>
                <a:ea typeface="Calibri"/>
                <a:cs typeface="Calibri"/>
                <a:sym typeface="Calibri"/>
              </a:rPr>
              <a:t> </a:t>
            </a:r>
            <a:endParaRPr sz="1800" b="0" i="0" u="none" strike="noStrike" cap="none" dirty="0">
              <a:solidFill>
                <a:schemeClr val="dk1"/>
              </a:solidFill>
              <a:latin typeface="Gill Sans MT" panose="020B0502020104020203" pitchFamily="34" charset="77"/>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dk1"/>
                </a:solidFill>
                <a:latin typeface="Gill Sans MT" panose="020B0502020104020203" pitchFamily="34" charset="77"/>
                <a:ea typeface="Calibri"/>
                <a:cs typeface="Calibri"/>
                <a:sym typeface="Calibri"/>
              </a:rPr>
              <a:t>(e.g. Deed to land trust</a:t>
            </a:r>
          </a:p>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dk1"/>
                </a:solidFill>
                <a:latin typeface="Gill Sans MT" panose="020B0502020104020203" pitchFamily="34" charset="77"/>
                <a:ea typeface="Calibri"/>
                <a:cs typeface="Calibri"/>
                <a:sym typeface="Calibri"/>
              </a:rPr>
              <a:t>in form of conservation easement)</a:t>
            </a:r>
            <a:endParaRPr sz="1500" b="0" i="0" u="none" strike="noStrike" cap="none" dirty="0">
              <a:solidFill>
                <a:schemeClr val="dk1"/>
              </a:solidFill>
              <a:latin typeface="Gill Sans MT" panose="020B0502020104020203" pitchFamily="34" charset="77"/>
              <a:ea typeface="Calibri"/>
              <a:cs typeface="Calibri"/>
              <a:sym typeface="Calibri"/>
            </a:endParaRPr>
          </a:p>
        </p:txBody>
      </p:sp>
      <p:cxnSp>
        <p:nvCxnSpPr>
          <p:cNvPr id="587" name="Google Shape;587;g2d07d104f99_0_19"/>
          <p:cNvCxnSpPr>
            <a:cxnSpLocks/>
          </p:cNvCxnSpPr>
          <p:nvPr/>
        </p:nvCxnSpPr>
        <p:spPr>
          <a:xfrm flipH="1" flipV="1">
            <a:off x="2170528" y="2219166"/>
            <a:ext cx="2276572" cy="151563"/>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588" name="Google Shape;588;g2d07d104f99_0_19"/>
          <p:cNvCxnSpPr>
            <a:cxnSpLocks/>
            <a:endCxn id="585" idx="0"/>
          </p:cNvCxnSpPr>
          <p:nvPr/>
        </p:nvCxnSpPr>
        <p:spPr>
          <a:xfrm flipH="1">
            <a:off x="2870000" y="2836413"/>
            <a:ext cx="1617750" cy="1376751"/>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589" name="Google Shape;589;g2d07d104f99_0_19"/>
          <p:cNvSpPr txBox="1"/>
          <p:nvPr/>
        </p:nvSpPr>
        <p:spPr>
          <a:xfrm>
            <a:off x="67118" y="2828257"/>
            <a:ext cx="210341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Gill Sans MT" panose="020B0502020104020203" pitchFamily="34" charset="77"/>
                <a:ea typeface="Calibri"/>
                <a:cs typeface="Calibri"/>
                <a:sym typeface="Calibri"/>
              </a:rPr>
              <a:t>Right to Take Wildlife</a:t>
            </a:r>
            <a:endParaRPr sz="1800" b="1" i="0" u="none" strike="noStrike" cap="none" dirty="0">
              <a:solidFill>
                <a:schemeClr val="dk1"/>
              </a:solidFill>
              <a:latin typeface="Gill Sans MT" panose="020B0502020104020203" pitchFamily="34" charset="77"/>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dk1"/>
                </a:solidFill>
                <a:latin typeface="Gill Sans MT" panose="020B0502020104020203" pitchFamily="34" charset="77"/>
                <a:ea typeface="Calibri"/>
                <a:cs typeface="Calibri"/>
                <a:sym typeface="Calibri"/>
              </a:rPr>
              <a:t>(e.g. leased to hunting club)</a:t>
            </a:r>
            <a:endParaRPr sz="1500" b="0" i="0" u="none" strike="noStrike" cap="none" dirty="0">
              <a:solidFill>
                <a:schemeClr val="dk1"/>
              </a:solidFill>
              <a:latin typeface="Gill Sans MT" panose="020B0502020104020203" pitchFamily="34" charset="77"/>
              <a:ea typeface="Calibri"/>
              <a:cs typeface="Calibri"/>
              <a:sym typeface="Calibri"/>
            </a:endParaRPr>
          </a:p>
        </p:txBody>
      </p:sp>
      <p:cxnSp>
        <p:nvCxnSpPr>
          <p:cNvPr id="590" name="Google Shape;590;g2d07d104f99_0_19"/>
          <p:cNvCxnSpPr>
            <a:cxnSpLocks/>
          </p:cNvCxnSpPr>
          <p:nvPr/>
        </p:nvCxnSpPr>
        <p:spPr>
          <a:xfrm flipH="1">
            <a:off x="4859156" y="2752120"/>
            <a:ext cx="69833" cy="1461044"/>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591" name="Google Shape;591;g2d07d104f99_0_19"/>
          <p:cNvSpPr txBox="1"/>
          <p:nvPr/>
        </p:nvSpPr>
        <p:spPr>
          <a:xfrm>
            <a:off x="4123105" y="4202878"/>
            <a:ext cx="2639178" cy="8771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Gill Sans MT" panose="020B0502020104020203" pitchFamily="34" charset="77"/>
                <a:ea typeface="Calibri"/>
                <a:cs typeface="Calibri"/>
                <a:sym typeface="Calibri"/>
              </a:rPr>
              <a:t>Right to transfer/control equity</a:t>
            </a:r>
            <a:r>
              <a:rPr lang="en-US" sz="1800" b="0" i="0" u="none" strike="noStrike" cap="none" dirty="0">
                <a:solidFill>
                  <a:schemeClr val="dk1"/>
                </a:solidFill>
                <a:latin typeface="Gill Sans MT" panose="020B0502020104020203" pitchFamily="34" charset="77"/>
                <a:ea typeface="Calibri"/>
                <a:cs typeface="Calibri"/>
                <a:sym typeface="Calibri"/>
              </a:rPr>
              <a:t> </a:t>
            </a:r>
            <a:endParaRPr sz="1800" b="0" i="0" u="none" strike="noStrike" cap="none" dirty="0">
              <a:solidFill>
                <a:schemeClr val="dk1"/>
              </a:solidFill>
              <a:latin typeface="Gill Sans MT" panose="020B0502020104020203" pitchFamily="34" charset="77"/>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dirty="0">
                <a:solidFill>
                  <a:schemeClr val="dk1"/>
                </a:solidFill>
                <a:latin typeface="Gill Sans MT" panose="020B0502020104020203" pitchFamily="34" charset="77"/>
                <a:ea typeface="Calibri"/>
                <a:cs typeface="Calibri"/>
                <a:sym typeface="Calibri"/>
              </a:rPr>
              <a:t>(e.g. Deed of Trust to lender)</a:t>
            </a:r>
            <a:endParaRPr sz="1100" b="0" i="0" u="none" strike="noStrike" cap="none" dirty="0">
              <a:solidFill>
                <a:schemeClr val="dk1"/>
              </a:solidFill>
              <a:latin typeface="Gill Sans MT" panose="020B0502020104020203" pitchFamily="34" charset="77"/>
              <a:ea typeface="Gill Sans"/>
              <a:cs typeface="Gill Sans"/>
              <a:sym typeface="Gill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2f2d646fe30_2_17"/>
          <p:cNvSpPr txBox="1">
            <a:spLocks noGrp="1"/>
          </p:cNvSpPr>
          <p:nvPr>
            <p:ph type="title"/>
          </p:nvPr>
        </p:nvSpPr>
        <p:spPr>
          <a:xfrm>
            <a:off x="538076" y="1865130"/>
            <a:ext cx="8067848" cy="1413240"/>
          </a:xfrm>
          <a:prstGeom prst="rect">
            <a:avLst/>
          </a:prstGeom>
          <a:solidFill>
            <a:srgbClr val="D9E8C8"/>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Livvic"/>
              <a:buNone/>
            </a:pPr>
            <a:r>
              <a:rPr lang="en-US" sz="4000" b="1" dirty="0">
                <a:solidFill>
                  <a:schemeClr val="accent1"/>
                </a:solidFill>
                <a:latin typeface="Livvic"/>
                <a:ea typeface="Livvic"/>
                <a:cs typeface="Livvic"/>
                <a:sym typeface="Livvic"/>
              </a:rPr>
              <a:t>BEFORE YOU VISIT PROFESSIONAL ADVISORS</a:t>
            </a:r>
            <a:endParaRPr sz="4000" b="1" dirty="0">
              <a:solidFill>
                <a:schemeClr val="accent1"/>
              </a:solidFill>
              <a:latin typeface="Livvic"/>
              <a:ea typeface="Livvic"/>
              <a:cs typeface="Livvic"/>
              <a:sym typeface="Livvic"/>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2e4eeda8517_0_0"/>
          <p:cNvSpPr txBox="1">
            <a:spLocks noGrp="1"/>
          </p:cNvSpPr>
          <p:nvPr>
            <p:ph type="title"/>
          </p:nvPr>
        </p:nvSpPr>
        <p:spPr>
          <a:xfrm>
            <a:off x="366257" y="401321"/>
            <a:ext cx="7886700" cy="9689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1" dirty="0">
                <a:latin typeface="Livvic" pitchFamily="2" charset="77"/>
              </a:rPr>
              <a:t>BEFORE YOU VISIT YOUR ATTORNEY, CPA OR FINANCIAL PLANNER …</a:t>
            </a:r>
            <a:endParaRPr sz="2800" b="1" dirty="0">
              <a:latin typeface="Livvic" pitchFamily="2" charset="77"/>
            </a:endParaRPr>
          </a:p>
        </p:txBody>
      </p:sp>
      <p:sp>
        <p:nvSpPr>
          <p:cNvPr id="602" name="Google Shape;602;g2e4eeda8517_0_0"/>
          <p:cNvSpPr txBox="1">
            <a:spLocks noGrp="1"/>
          </p:cNvSpPr>
          <p:nvPr>
            <p:ph type="body" idx="1"/>
          </p:nvPr>
        </p:nvSpPr>
        <p:spPr>
          <a:xfrm>
            <a:off x="366257" y="1428235"/>
            <a:ext cx="8650522" cy="3414109"/>
          </a:xfrm>
          <a:prstGeom prst="rect">
            <a:avLst/>
          </a:prstGeom>
          <a:noFill/>
          <a:ln>
            <a:noFill/>
          </a:ln>
        </p:spPr>
        <p:txBody>
          <a:bodyPr spcFirstLastPara="1" wrap="square" lIns="91425" tIns="91425" rIns="91425" bIns="91425" anchor="t" anchorCtr="0">
            <a:noAutofit/>
          </a:bodyPr>
          <a:lstStyle/>
          <a:p>
            <a:pPr marL="228600" lvl="0" indent="-228600" algn="l" rtl="0">
              <a:lnSpc>
                <a:spcPct val="100000"/>
              </a:lnSpc>
              <a:spcBef>
                <a:spcPts val="0"/>
              </a:spcBef>
              <a:spcAft>
                <a:spcPts val="0"/>
              </a:spcAft>
              <a:buClr>
                <a:schemeClr val="tx1"/>
              </a:buClr>
              <a:buSzPts val="1800"/>
              <a:buFont typeface="Arial" panose="020B0604020202020204" pitchFamily="34" charset="0"/>
              <a:buChar char="•"/>
            </a:pPr>
            <a:r>
              <a:rPr lang="en-US" sz="2400" dirty="0">
                <a:solidFill>
                  <a:schemeClr val="tx1"/>
                </a:solidFill>
                <a:latin typeface="Gill Sans"/>
                <a:ea typeface="Gill Sans"/>
                <a:cs typeface="Gill Sans"/>
                <a:sym typeface="Gill Sans"/>
              </a:rPr>
              <a:t>Assess your resources</a:t>
            </a:r>
            <a:endParaRPr sz="2400" dirty="0">
              <a:solidFill>
                <a:schemeClr val="tx1"/>
              </a:solidFill>
              <a:latin typeface="Gill Sans"/>
              <a:ea typeface="Gill Sans"/>
              <a:cs typeface="Gill Sans"/>
              <a:sym typeface="Gill Sans"/>
            </a:endParaRPr>
          </a:p>
          <a:p>
            <a:pPr marL="228600" lvl="0" indent="-228600" algn="l" rtl="0">
              <a:lnSpc>
                <a:spcPct val="100000"/>
              </a:lnSpc>
              <a:spcBef>
                <a:spcPts val="0"/>
              </a:spcBef>
              <a:spcAft>
                <a:spcPts val="0"/>
              </a:spcAft>
              <a:buClr>
                <a:schemeClr val="tx1"/>
              </a:buClr>
              <a:buSzPts val="1800"/>
              <a:buFont typeface="Arial" panose="020B0604020202020204" pitchFamily="34" charset="0"/>
              <a:buChar char="•"/>
            </a:pPr>
            <a:r>
              <a:rPr lang="en-US" sz="2400" dirty="0">
                <a:solidFill>
                  <a:schemeClr val="tx1"/>
                </a:solidFill>
                <a:latin typeface="Gill Sans"/>
                <a:ea typeface="Gill Sans"/>
                <a:cs typeface="Gill Sans"/>
                <a:sym typeface="Gill Sans"/>
              </a:rPr>
              <a:t>Consider the abilities of your heirs</a:t>
            </a:r>
            <a:endParaRPr sz="2400" dirty="0">
              <a:solidFill>
                <a:schemeClr val="tx1"/>
              </a:solidFill>
              <a:latin typeface="Gill Sans"/>
              <a:ea typeface="Gill Sans"/>
              <a:cs typeface="Gill Sans"/>
              <a:sym typeface="Gill Sans"/>
            </a:endParaRPr>
          </a:p>
          <a:p>
            <a:pPr marL="228600" lvl="0" indent="-228600" algn="l" rtl="0">
              <a:lnSpc>
                <a:spcPct val="100000"/>
              </a:lnSpc>
              <a:spcBef>
                <a:spcPts val="0"/>
              </a:spcBef>
              <a:spcAft>
                <a:spcPts val="0"/>
              </a:spcAft>
              <a:buClr>
                <a:schemeClr val="tx1"/>
              </a:buClr>
              <a:buSzPts val="1800"/>
              <a:buFont typeface="Arial" panose="020B0604020202020204" pitchFamily="34" charset="0"/>
              <a:buChar char="•"/>
            </a:pPr>
            <a:r>
              <a:rPr lang="en-US" sz="2400" dirty="0">
                <a:solidFill>
                  <a:schemeClr val="tx1"/>
                </a:solidFill>
                <a:latin typeface="Gill Sans"/>
                <a:ea typeface="Gill Sans"/>
                <a:cs typeface="Gill Sans"/>
                <a:sym typeface="Gill Sans"/>
              </a:rPr>
              <a:t>Set goals, both long and short term</a:t>
            </a:r>
            <a:endParaRPr sz="2400" dirty="0">
              <a:solidFill>
                <a:schemeClr val="tx1"/>
              </a:solidFill>
              <a:latin typeface="Gill Sans"/>
              <a:ea typeface="Gill Sans"/>
              <a:cs typeface="Gill Sans"/>
              <a:sym typeface="Gill Sans"/>
            </a:endParaRPr>
          </a:p>
          <a:p>
            <a:pPr marL="228600" lvl="0" indent="-228600" algn="l" rtl="0">
              <a:lnSpc>
                <a:spcPct val="100000"/>
              </a:lnSpc>
              <a:spcBef>
                <a:spcPts val="0"/>
              </a:spcBef>
              <a:spcAft>
                <a:spcPts val="0"/>
              </a:spcAft>
              <a:buClr>
                <a:schemeClr val="tx1"/>
              </a:buClr>
              <a:buSzPts val="1800"/>
              <a:buFont typeface="Arial" panose="020B0604020202020204" pitchFamily="34" charset="0"/>
              <a:buChar char="•"/>
            </a:pPr>
            <a:r>
              <a:rPr lang="en-US" sz="2400" dirty="0">
                <a:solidFill>
                  <a:schemeClr val="tx1"/>
                </a:solidFill>
                <a:latin typeface="Gill Sans"/>
                <a:ea typeface="Gill Sans"/>
                <a:cs typeface="Gill Sans"/>
                <a:sym typeface="Gill Sans"/>
              </a:rPr>
              <a:t>Do your homework</a:t>
            </a:r>
            <a:endParaRPr sz="2400" dirty="0">
              <a:solidFill>
                <a:schemeClr val="tx1"/>
              </a:solidFill>
              <a:latin typeface="Gill Sans"/>
              <a:ea typeface="Gill Sans"/>
              <a:cs typeface="Gill Sans"/>
              <a:sym typeface="Gill Sans"/>
            </a:endParaRPr>
          </a:p>
          <a:p>
            <a:pPr marL="228600" lvl="0" indent="-228600" algn="l" rtl="0">
              <a:lnSpc>
                <a:spcPct val="100000"/>
              </a:lnSpc>
              <a:spcBef>
                <a:spcPts val="0"/>
              </a:spcBef>
              <a:spcAft>
                <a:spcPts val="0"/>
              </a:spcAft>
              <a:buClr>
                <a:schemeClr val="tx1"/>
              </a:buClr>
              <a:buSzPts val="1800"/>
              <a:buFont typeface="Arial" panose="020B0604020202020204" pitchFamily="34" charset="0"/>
              <a:buChar char="•"/>
            </a:pPr>
            <a:r>
              <a:rPr lang="en-US" sz="2400" dirty="0">
                <a:solidFill>
                  <a:schemeClr val="tx1"/>
                </a:solidFill>
                <a:latin typeface="Gill Sans"/>
                <a:ea typeface="Gill Sans"/>
                <a:cs typeface="Gill Sans"/>
                <a:sym typeface="Gill Sans"/>
              </a:rPr>
              <a:t>Attorneys and CPAs are expensive, know what you want to accomplish in advance.</a:t>
            </a:r>
            <a:endParaRPr sz="2400" dirty="0">
              <a:solidFill>
                <a:schemeClr val="tx1"/>
              </a:solidFill>
              <a:latin typeface="Gill Sans"/>
              <a:ea typeface="Gill Sans"/>
              <a:cs typeface="Gill Sans"/>
              <a:sym typeface="Gill Sans"/>
            </a:endParaRPr>
          </a:p>
          <a:p>
            <a:pPr marL="228600" lvl="0" indent="-228600" algn="l" rtl="0">
              <a:lnSpc>
                <a:spcPct val="100000"/>
              </a:lnSpc>
              <a:spcBef>
                <a:spcPts val="0"/>
              </a:spcBef>
              <a:spcAft>
                <a:spcPts val="0"/>
              </a:spcAft>
              <a:buClr>
                <a:schemeClr val="tx1"/>
              </a:buClr>
              <a:buSzPts val="1800"/>
              <a:buFont typeface="Arial" panose="020B0604020202020204" pitchFamily="34" charset="0"/>
              <a:buChar char="•"/>
            </a:pPr>
            <a:r>
              <a:rPr lang="en-US" sz="2400" dirty="0">
                <a:solidFill>
                  <a:schemeClr val="tx1"/>
                </a:solidFill>
                <a:latin typeface="Gill Sans"/>
                <a:ea typeface="Gill Sans"/>
                <a:cs typeface="Gill Sans"/>
                <a:sym typeface="Gill Sans"/>
              </a:rPr>
              <a:t>Gather your documents</a:t>
            </a:r>
            <a:endParaRPr sz="2400" dirty="0">
              <a:solidFill>
                <a:schemeClr val="tx1"/>
              </a:solidFill>
              <a:latin typeface="Gill Sans"/>
              <a:ea typeface="Gill Sans"/>
              <a:cs typeface="Gill Sans"/>
              <a:sym typeface="Gill Sans"/>
            </a:endParaRPr>
          </a:p>
          <a:p>
            <a:pPr marL="228600" lvl="0" indent="-228600" algn="l" rtl="0">
              <a:lnSpc>
                <a:spcPct val="100000"/>
              </a:lnSpc>
              <a:spcBef>
                <a:spcPts val="0"/>
              </a:spcBef>
              <a:spcAft>
                <a:spcPts val="0"/>
              </a:spcAft>
              <a:buClr>
                <a:schemeClr val="tx1"/>
              </a:buClr>
              <a:buSzPts val="1800"/>
              <a:buFont typeface="Arial" panose="020B0604020202020204" pitchFamily="34" charset="0"/>
              <a:buChar char="•"/>
            </a:pPr>
            <a:r>
              <a:rPr lang="en-US" sz="2400" dirty="0">
                <a:solidFill>
                  <a:schemeClr val="tx1"/>
                </a:solidFill>
                <a:latin typeface="Gill Sans"/>
                <a:ea typeface="Gill Sans"/>
                <a:cs typeface="Gill Sans"/>
                <a:sym typeface="Gill Sans"/>
              </a:rPr>
              <a:t>Talk with your family</a:t>
            </a:r>
            <a:endParaRPr sz="2400" dirty="0">
              <a:solidFill>
                <a:schemeClr val="tx1"/>
              </a:solidFill>
              <a:latin typeface="Gill Sans"/>
              <a:ea typeface="Gill Sans"/>
              <a:cs typeface="Gill Sans"/>
              <a:sym typeface="Gill Sans"/>
            </a:endParaRPr>
          </a:p>
          <a:p>
            <a:pPr marL="228600" lvl="0" indent="-228600" algn="l" rtl="0">
              <a:lnSpc>
                <a:spcPct val="100000"/>
              </a:lnSpc>
              <a:spcBef>
                <a:spcPts val="0"/>
              </a:spcBef>
              <a:spcAft>
                <a:spcPts val="0"/>
              </a:spcAft>
              <a:buClr>
                <a:schemeClr val="tx1"/>
              </a:buClr>
              <a:buSzPts val="1800"/>
              <a:buFont typeface="Arial" panose="020B0604020202020204" pitchFamily="34" charset="0"/>
              <a:buChar char="•"/>
            </a:pPr>
            <a:r>
              <a:rPr lang="en-US" sz="2400" dirty="0">
                <a:solidFill>
                  <a:schemeClr val="tx1"/>
                </a:solidFill>
                <a:latin typeface="Gill Sans"/>
                <a:ea typeface="Gill Sans"/>
                <a:cs typeface="Gill Sans"/>
                <a:sym typeface="Gill Sans"/>
              </a:rPr>
              <a:t>Learn about your options</a:t>
            </a:r>
            <a:endParaRPr dirty="0">
              <a:solidFill>
                <a:schemeClr val="tx1"/>
              </a:solidFill>
              <a:latin typeface="Gill Sans"/>
              <a:ea typeface="Gill Sans"/>
              <a:cs typeface="Gill Sans"/>
              <a:sym typeface="Gill Sans"/>
            </a:endParaRPr>
          </a:p>
        </p:txBody>
      </p:sp>
      <p:sp>
        <p:nvSpPr>
          <p:cNvPr id="603" name="Google Shape;603;g2e4eeda8517_0_0"/>
          <p:cNvSpPr txBox="1"/>
          <p:nvPr/>
        </p:nvSpPr>
        <p:spPr>
          <a:xfrm>
            <a:off x="4200662" y="3734389"/>
            <a:ext cx="4709657" cy="1107955"/>
          </a:xfrm>
          <a:prstGeom prst="rect">
            <a:avLst/>
          </a:prstGeom>
          <a:solidFill>
            <a:srgbClr val="D8F4FA"/>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Gill Sans"/>
              <a:buNone/>
            </a:pPr>
            <a:r>
              <a:rPr lang="en-US" sz="2200" b="0" i="0" u="none" strike="noStrike" cap="none" dirty="0">
                <a:solidFill>
                  <a:schemeClr val="tx1"/>
                </a:solidFill>
                <a:latin typeface="Gill Sans"/>
                <a:ea typeface="Gill Sans"/>
                <a:cs typeface="Gill Sans"/>
                <a:sym typeface="Gill Sans"/>
              </a:rPr>
              <a:t>In short…create a blueprint that reflects your goals and desires and turn it into a succession and estate plan.</a:t>
            </a:r>
            <a:endParaRPr sz="2200" b="0" i="0" u="none" strike="noStrike" cap="none" dirty="0">
              <a:solidFill>
                <a:schemeClr val="tx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283768b33a3_1_0"/>
          <p:cNvSpPr txBox="1">
            <a:spLocks noGrp="1"/>
          </p:cNvSpPr>
          <p:nvPr>
            <p:ph type="title" idx="4294967295"/>
          </p:nvPr>
        </p:nvSpPr>
        <p:spPr>
          <a:xfrm>
            <a:off x="310101" y="357093"/>
            <a:ext cx="8101993" cy="84355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HANDOUT: ESTIMATING THE VALUE OF YOUR ASSETS</a:t>
            </a:r>
            <a:endParaRPr sz="2800" b="1" dirty="0">
              <a:solidFill>
                <a:schemeClr val="accent1"/>
              </a:solidFill>
              <a:latin typeface="Livvic"/>
              <a:ea typeface="Livvic"/>
              <a:cs typeface="Livvic"/>
              <a:sym typeface="Livvic"/>
            </a:endParaRPr>
          </a:p>
        </p:txBody>
      </p:sp>
      <p:sp>
        <p:nvSpPr>
          <p:cNvPr id="609" name="Google Shape;609;g283768b33a3_1_0"/>
          <p:cNvSpPr txBox="1">
            <a:spLocks noGrp="1"/>
          </p:cNvSpPr>
          <p:nvPr>
            <p:ph type="body" idx="4294967295"/>
          </p:nvPr>
        </p:nvSpPr>
        <p:spPr>
          <a:xfrm>
            <a:off x="310101" y="1230407"/>
            <a:ext cx="8609044" cy="355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8"/>
              <a:buNone/>
            </a:pPr>
            <a:r>
              <a:rPr lang="en-US" sz="2400" dirty="0">
                <a:solidFill>
                  <a:schemeClr val="tx1"/>
                </a:solidFill>
                <a:highlight>
                  <a:srgbClr val="FFFFFF"/>
                </a:highlight>
                <a:latin typeface="Gill Sans"/>
                <a:ea typeface="Gill Sans"/>
                <a:cs typeface="Gill Sans"/>
                <a:sym typeface="Gill Sans"/>
              </a:rPr>
              <a:t>This worksheet will create a record of the </a:t>
            </a:r>
            <a:endParaRPr sz="2400" dirty="0">
              <a:solidFill>
                <a:schemeClr val="tx1"/>
              </a:solidFill>
            </a:endParaRPr>
          </a:p>
          <a:p>
            <a:pPr marL="0" lvl="0" indent="0" algn="l" rtl="0">
              <a:lnSpc>
                <a:spcPct val="100000"/>
              </a:lnSpc>
              <a:spcBef>
                <a:spcPts val="0"/>
              </a:spcBef>
              <a:spcAft>
                <a:spcPts val="0"/>
              </a:spcAft>
              <a:buSzPts val="2208"/>
              <a:buNone/>
            </a:pPr>
            <a:r>
              <a:rPr lang="en-US" sz="2400" dirty="0">
                <a:solidFill>
                  <a:schemeClr val="tx1"/>
                </a:solidFill>
                <a:highlight>
                  <a:srgbClr val="FFFFFF"/>
                </a:highlight>
                <a:latin typeface="Gill Sans"/>
                <a:ea typeface="Gill Sans"/>
                <a:cs typeface="Gill Sans"/>
                <a:sym typeface="Gill Sans"/>
              </a:rPr>
              <a:t>inventory of all assets and a rough estimate </a:t>
            </a:r>
            <a:endParaRPr sz="2400" dirty="0">
              <a:solidFill>
                <a:schemeClr val="tx1"/>
              </a:solidFill>
            </a:endParaRPr>
          </a:p>
          <a:p>
            <a:pPr marL="0" lvl="0" indent="0" algn="l" rtl="0">
              <a:lnSpc>
                <a:spcPct val="100000"/>
              </a:lnSpc>
              <a:spcBef>
                <a:spcPts val="0"/>
              </a:spcBef>
              <a:spcAft>
                <a:spcPts val="0"/>
              </a:spcAft>
              <a:buSzPts val="2208"/>
              <a:buNone/>
            </a:pPr>
            <a:r>
              <a:rPr lang="en-US" sz="2400" dirty="0">
                <a:solidFill>
                  <a:schemeClr val="tx1"/>
                </a:solidFill>
                <a:highlight>
                  <a:srgbClr val="FFFFFF"/>
                </a:highlight>
                <a:latin typeface="Gill Sans"/>
                <a:ea typeface="Gill Sans"/>
                <a:cs typeface="Gill Sans"/>
                <a:sym typeface="Gill Sans"/>
              </a:rPr>
              <a:t>of the value of each.</a:t>
            </a:r>
            <a:endParaRPr sz="2400" dirty="0">
              <a:solidFill>
                <a:schemeClr val="tx1"/>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SzPts val="2208"/>
              <a:buNone/>
            </a:pPr>
            <a:endParaRPr sz="2400" dirty="0">
              <a:solidFill>
                <a:schemeClr val="tx1"/>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SzPts val="2208"/>
              <a:buNone/>
            </a:pPr>
            <a:r>
              <a:rPr lang="en-US" sz="2400" dirty="0">
                <a:solidFill>
                  <a:schemeClr val="tx1"/>
                </a:solidFill>
                <a:highlight>
                  <a:srgbClr val="FFFFFF"/>
                </a:highlight>
                <a:latin typeface="Gill Sans"/>
                <a:ea typeface="Gill Sans"/>
                <a:cs typeface="Gill Sans"/>
                <a:sym typeface="Gill Sans"/>
              </a:rPr>
              <a:t>Consulting your local tax assessor’s office is a </a:t>
            </a:r>
            <a:endParaRPr sz="2400" dirty="0">
              <a:solidFill>
                <a:schemeClr val="tx1"/>
              </a:solidFill>
            </a:endParaRPr>
          </a:p>
          <a:p>
            <a:pPr marL="0" lvl="0" indent="0" algn="l" rtl="0">
              <a:lnSpc>
                <a:spcPct val="100000"/>
              </a:lnSpc>
              <a:spcBef>
                <a:spcPts val="0"/>
              </a:spcBef>
              <a:spcAft>
                <a:spcPts val="0"/>
              </a:spcAft>
              <a:buSzPts val="2208"/>
              <a:buNone/>
            </a:pPr>
            <a:r>
              <a:rPr lang="en-US" sz="2400" dirty="0">
                <a:solidFill>
                  <a:schemeClr val="tx1"/>
                </a:solidFill>
                <a:highlight>
                  <a:srgbClr val="FFFFFF"/>
                </a:highlight>
                <a:latin typeface="Gill Sans"/>
                <a:ea typeface="Gill Sans"/>
                <a:cs typeface="Gill Sans"/>
                <a:sym typeface="Gill Sans"/>
              </a:rPr>
              <a:t>good starting point for learning the value of </a:t>
            </a:r>
            <a:endParaRPr sz="2400" dirty="0">
              <a:solidFill>
                <a:schemeClr val="tx1"/>
              </a:solidFill>
            </a:endParaRPr>
          </a:p>
          <a:p>
            <a:pPr marL="0" lvl="0" indent="0" algn="l" rtl="0">
              <a:lnSpc>
                <a:spcPct val="100000"/>
              </a:lnSpc>
              <a:spcBef>
                <a:spcPts val="0"/>
              </a:spcBef>
              <a:spcAft>
                <a:spcPts val="0"/>
              </a:spcAft>
              <a:buSzPts val="2208"/>
              <a:buNone/>
            </a:pPr>
            <a:r>
              <a:rPr lang="en-US" sz="2400" dirty="0">
                <a:solidFill>
                  <a:schemeClr val="tx1"/>
                </a:solidFill>
                <a:highlight>
                  <a:srgbClr val="FFFFFF"/>
                </a:highlight>
                <a:latin typeface="Gill Sans"/>
                <a:ea typeface="Gill Sans"/>
                <a:cs typeface="Gill Sans"/>
                <a:sym typeface="Gill Sans"/>
              </a:rPr>
              <a:t>land and buildings.</a:t>
            </a:r>
            <a:endParaRPr sz="2400" dirty="0">
              <a:solidFill>
                <a:schemeClr val="tx1"/>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SzPts val="2208"/>
              <a:buNone/>
            </a:pPr>
            <a:endParaRPr sz="2400" dirty="0">
              <a:solidFill>
                <a:schemeClr val="tx1"/>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SzPts val="2208"/>
              <a:buNone/>
            </a:pPr>
            <a:r>
              <a:rPr lang="en-US" sz="2400" dirty="0">
                <a:solidFill>
                  <a:schemeClr val="tx1"/>
                </a:solidFill>
                <a:highlight>
                  <a:srgbClr val="FFFFFF"/>
                </a:highlight>
                <a:latin typeface="Gill Sans"/>
                <a:ea typeface="Gill Sans"/>
                <a:cs typeface="Gill Sans"/>
                <a:sym typeface="Gill Sans"/>
              </a:rPr>
              <a:t>It is best to revise and update this inventory every five years to record changes in your assets and current values.</a:t>
            </a:r>
            <a:endParaRPr sz="2400" dirty="0">
              <a:solidFill>
                <a:schemeClr val="tx1"/>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SzPts val="2208"/>
              <a:buNone/>
            </a:pPr>
            <a:endParaRPr sz="2400" dirty="0">
              <a:solidFill>
                <a:schemeClr val="tx1"/>
              </a:solidFill>
              <a:latin typeface="Gill Sans"/>
              <a:ea typeface="Gill Sans"/>
              <a:cs typeface="Gill Sans"/>
              <a:sym typeface="Gill Sans"/>
            </a:endParaRPr>
          </a:p>
        </p:txBody>
      </p:sp>
      <p:pic>
        <p:nvPicPr>
          <p:cNvPr id="610" name="Google Shape;610;g283768b33a3_1_0"/>
          <p:cNvPicPr preferRelativeResize="0"/>
          <p:nvPr/>
        </p:nvPicPr>
        <p:blipFill rotWithShape="1">
          <a:blip r:embed="rId3">
            <a:alphaModFix/>
          </a:blip>
          <a:srcRect/>
          <a:stretch/>
        </p:blipFill>
        <p:spPr>
          <a:xfrm>
            <a:off x="6146800" y="802872"/>
            <a:ext cx="2812099" cy="352262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g283768b33a3_1_6"/>
          <p:cNvSpPr txBox="1">
            <a:spLocks noGrp="1"/>
          </p:cNvSpPr>
          <p:nvPr>
            <p:ph type="title"/>
          </p:nvPr>
        </p:nvSpPr>
        <p:spPr>
          <a:xfrm>
            <a:off x="406013" y="619207"/>
            <a:ext cx="7886700" cy="45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LISTING ASSETS CONTINUED</a:t>
            </a:r>
            <a:endParaRPr sz="2800" b="1" dirty="0">
              <a:latin typeface="Livvic"/>
              <a:ea typeface="Livvic"/>
              <a:cs typeface="Livvic"/>
              <a:sym typeface="Livvic"/>
            </a:endParaRPr>
          </a:p>
        </p:txBody>
      </p:sp>
      <p:pic>
        <p:nvPicPr>
          <p:cNvPr id="616" name="Google Shape;616;g283768b33a3_1_6"/>
          <p:cNvPicPr preferRelativeResize="0"/>
          <p:nvPr/>
        </p:nvPicPr>
        <p:blipFill rotWithShape="1">
          <a:blip r:embed="rId3">
            <a:alphaModFix/>
          </a:blip>
          <a:srcRect t="2061"/>
          <a:stretch/>
        </p:blipFill>
        <p:spPr>
          <a:xfrm>
            <a:off x="833120" y="1398836"/>
            <a:ext cx="2784932" cy="3606207"/>
          </a:xfrm>
          <a:prstGeom prst="rect">
            <a:avLst/>
          </a:prstGeom>
          <a:noFill/>
          <a:ln>
            <a:noFill/>
          </a:ln>
        </p:spPr>
      </p:pic>
      <p:pic>
        <p:nvPicPr>
          <p:cNvPr id="617" name="Google Shape;617;g283768b33a3_1_6"/>
          <p:cNvPicPr preferRelativeResize="0"/>
          <p:nvPr/>
        </p:nvPicPr>
        <p:blipFill rotWithShape="1">
          <a:blip r:embed="rId4">
            <a:alphaModFix/>
          </a:blip>
          <a:srcRect/>
          <a:stretch/>
        </p:blipFill>
        <p:spPr>
          <a:xfrm>
            <a:off x="4822749" y="1398836"/>
            <a:ext cx="2882627" cy="360620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283768b33a3_1_12"/>
          <p:cNvSpPr txBox="1">
            <a:spLocks noGrp="1"/>
          </p:cNvSpPr>
          <p:nvPr>
            <p:ph type="title"/>
          </p:nvPr>
        </p:nvSpPr>
        <p:spPr>
          <a:xfrm>
            <a:off x="419150" y="517146"/>
            <a:ext cx="7886700" cy="585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LISTING ASSETS CONTINUED</a:t>
            </a:r>
            <a:endParaRPr sz="2800" b="1" dirty="0">
              <a:latin typeface="Livvic"/>
              <a:ea typeface="Livvic"/>
              <a:cs typeface="Livvic"/>
              <a:sym typeface="Livvic"/>
            </a:endParaRPr>
          </a:p>
        </p:txBody>
      </p:sp>
      <p:pic>
        <p:nvPicPr>
          <p:cNvPr id="623" name="Google Shape;623;g283768b33a3_1_12"/>
          <p:cNvPicPr preferRelativeResize="0"/>
          <p:nvPr/>
        </p:nvPicPr>
        <p:blipFill rotWithShape="1">
          <a:blip r:embed="rId3">
            <a:alphaModFix/>
          </a:blip>
          <a:srcRect/>
          <a:stretch/>
        </p:blipFill>
        <p:spPr>
          <a:xfrm>
            <a:off x="655969" y="1137036"/>
            <a:ext cx="3291382" cy="3673775"/>
          </a:xfrm>
          <a:prstGeom prst="rect">
            <a:avLst/>
          </a:prstGeom>
          <a:noFill/>
          <a:ln>
            <a:noFill/>
          </a:ln>
        </p:spPr>
      </p:pic>
      <p:pic>
        <p:nvPicPr>
          <p:cNvPr id="624" name="Google Shape;624;g283768b33a3_1_12"/>
          <p:cNvPicPr preferRelativeResize="0"/>
          <p:nvPr/>
        </p:nvPicPr>
        <p:blipFill rotWithShape="1">
          <a:blip r:embed="rId4">
            <a:alphaModFix/>
          </a:blip>
          <a:srcRect/>
          <a:stretch/>
        </p:blipFill>
        <p:spPr>
          <a:xfrm>
            <a:off x="5280793" y="1103046"/>
            <a:ext cx="3025057" cy="37488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a6e77e0532_8_6"/>
          <p:cNvSpPr txBox="1">
            <a:spLocks noGrp="1"/>
          </p:cNvSpPr>
          <p:nvPr>
            <p:ph type="title"/>
          </p:nvPr>
        </p:nvSpPr>
        <p:spPr>
          <a:xfrm>
            <a:off x="0" y="445025"/>
            <a:ext cx="914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2800" b="1" dirty="0">
                <a:solidFill>
                  <a:schemeClr val="accent1"/>
                </a:solidFill>
                <a:latin typeface="Livvic" pitchFamily="2" charset="77"/>
              </a:rPr>
              <a:t>PROTECTING YOUR INFORMATION</a:t>
            </a:r>
            <a:endParaRPr sz="2800" b="1" dirty="0">
              <a:solidFill>
                <a:schemeClr val="accent1"/>
              </a:solidFill>
              <a:latin typeface="Livvic" pitchFamily="2" charset="77"/>
            </a:endParaRPr>
          </a:p>
        </p:txBody>
      </p:sp>
      <p:sp>
        <p:nvSpPr>
          <p:cNvPr id="164" name="Google Shape;164;g2a6e77e0532_8_6"/>
          <p:cNvSpPr txBox="1">
            <a:spLocks noGrp="1"/>
          </p:cNvSpPr>
          <p:nvPr>
            <p:ph type="body" idx="1"/>
          </p:nvPr>
        </p:nvSpPr>
        <p:spPr>
          <a:xfrm>
            <a:off x="451821" y="1484314"/>
            <a:ext cx="8268433" cy="2087226"/>
          </a:xfrm>
          <a:prstGeom prst="rect">
            <a:avLst/>
          </a:prstGeom>
          <a:noFill/>
          <a:ln>
            <a:noFill/>
          </a:ln>
        </p:spPr>
        <p:txBody>
          <a:bodyPr spcFirstLastPara="1" wrap="square" lIns="91425" tIns="91425" rIns="91425" bIns="91425" anchor="t" anchorCtr="0">
            <a:noAutofit/>
          </a:bodyPr>
          <a:lstStyle/>
          <a:p>
            <a:pPr lvl="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No personal stories.</a:t>
            </a:r>
            <a:endParaRPr sz="2400" dirty="0">
              <a:solidFill>
                <a:schemeClr val="tx1"/>
              </a:solidFill>
            </a:endParaRPr>
          </a:p>
          <a:p>
            <a:pPr lvl="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General questions are welcome.  </a:t>
            </a:r>
            <a:endParaRPr sz="2400" dirty="0">
              <a:solidFill>
                <a:schemeClr val="tx1"/>
              </a:solidFill>
            </a:endParaRPr>
          </a:p>
          <a:p>
            <a:pPr lvl="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Personal questions should be asked outside of the group setting.</a:t>
            </a:r>
            <a:endParaRPr sz="2400" dirty="0">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283768b33a3_1_131"/>
          <p:cNvSpPr txBox="1">
            <a:spLocks noGrp="1"/>
          </p:cNvSpPr>
          <p:nvPr>
            <p:ph type="title"/>
          </p:nvPr>
        </p:nvSpPr>
        <p:spPr>
          <a:xfrm>
            <a:off x="461176" y="524786"/>
            <a:ext cx="7596974" cy="63933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HANDOUT: LOCATING YOUR DOCUMENTS</a:t>
            </a:r>
            <a:endParaRPr sz="2800" b="1" dirty="0">
              <a:latin typeface="Livvic"/>
              <a:ea typeface="Livvic"/>
              <a:cs typeface="Livvic"/>
              <a:sym typeface="Livvic"/>
            </a:endParaRPr>
          </a:p>
        </p:txBody>
      </p:sp>
      <p:sp>
        <p:nvSpPr>
          <p:cNvPr id="630" name="Google Shape;630;g283768b33a3_1_131"/>
          <p:cNvSpPr txBox="1">
            <a:spLocks noGrp="1"/>
          </p:cNvSpPr>
          <p:nvPr>
            <p:ph type="body" idx="1"/>
          </p:nvPr>
        </p:nvSpPr>
        <p:spPr>
          <a:xfrm>
            <a:off x="352031" y="1473097"/>
            <a:ext cx="5364411" cy="29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8"/>
              <a:buNone/>
            </a:pPr>
            <a:r>
              <a:rPr lang="en-US" sz="2400" dirty="0">
                <a:solidFill>
                  <a:schemeClr val="tx1"/>
                </a:solidFill>
                <a:highlight>
                  <a:srgbClr val="FFFFFF"/>
                </a:highlight>
                <a:latin typeface="Gill Sans"/>
                <a:ea typeface="Gill Sans"/>
                <a:cs typeface="Gill Sans"/>
                <a:sym typeface="Gill Sans"/>
              </a:rPr>
              <a:t>This worksheet will record the location of important legal and financial documents such as deeds, titles, bank statements, insurance policies, and wills. </a:t>
            </a:r>
            <a:endParaRPr sz="2400" dirty="0">
              <a:solidFill>
                <a:schemeClr val="tx1"/>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SzPts val="2208"/>
              <a:buNone/>
            </a:pPr>
            <a:endParaRPr sz="2400" dirty="0">
              <a:solidFill>
                <a:schemeClr val="tx1"/>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SzPts val="2208"/>
              <a:buNone/>
            </a:pPr>
            <a:r>
              <a:rPr lang="en-US" sz="2400" dirty="0">
                <a:solidFill>
                  <a:schemeClr val="tx1"/>
                </a:solidFill>
                <a:highlight>
                  <a:srgbClr val="FFFFFF"/>
                </a:highlight>
                <a:latin typeface="Gill Sans"/>
                <a:ea typeface="Gill Sans"/>
                <a:cs typeface="Gill Sans"/>
                <a:sym typeface="Gill Sans"/>
              </a:rPr>
              <a:t>This will help you and others locate the documents when needed.</a:t>
            </a:r>
            <a:endParaRPr sz="2400" dirty="0">
              <a:solidFill>
                <a:schemeClr val="tx1"/>
              </a:solidFill>
            </a:endParaRPr>
          </a:p>
        </p:txBody>
      </p:sp>
      <p:pic>
        <p:nvPicPr>
          <p:cNvPr id="631" name="Google Shape;631;g283768b33a3_1_131"/>
          <p:cNvPicPr preferRelativeResize="0"/>
          <p:nvPr/>
        </p:nvPicPr>
        <p:blipFill rotWithShape="1">
          <a:blip r:embed="rId3">
            <a:alphaModFix/>
          </a:blip>
          <a:srcRect/>
          <a:stretch/>
        </p:blipFill>
        <p:spPr>
          <a:xfrm>
            <a:off x="5656661" y="1164118"/>
            <a:ext cx="3135308" cy="39606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g283768b33a3_1_137"/>
          <p:cNvSpPr txBox="1">
            <a:spLocks noGrp="1"/>
          </p:cNvSpPr>
          <p:nvPr>
            <p:ph type="title"/>
          </p:nvPr>
        </p:nvSpPr>
        <p:spPr>
          <a:xfrm>
            <a:off x="435894" y="526617"/>
            <a:ext cx="8272212" cy="7603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a:latin typeface="Livvic"/>
                <a:ea typeface="Livvic"/>
                <a:cs typeface="Livvic"/>
                <a:sym typeface="Livvic"/>
              </a:rPr>
              <a:t>HANDOUT: EMOTIONAL ATTACHMENT SCALE </a:t>
            </a:r>
            <a:endParaRPr sz="2800" b="1">
              <a:latin typeface="Livvic"/>
              <a:ea typeface="Livvic"/>
              <a:cs typeface="Livvic"/>
              <a:sym typeface="Livvic"/>
            </a:endParaRPr>
          </a:p>
        </p:txBody>
      </p:sp>
      <p:sp>
        <p:nvSpPr>
          <p:cNvPr id="637" name="Google Shape;637;g283768b33a3_1_137"/>
          <p:cNvSpPr txBox="1">
            <a:spLocks noGrp="1"/>
          </p:cNvSpPr>
          <p:nvPr>
            <p:ph type="body" idx="1"/>
          </p:nvPr>
        </p:nvSpPr>
        <p:spPr>
          <a:xfrm>
            <a:off x="337322" y="1481846"/>
            <a:ext cx="5477951" cy="318159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8"/>
              <a:buNone/>
            </a:pPr>
            <a:r>
              <a:rPr lang="en-US" sz="2400" dirty="0">
                <a:solidFill>
                  <a:schemeClr val="tx1"/>
                </a:solidFill>
                <a:highlight>
                  <a:srgbClr val="FFFFFF"/>
                </a:highlight>
                <a:latin typeface="Gill Sans"/>
                <a:ea typeface="Gill Sans"/>
                <a:cs typeface="Gill Sans"/>
                <a:sym typeface="Gill Sans"/>
              </a:rPr>
              <a:t>This form will help you reflect on how you feel about your land and/or business. This should encourage you to think about your passions related to your land and business and what is important to you. This could include preserving your family heritage, being a good steward of the land, or providing income for your family.</a:t>
            </a:r>
            <a:endParaRPr sz="2400" dirty="0">
              <a:solidFill>
                <a:schemeClr val="tx1"/>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SzPts val="1288"/>
              <a:buNone/>
            </a:pPr>
            <a:endParaRPr sz="1400" dirty="0">
              <a:solidFill>
                <a:schemeClr val="tx1"/>
              </a:solidFill>
            </a:endParaRPr>
          </a:p>
        </p:txBody>
      </p:sp>
      <p:pic>
        <p:nvPicPr>
          <p:cNvPr id="638" name="Google Shape;638;g283768b33a3_1_137"/>
          <p:cNvPicPr preferRelativeResize="0"/>
          <p:nvPr/>
        </p:nvPicPr>
        <p:blipFill rotWithShape="1">
          <a:blip r:embed="rId3">
            <a:alphaModFix/>
          </a:blip>
          <a:srcRect/>
          <a:stretch/>
        </p:blipFill>
        <p:spPr>
          <a:xfrm>
            <a:off x="5958941" y="1168842"/>
            <a:ext cx="2914217" cy="386315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283768b33a3_1_256"/>
          <p:cNvSpPr txBox="1">
            <a:spLocks noGrp="1"/>
          </p:cNvSpPr>
          <p:nvPr>
            <p:ph type="body" idx="4294967295"/>
          </p:nvPr>
        </p:nvSpPr>
        <p:spPr>
          <a:xfrm>
            <a:off x="233563" y="969065"/>
            <a:ext cx="8546444" cy="2974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
              </a:spcBef>
              <a:spcAft>
                <a:spcPts val="0"/>
              </a:spcAft>
              <a:buSzPts val="2208"/>
              <a:buNone/>
            </a:pPr>
            <a:r>
              <a:rPr lang="en-US" sz="2400" b="1" i="1" dirty="0">
                <a:solidFill>
                  <a:schemeClr val="accent2"/>
                </a:solidFill>
              </a:rPr>
              <a:t>Legal and Financial Instruments</a:t>
            </a:r>
            <a:endParaRPr sz="2400" b="1" i="1" dirty="0">
              <a:solidFill>
                <a:schemeClr val="accent2"/>
              </a:solidFill>
            </a:endParaRPr>
          </a:p>
          <a:p>
            <a:pPr marL="76200" marR="190500" lvl="0" indent="0" algn="l" rtl="0">
              <a:lnSpc>
                <a:spcPct val="109999"/>
              </a:lnSpc>
              <a:spcBef>
                <a:spcPts val="0"/>
              </a:spcBef>
              <a:spcAft>
                <a:spcPts val="0"/>
              </a:spcAft>
              <a:buSzPts val="2208"/>
              <a:buNone/>
            </a:pPr>
            <a:r>
              <a:rPr lang="en-US" sz="2400" dirty="0">
                <a:solidFill>
                  <a:schemeClr val="tx1"/>
                </a:solidFill>
              </a:rPr>
              <a:t>Record the legal and financial documents or </a:t>
            </a:r>
            <a:endParaRPr sz="2400" dirty="0">
              <a:solidFill>
                <a:schemeClr val="tx1"/>
              </a:solidFill>
            </a:endParaRPr>
          </a:p>
          <a:p>
            <a:pPr marL="76200" marR="190500" lvl="0" indent="0" algn="l" rtl="0">
              <a:lnSpc>
                <a:spcPct val="109999"/>
              </a:lnSpc>
              <a:spcBef>
                <a:spcPts val="0"/>
              </a:spcBef>
              <a:spcAft>
                <a:spcPts val="0"/>
              </a:spcAft>
              <a:buSzPts val="2208"/>
              <a:buNone/>
            </a:pPr>
            <a:r>
              <a:rPr lang="en-US" sz="2400" dirty="0">
                <a:solidFill>
                  <a:schemeClr val="tx1"/>
                </a:solidFill>
              </a:rPr>
              <a:t>instruments that make up your estate plan and </a:t>
            </a:r>
            <a:endParaRPr sz="2400" dirty="0">
              <a:solidFill>
                <a:schemeClr val="tx1"/>
              </a:solidFill>
            </a:endParaRPr>
          </a:p>
          <a:p>
            <a:pPr marL="76200" marR="190500" lvl="0" indent="0" algn="l" rtl="0">
              <a:lnSpc>
                <a:spcPct val="109999"/>
              </a:lnSpc>
              <a:spcBef>
                <a:spcPts val="0"/>
              </a:spcBef>
              <a:spcAft>
                <a:spcPts val="0"/>
              </a:spcAft>
              <a:buSzPts val="2208"/>
              <a:buNone/>
            </a:pPr>
            <a:r>
              <a:rPr lang="en-US" sz="2400" dirty="0">
                <a:solidFill>
                  <a:schemeClr val="tx1"/>
                </a:solidFill>
              </a:rPr>
              <a:t>their location. Feel free to cross out unused items </a:t>
            </a:r>
            <a:endParaRPr sz="2400" dirty="0">
              <a:solidFill>
                <a:schemeClr val="tx1"/>
              </a:solidFill>
            </a:endParaRPr>
          </a:p>
          <a:p>
            <a:pPr marL="76200" marR="190500" lvl="0" indent="0" algn="l" rtl="0">
              <a:lnSpc>
                <a:spcPct val="109999"/>
              </a:lnSpc>
              <a:spcBef>
                <a:spcPts val="0"/>
              </a:spcBef>
              <a:spcAft>
                <a:spcPts val="0"/>
              </a:spcAft>
              <a:buSzPts val="2208"/>
              <a:buNone/>
            </a:pPr>
            <a:r>
              <a:rPr lang="en-US" sz="2400" dirty="0">
                <a:solidFill>
                  <a:schemeClr val="tx1"/>
                </a:solidFill>
              </a:rPr>
              <a:t>or add more that are necessary for your plan and </a:t>
            </a:r>
            <a:endParaRPr sz="2400" dirty="0">
              <a:solidFill>
                <a:schemeClr val="tx1"/>
              </a:solidFill>
            </a:endParaRPr>
          </a:p>
          <a:p>
            <a:pPr marL="76200" marR="190500" lvl="0" indent="0" algn="l" rtl="0">
              <a:lnSpc>
                <a:spcPct val="109999"/>
              </a:lnSpc>
              <a:spcBef>
                <a:spcPts val="0"/>
              </a:spcBef>
              <a:spcAft>
                <a:spcPts val="0"/>
              </a:spcAft>
              <a:buSzPts val="2208"/>
              <a:buNone/>
            </a:pPr>
            <a:r>
              <a:rPr lang="en-US" sz="2400" dirty="0">
                <a:solidFill>
                  <a:schemeClr val="tx1"/>
                </a:solidFill>
              </a:rPr>
              <a:t>you may want to make notes about why you </a:t>
            </a:r>
            <a:endParaRPr sz="2400" dirty="0">
              <a:solidFill>
                <a:schemeClr val="tx1"/>
              </a:solidFill>
            </a:endParaRPr>
          </a:p>
          <a:p>
            <a:pPr marL="76200" marR="190500" lvl="0" indent="0" algn="l" rtl="0">
              <a:lnSpc>
                <a:spcPct val="109999"/>
              </a:lnSpc>
              <a:spcBef>
                <a:spcPts val="0"/>
              </a:spcBef>
              <a:spcAft>
                <a:spcPts val="0"/>
              </a:spcAft>
              <a:buSzPts val="2208"/>
              <a:buNone/>
            </a:pPr>
            <a:r>
              <a:rPr lang="en-US" sz="2400" dirty="0">
                <a:solidFill>
                  <a:schemeClr val="tx1"/>
                </a:solidFill>
              </a:rPr>
              <a:t>chose a specific instrument for your plan.</a:t>
            </a:r>
            <a:endParaRPr sz="2400" dirty="0">
              <a:solidFill>
                <a:schemeClr val="tx1"/>
              </a:solidFill>
            </a:endParaRPr>
          </a:p>
          <a:p>
            <a:pPr marL="0" marR="101600" lvl="0" indent="0" algn="l" rtl="0">
              <a:lnSpc>
                <a:spcPct val="112000"/>
              </a:lnSpc>
              <a:spcBef>
                <a:spcPts val="200"/>
              </a:spcBef>
              <a:spcAft>
                <a:spcPts val="0"/>
              </a:spcAft>
              <a:buSzPts val="2208"/>
              <a:buNone/>
            </a:pPr>
            <a:r>
              <a:rPr lang="en-US" sz="2400" dirty="0">
                <a:solidFill>
                  <a:schemeClr val="tx1"/>
                </a:solidFill>
              </a:rPr>
              <a:t>This form records the legal and financial documents or instruments that comprise your estate plan and their location.</a:t>
            </a:r>
            <a:endParaRPr sz="2400" dirty="0">
              <a:solidFill>
                <a:schemeClr val="tx1"/>
              </a:solidFill>
            </a:endParaRPr>
          </a:p>
          <a:p>
            <a:pPr marL="0" lvl="0" indent="0" algn="l" rtl="0">
              <a:lnSpc>
                <a:spcPct val="100000"/>
              </a:lnSpc>
              <a:spcBef>
                <a:spcPts val="0"/>
              </a:spcBef>
              <a:spcAft>
                <a:spcPts val="0"/>
              </a:spcAft>
              <a:buSzPts val="2208"/>
              <a:buNone/>
            </a:pPr>
            <a:endParaRPr sz="2400" dirty="0">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242"/>
              <a:buNone/>
            </a:pPr>
            <a:endParaRPr dirty="0"/>
          </a:p>
        </p:txBody>
      </p:sp>
      <p:pic>
        <p:nvPicPr>
          <p:cNvPr id="644" name="Google Shape;644;g283768b33a3_1_256"/>
          <p:cNvPicPr preferRelativeResize="0"/>
          <p:nvPr/>
        </p:nvPicPr>
        <p:blipFill rotWithShape="1">
          <a:blip r:embed="rId3">
            <a:alphaModFix/>
          </a:blip>
          <a:srcRect/>
          <a:stretch/>
        </p:blipFill>
        <p:spPr>
          <a:xfrm>
            <a:off x="6593840" y="969065"/>
            <a:ext cx="2382579" cy="2968341"/>
          </a:xfrm>
          <a:prstGeom prst="rect">
            <a:avLst/>
          </a:prstGeom>
          <a:noFill/>
          <a:ln>
            <a:noFill/>
          </a:ln>
        </p:spPr>
      </p:pic>
      <p:sp>
        <p:nvSpPr>
          <p:cNvPr id="645" name="Google Shape;645;g283768b33a3_1_256"/>
          <p:cNvSpPr txBox="1"/>
          <p:nvPr/>
        </p:nvSpPr>
        <p:spPr>
          <a:xfrm>
            <a:off x="167581" y="445885"/>
            <a:ext cx="888160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accent1"/>
                </a:solidFill>
                <a:latin typeface="Livvic"/>
                <a:ea typeface="Livvic"/>
                <a:cs typeface="Livvic"/>
                <a:sym typeface="Livvic"/>
              </a:rPr>
              <a:t>HANDOUT: LEGAL AND FINANCIAL INSTRUCTIONS</a:t>
            </a:r>
            <a:endParaRPr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g283768b33a3_1_262"/>
          <p:cNvSpPr txBox="1">
            <a:spLocks noGrp="1"/>
          </p:cNvSpPr>
          <p:nvPr>
            <p:ph type="title"/>
          </p:nvPr>
        </p:nvSpPr>
        <p:spPr>
          <a:xfrm>
            <a:off x="274320" y="526617"/>
            <a:ext cx="9271000" cy="7603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400"/>
              <a:buFont typeface="Livvic"/>
              <a:buNone/>
            </a:pPr>
            <a:r>
              <a:rPr lang="en-US" sz="2800" b="1" dirty="0">
                <a:latin typeface="Livvic"/>
                <a:ea typeface="Livvic"/>
                <a:cs typeface="Livvic"/>
                <a:sym typeface="Livvic"/>
              </a:rPr>
              <a:t>LEGAL AND FINANCIAL INSTRUMENTS</a:t>
            </a:r>
            <a:endParaRPr sz="2800" b="1" dirty="0">
              <a:latin typeface="Livvic"/>
              <a:ea typeface="Livvic"/>
              <a:cs typeface="Livvic"/>
              <a:sym typeface="Livvic"/>
            </a:endParaRPr>
          </a:p>
        </p:txBody>
      </p:sp>
      <p:pic>
        <p:nvPicPr>
          <p:cNvPr id="651" name="Google Shape;651;g283768b33a3_1_262"/>
          <p:cNvPicPr preferRelativeResize="0"/>
          <p:nvPr/>
        </p:nvPicPr>
        <p:blipFill rotWithShape="1">
          <a:blip r:embed="rId3">
            <a:alphaModFix/>
          </a:blip>
          <a:srcRect/>
          <a:stretch/>
        </p:blipFill>
        <p:spPr>
          <a:xfrm>
            <a:off x="910135" y="1286967"/>
            <a:ext cx="2894139" cy="3766807"/>
          </a:xfrm>
          <a:prstGeom prst="rect">
            <a:avLst/>
          </a:prstGeom>
          <a:noFill/>
          <a:ln>
            <a:noFill/>
          </a:ln>
        </p:spPr>
      </p:pic>
      <p:pic>
        <p:nvPicPr>
          <p:cNvPr id="652" name="Google Shape;652;g283768b33a3_1_262"/>
          <p:cNvPicPr preferRelativeResize="0"/>
          <p:nvPr/>
        </p:nvPicPr>
        <p:blipFill rotWithShape="1">
          <a:blip r:embed="rId4">
            <a:alphaModFix/>
          </a:blip>
          <a:srcRect/>
          <a:stretch/>
        </p:blipFill>
        <p:spPr>
          <a:xfrm>
            <a:off x="4975967" y="1399054"/>
            <a:ext cx="3120557" cy="3654722"/>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g2e4eeda8517_0_5"/>
          <p:cNvSpPr txBox="1">
            <a:spLocks noGrp="1"/>
          </p:cNvSpPr>
          <p:nvPr>
            <p:ph type="title"/>
          </p:nvPr>
        </p:nvSpPr>
        <p:spPr>
          <a:xfrm>
            <a:off x="435894" y="526617"/>
            <a:ext cx="8272212" cy="7603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a:latin typeface="Livvic"/>
                <a:ea typeface="Livvic"/>
                <a:cs typeface="Livvic"/>
                <a:sym typeface="Livvic"/>
              </a:rPr>
              <a:t>THERE ARE MANY TOOLS OUT THERE!</a:t>
            </a:r>
            <a:endParaRPr sz="2800" b="1">
              <a:latin typeface="Livvic"/>
              <a:ea typeface="Livvic"/>
              <a:cs typeface="Livvic"/>
              <a:sym typeface="Livvic"/>
            </a:endParaRPr>
          </a:p>
        </p:txBody>
      </p:sp>
      <p:sp>
        <p:nvSpPr>
          <p:cNvPr id="658" name="Google Shape;658;g2e4eeda8517_0_5"/>
          <p:cNvSpPr txBox="1">
            <a:spLocks noGrp="1"/>
          </p:cNvSpPr>
          <p:nvPr>
            <p:ph type="body" idx="1"/>
          </p:nvPr>
        </p:nvSpPr>
        <p:spPr>
          <a:xfrm>
            <a:off x="338025" y="1394610"/>
            <a:ext cx="5072733" cy="383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72"/>
              <a:buNone/>
            </a:pPr>
            <a:r>
              <a:rPr lang="en-US" sz="2400" dirty="0">
                <a:solidFill>
                  <a:schemeClr val="tx1"/>
                </a:solidFill>
              </a:rPr>
              <a:t>Here is one that is easy and simple to use</a:t>
            </a:r>
            <a:endParaRPr sz="2400" dirty="0">
              <a:solidFill>
                <a:schemeClr val="tx1"/>
              </a:solidFill>
            </a:endParaRPr>
          </a:p>
          <a:p>
            <a:pPr marL="0" lvl="0" indent="0" algn="l" rtl="0">
              <a:lnSpc>
                <a:spcPct val="100000"/>
              </a:lnSpc>
              <a:spcBef>
                <a:spcPts val="0"/>
              </a:spcBef>
              <a:spcAft>
                <a:spcPts val="0"/>
              </a:spcAft>
              <a:buSzPts val="1472"/>
              <a:buNone/>
            </a:pPr>
            <a:endParaRPr sz="2400" dirty="0">
              <a:solidFill>
                <a:schemeClr val="tx1"/>
              </a:solidFill>
            </a:endParaRPr>
          </a:p>
          <a:p>
            <a:pPr marL="0" lvl="0" indent="0" algn="l" rtl="0">
              <a:lnSpc>
                <a:spcPct val="100000"/>
              </a:lnSpc>
              <a:spcBef>
                <a:spcPts val="0"/>
              </a:spcBef>
              <a:spcAft>
                <a:spcPts val="0"/>
              </a:spcAft>
              <a:buSzPts val="1472"/>
              <a:buNone/>
            </a:pPr>
            <a:r>
              <a:rPr lang="en-US" sz="2400" dirty="0">
                <a:solidFill>
                  <a:schemeClr val="tx1"/>
                </a:solidFill>
              </a:rPr>
              <a:t>It will serve as a tool to organize your thinking and help you map out your goals and next steps to accomplishing them</a:t>
            </a:r>
            <a:endParaRPr sz="2400" dirty="0">
              <a:solidFill>
                <a:schemeClr val="tx1"/>
              </a:solidFill>
            </a:endParaRPr>
          </a:p>
          <a:p>
            <a:pPr marL="0" lvl="0" indent="0" algn="l" rtl="0">
              <a:lnSpc>
                <a:spcPct val="100000"/>
              </a:lnSpc>
              <a:spcBef>
                <a:spcPts val="0"/>
              </a:spcBef>
              <a:spcAft>
                <a:spcPts val="0"/>
              </a:spcAft>
              <a:buSzPts val="1472"/>
              <a:buNone/>
            </a:pPr>
            <a:endParaRPr sz="2400" dirty="0">
              <a:solidFill>
                <a:schemeClr val="tx1"/>
              </a:solidFill>
            </a:endParaRPr>
          </a:p>
          <a:p>
            <a:pPr marL="0" lvl="0" indent="0" algn="l" rtl="0">
              <a:lnSpc>
                <a:spcPct val="100000"/>
              </a:lnSpc>
              <a:spcBef>
                <a:spcPts val="0"/>
              </a:spcBef>
              <a:spcAft>
                <a:spcPts val="0"/>
              </a:spcAft>
              <a:buSzPts val="1472"/>
              <a:buNone/>
            </a:pPr>
            <a:r>
              <a:rPr lang="en-US" sz="2400" dirty="0">
                <a:solidFill>
                  <a:schemeClr val="tx1"/>
                </a:solidFill>
              </a:rPr>
              <a:t>Let's walk through it…</a:t>
            </a:r>
            <a:endParaRPr sz="2400" dirty="0">
              <a:solidFill>
                <a:schemeClr val="tx1"/>
              </a:solidFill>
            </a:endParaRPr>
          </a:p>
        </p:txBody>
      </p:sp>
      <p:pic>
        <p:nvPicPr>
          <p:cNvPr id="659" name="Google Shape;659;g2e4eeda8517_0_5"/>
          <p:cNvPicPr preferRelativeResize="0"/>
          <p:nvPr/>
        </p:nvPicPr>
        <p:blipFill rotWithShape="1">
          <a:blip r:embed="rId3">
            <a:alphaModFix/>
          </a:blip>
          <a:srcRect/>
          <a:stretch/>
        </p:blipFill>
        <p:spPr>
          <a:xfrm>
            <a:off x="5280524" y="2142137"/>
            <a:ext cx="1428750" cy="2419925"/>
          </a:xfrm>
          <a:prstGeom prst="rect">
            <a:avLst/>
          </a:prstGeom>
          <a:noFill/>
          <a:ln>
            <a:noFill/>
          </a:ln>
        </p:spPr>
      </p:pic>
      <p:pic>
        <p:nvPicPr>
          <p:cNvPr id="660" name="Google Shape;660;g2e4eeda8517_0_5"/>
          <p:cNvPicPr preferRelativeResize="0"/>
          <p:nvPr/>
        </p:nvPicPr>
        <p:blipFill rotWithShape="1">
          <a:blip r:embed="rId4">
            <a:alphaModFix/>
          </a:blip>
          <a:srcRect/>
          <a:stretch/>
        </p:blipFill>
        <p:spPr>
          <a:xfrm>
            <a:off x="6791218" y="2571750"/>
            <a:ext cx="2150875" cy="12045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283768b33a3_1_381"/>
          <p:cNvSpPr txBox="1">
            <a:spLocks noGrp="1"/>
          </p:cNvSpPr>
          <p:nvPr>
            <p:ph type="title"/>
          </p:nvPr>
        </p:nvSpPr>
        <p:spPr>
          <a:xfrm>
            <a:off x="435894" y="526617"/>
            <a:ext cx="8272212" cy="7603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a:latin typeface="Livvic"/>
                <a:ea typeface="Livvic"/>
                <a:cs typeface="Livvic"/>
                <a:sym typeface="Livvic"/>
              </a:rPr>
              <a:t>NOW YOU’RE READY TO GO!</a:t>
            </a:r>
            <a:endParaRPr sz="2800" b="1">
              <a:latin typeface="Livvic"/>
              <a:ea typeface="Livvic"/>
              <a:cs typeface="Livvic"/>
              <a:sym typeface="Livvic"/>
            </a:endParaRPr>
          </a:p>
        </p:txBody>
      </p:sp>
      <p:sp>
        <p:nvSpPr>
          <p:cNvPr id="666" name="Google Shape;666;g283768b33a3_1_381"/>
          <p:cNvSpPr txBox="1">
            <a:spLocks noGrp="1"/>
          </p:cNvSpPr>
          <p:nvPr>
            <p:ph type="body" idx="1"/>
          </p:nvPr>
        </p:nvSpPr>
        <p:spPr>
          <a:xfrm>
            <a:off x="435894" y="2781968"/>
            <a:ext cx="8272211" cy="107456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8"/>
              <a:buNone/>
            </a:pPr>
            <a:r>
              <a:rPr lang="en-US" sz="2400" dirty="0">
                <a:solidFill>
                  <a:schemeClr val="tx1"/>
                </a:solidFill>
                <a:latin typeface="Gill Sans"/>
                <a:ea typeface="Gill Sans"/>
                <a:cs typeface="Gill Sans"/>
                <a:sym typeface="Gill Sans"/>
              </a:rPr>
              <a:t>You’re now clear headed and clear eyed about what you want to do, why and who will be a part of it. Take this information to a professional to help you codify and craft your plan in a way that will work with your wishes and the laws of your state.</a:t>
            </a:r>
            <a:endParaRPr sz="2400" dirty="0">
              <a:solidFill>
                <a:schemeClr val="tx1"/>
              </a:solidFill>
              <a:latin typeface="Gill Sans"/>
              <a:ea typeface="Gill Sans"/>
              <a:cs typeface="Gill Sans"/>
              <a:sym typeface="Gill Sans"/>
            </a:endParaRPr>
          </a:p>
        </p:txBody>
      </p:sp>
      <p:pic>
        <p:nvPicPr>
          <p:cNvPr id="667" name="Google Shape;667;g283768b33a3_1_381"/>
          <p:cNvPicPr preferRelativeResize="0"/>
          <p:nvPr/>
        </p:nvPicPr>
        <p:blipFill rotWithShape="1">
          <a:blip r:embed="rId3">
            <a:alphaModFix/>
          </a:blip>
          <a:srcRect/>
          <a:stretch/>
        </p:blipFill>
        <p:spPr>
          <a:xfrm>
            <a:off x="350086" y="1492028"/>
            <a:ext cx="1824253" cy="1021588"/>
          </a:xfrm>
          <a:prstGeom prst="rect">
            <a:avLst/>
          </a:prstGeom>
          <a:noFill/>
          <a:ln>
            <a:noFill/>
          </a:ln>
        </p:spPr>
      </p:pic>
      <p:pic>
        <p:nvPicPr>
          <p:cNvPr id="668" name="Google Shape;668;g283768b33a3_1_381"/>
          <p:cNvPicPr preferRelativeResize="0"/>
          <p:nvPr/>
        </p:nvPicPr>
        <p:blipFill rotWithShape="1">
          <a:blip r:embed="rId4">
            <a:alphaModFix/>
          </a:blip>
          <a:srcRect l="15797"/>
          <a:stretch/>
        </p:blipFill>
        <p:spPr>
          <a:xfrm>
            <a:off x="5359508" y="1496053"/>
            <a:ext cx="1523753" cy="1013380"/>
          </a:xfrm>
          <a:prstGeom prst="rect">
            <a:avLst/>
          </a:prstGeom>
          <a:noFill/>
          <a:ln>
            <a:noFill/>
          </a:ln>
        </p:spPr>
      </p:pic>
      <p:pic>
        <p:nvPicPr>
          <p:cNvPr id="669" name="Google Shape;669;g283768b33a3_1_381"/>
          <p:cNvPicPr preferRelativeResize="0"/>
          <p:nvPr/>
        </p:nvPicPr>
        <p:blipFill rotWithShape="1">
          <a:blip r:embed="rId5">
            <a:alphaModFix/>
          </a:blip>
          <a:srcRect/>
          <a:stretch/>
        </p:blipFill>
        <p:spPr>
          <a:xfrm>
            <a:off x="2275382" y="1496211"/>
            <a:ext cx="1358288" cy="1017405"/>
          </a:xfrm>
          <a:prstGeom prst="rect">
            <a:avLst/>
          </a:prstGeom>
          <a:noFill/>
          <a:ln>
            <a:noFill/>
          </a:ln>
        </p:spPr>
      </p:pic>
      <p:pic>
        <p:nvPicPr>
          <p:cNvPr id="670" name="Google Shape;670;g283768b33a3_1_381"/>
          <p:cNvPicPr preferRelativeResize="0"/>
          <p:nvPr/>
        </p:nvPicPr>
        <p:blipFill rotWithShape="1">
          <a:blip r:embed="rId6">
            <a:alphaModFix/>
          </a:blip>
          <a:srcRect/>
          <a:stretch/>
        </p:blipFill>
        <p:spPr>
          <a:xfrm>
            <a:off x="6984306" y="1496053"/>
            <a:ext cx="1809607" cy="1013380"/>
          </a:xfrm>
          <a:prstGeom prst="rect">
            <a:avLst/>
          </a:prstGeom>
          <a:noFill/>
          <a:ln>
            <a:noFill/>
          </a:ln>
        </p:spPr>
      </p:pic>
      <p:pic>
        <p:nvPicPr>
          <p:cNvPr id="671" name="Google Shape;671;g283768b33a3_1_381"/>
          <p:cNvPicPr preferRelativeResize="0"/>
          <p:nvPr/>
        </p:nvPicPr>
        <p:blipFill rotWithShape="1">
          <a:blip r:embed="rId7">
            <a:alphaModFix/>
          </a:blip>
          <a:srcRect/>
          <a:stretch/>
        </p:blipFill>
        <p:spPr>
          <a:xfrm>
            <a:off x="3734713" y="1496053"/>
            <a:ext cx="1523752" cy="1013966"/>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g283768b33a3_1_504"/>
          <p:cNvSpPr txBox="1">
            <a:spLocks noGrp="1"/>
          </p:cNvSpPr>
          <p:nvPr>
            <p:ph type="title"/>
          </p:nvPr>
        </p:nvSpPr>
        <p:spPr>
          <a:xfrm>
            <a:off x="351087" y="417850"/>
            <a:ext cx="8272212" cy="7603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400"/>
              <a:buFont typeface="Livvic"/>
              <a:buNone/>
            </a:pPr>
            <a:r>
              <a:rPr lang="en-US" sz="2800" b="1" dirty="0">
                <a:latin typeface="Livvic"/>
                <a:ea typeface="Livvic"/>
                <a:cs typeface="Livvic"/>
                <a:sym typeface="Livvic"/>
              </a:rPr>
              <a:t>KEEPING THE LAND: SUCCESSION PLANNING FOR LANDOWNERS</a:t>
            </a:r>
            <a:endParaRPr sz="2800" b="1" dirty="0">
              <a:latin typeface="Livvic"/>
              <a:ea typeface="Livvic"/>
              <a:cs typeface="Livvic"/>
              <a:sym typeface="Livvic"/>
            </a:endParaRPr>
          </a:p>
        </p:txBody>
      </p:sp>
      <p:sp>
        <p:nvSpPr>
          <p:cNvPr id="677" name="Google Shape;677;g283768b33a3_1_504"/>
          <p:cNvSpPr txBox="1">
            <a:spLocks noGrp="1"/>
          </p:cNvSpPr>
          <p:nvPr>
            <p:ph type="body" idx="1"/>
          </p:nvPr>
        </p:nvSpPr>
        <p:spPr>
          <a:xfrm>
            <a:off x="310101" y="1368625"/>
            <a:ext cx="8205249" cy="356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8"/>
              <a:buNone/>
            </a:pPr>
            <a:r>
              <a:rPr lang="en-US" sz="2400" dirty="0">
                <a:solidFill>
                  <a:srgbClr val="000000"/>
                </a:solidFill>
                <a:latin typeface="Gill Sans"/>
                <a:ea typeface="Gill Sans"/>
                <a:cs typeface="Gill Sans"/>
                <a:sym typeface="Gill Sans"/>
              </a:rPr>
              <a:t>To download a copy of this publication, visit </a:t>
            </a:r>
            <a:endParaRPr sz="2400" dirty="0">
              <a:solidFill>
                <a:srgbClr val="000000"/>
              </a:solidFill>
              <a:latin typeface="Gill Sans"/>
              <a:ea typeface="Gill Sans"/>
              <a:cs typeface="Gill Sans"/>
              <a:sym typeface="Gill Sans"/>
            </a:endParaRPr>
          </a:p>
          <a:p>
            <a:pPr marL="0" lvl="0" indent="0" algn="l" rtl="0">
              <a:lnSpc>
                <a:spcPct val="100000"/>
              </a:lnSpc>
              <a:spcBef>
                <a:spcPts val="0"/>
              </a:spcBef>
              <a:spcAft>
                <a:spcPts val="0"/>
              </a:spcAft>
              <a:buSzPts val="2208"/>
              <a:buNone/>
            </a:pPr>
            <a:r>
              <a:rPr lang="en-US" sz="2400" u="sng" dirty="0" err="1">
                <a:solidFill>
                  <a:srgbClr val="000000"/>
                </a:solidFill>
                <a:latin typeface="Gill Sans"/>
                <a:ea typeface="Gill Sans"/>
                <a:cs typeface="Gill Sans"/>
                <a:sym typeface="Gill Sans"/>
              </a:rPr>
              <a:t>content.ces.ncsu.edu</a:t>
            </a:r>
            <a:r>
              <a:rPr lang="en-US" sz="2400" u="sng" dirty="0">
                <a:solidFill>
                  <a:srgbClr val="000000"/>
                </a:solidFill>
                <a:latin typeface="Gill Sans"/>
                <a:ea typeface="Gill Sans"/>
                <a:cs typeface="Gill Sans"/>
                <a:sym typeface="Gill Sans"/>
              </a:rPr>
              <a:t>/keeping-the-land</a:t>
            </a:r>
            <a:endParaRPr sz="2400" u="sng" dirty="0">
              <a:solidFill>
                <a:srgbClr val="000000"/>
              </a:solidFill>
              <a:latin typeface="Gill Sans"/>
              <a:ea typeface="Gill Sans"/>
              <a:cs typeface="Gill Sans"/>
              <a:sym typeface="Gill Sans"/>
            </a:endParaRPr>
          </a:p>
          <a:p>
            <a:pPr marL="0" lvl="0" indent="0" algn="l" rtl="0">
              <a:lnSpc>
                <a:spcPct val="100000"/>
              </a:lnSpc>
              <a:spcBef>
                <a:spcPts val="0"/>
              </a:spcBef>
              <a:spcAft>
                <a:spcPts val="0"/>
              </a:spcAft>
              <a:buSzPts val="2208"/>
              <a:buNone/>
            </a:pPr>
            <a:r>
              <a:rPr lang="en-US" sz="2400" dirty="0">
                <a:solidFill>
                  <a:srgbClr val="000000"/>
                </a:solidFill>
                <a:latin typeface="Gill Sans"/>
                <a:ea typeface="Gill Sans"/>
                <a:cs typeface="Gill Sans"/>
                <a:sym typeface="Gill Sans"/>
              </a:rPr>
              <a:t>or scan the QR code.</a:t>
            </a:r>
            <a:endParaRPr sz="2400" dirty="0">
              <a:solidFill>
                <a:srgbClr val="000000"/>
              </a:solidFill>
              <a:latin typeface="Gill Sans"/>
              <a:ea typeface="Gill Sans"/>
              <a:cs typeface="Gill Sans"/>
              <a:sym typeface="Gill Sans"/>
            </a:endParaRPr>
          </a:p>
          <a:p>
            <a:pPr marL="0" lvl="0" indent="0" algn="l" rtl="0">
              <a:lnSpc>
                <a:spcPct val="100000"/>
              </a:lnSpc>
              <a:spcBef>
                <a:spcPts val="0"/>
              </a:spcBef>
              <a:spcAft>
                <a:spcPts val="0"/>
              </a:spcAft>
              <a:buSzPts val="644"/>
              <a:buNone/>
            </a:pPr>
            <a:endParaRPr sz="700" dirty="0">
              <a:solidFill>
                <a:srgbClr val="000000"/>
              </a:solidFill>
              <a:latin typeface="Arial"/>
              <a:ea typeface="Arial"/>
              <a:cs typeface="Arial"/>
              <a:sym typeface="Arial"/>
            </a:endParaRPr>
          </a:p>
        </p:txBody>
      </p:sp>
      <p:pic>
        <p:nvPicPr>
          <p:cNvPr id="678" name="Google Shape;678;g283768b33a3_1_504"/>
          <p:cNvPicPr preferRelativeResize="0"/>
          <p:nvPr/>
        </p:nvPicPr>
        <p:blipFill rotWithShape="1">
          <a:blip r:embed="rId3">
            <a:alphaModFix/>
          </a:blip>
          <a:srcRect/>
          <a:stretch/>
        </p:blipFill>
        <p:spPr>
          <a:xfrm>
            <a:off x="562210" y="2541950"/>
            <a:ext cx="2393975" cy="2393975"/>
          </a:xfrm>
          <a:prstGeom prst="rect">
            <a:avLst/>
          </a:prstGeom>
          <a:noFill/>
          <a:ln>
            <a:noFill/>
          </a:ln>
        </p:spPr>
      </p:pic>
      <p:pic>
        <p:nvPicPr>
          <p:cNvPr id="679" name="Google Shape;679;g283768b33a3_1_504"/>
          <p:cNvPicPr preferRelativeResize="0"/>
          <p:nvPr/>
        </p:nvPicPr>
        <p:blipFill rotWithShape="1">
          <a:blip r:embed="rId4">
            <a:alphaModFix/>
          </a:blip>
          <a:srcRect/>
          <a:stretch/>
        </p:blipFill>
        <p:spPr>
          <a:xfrm>
            <a:off x="6018201" y="1178200"/>
            <a:ext cx="2741100" cy="3567350"/>
          </a:xfrm>
          <a:prstGeom prst="rect">
            <a:avLst/>
          </a:prstGeom>
          <a:noFill/>
          <a:ln>
            <a:noFill/>
          </a:ln>
        </p:spPr>
      </p:pic>
      <p:sp>
        <p:nvSpPr>
          <p:cNvPr id="680" name="Google Shape;680;g283768b33a3_1_504"/>
          <p:cNvSpPr txBox="1"/>
          <p:nvPr/>
        </p:nvSpPr>
        <p:spPr>
          <a:xfrm>
            <a:off x="3200136" y="2599480"/>
            <a:ext cx="2743727"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Gill Sans"/>
              <a:buNone/>
            </a:pPr>
            <a:r>
              <a:rPr lang="en-US" sz="2400" b="0" i="0" u="none" strike="noStrike" cap="none" dirty="0">
                <a:solidFill>
                  <a:schemeClr val="dk1"/>
                </a:solidFill>
                <a:latin typeface="Gill Sans"/>
                <a:ea typeface="Gill Sans"/>
                <a:cs typeface="Gill Sans"/>
                <a:sym typeface="Gill Sans"/>
              </a:rPr>
              <a:t>A tool with information as well as worksheets to build your succession plan with your heirs.</a:t>
            </a:r>
            <a:endParaRPr sz="2400" b="0" i="0" u="none" strike="noStrike" cap="none" dirty="0">
              <a:solidFill>
                <a:schemeClr val="dk1"/>
              </a:solidFill>
              <a:latin typeface="Gill Sans"/>
              <a:ea typeface="Gill Sans"/>
              <a:cs typeface="Gill Sans"/>
              <a:sym typeface="Gill San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g283768b33a3_1_872"/>
          <p:cNvSpPr txBox="1">
            <a:spLocks noGrp="1"/>
          </p:cNvSpPr>
          <p:nvPr>
            <p:ph type="title"/>
          </p:nvPr>
        </p:nvSpPr>
        <p:spPr>
          <a:xfrm>
            <a:off x="329410" y="401163"/>
            <a:ext cx="8272212" cy="7603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100"/>
              <a:buFont typeface="Livvic"/>
              <a:buNone/>
            </a:pPr>
            <a:r>
              <a:rPr lang="en-US" sz="2800" b="1" dirty="0">
                <a:latin typeface="Livvic"/>
                <a:ea typeface="Livvic"/>
                <a:cs typeface="Livvic"/>
                <a:sym typeface="Livvic"/>
              </a:rPr>
              <a:t>THE FARM’S LEGACY: A GUIDEBOOK FOR INTRA-FAMILY SUCCESSION</a:t>
            </a:r>
            <a:endParaRPr sz="2800" b="1" dirty="0">
              <a:latin typeface="Livvic"/>
              <a:ea typeface="Livvic"/>
              <a:cs typeface="Livvic"/>
              <a:sym typeface="Livvic"/>
            </a:endParaRPr>
          </a:p>
        </p:txBody>
      </p:sp>
      <p:sp>
        <p:nvSpPr>
          <p:cNvPr id="686" name="Google Shape;686;g283768b33a3_1_872"/>
          <p:cNvSpPr txBox="1">
            <a:spLocks noGrp="1"/>
          </p:cNvSpPr>
          <p:nvPr>
            <p:ph type="body" idx="1"/>
          </p:nvPr>
        </p:nvSpPr>
        <p:spPr>
          <a:xfrm>
            <a:off x="420850" y="1342400"/>
            <a:ext cx="5315100" cy="356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8"/>
              <a:buNone/>
            </a:pPr>
            <a:r>
              <a:rPr lang="en-US" sz="2400" dirty="0">
                <a:solidFill>
                  <a:schemeClr val="tx1"/>
                </a:solidFill>
                <a:latin typeface="Gill Sans"/>
                <a:ea typeface="Gill Sans"/>
                <a:cs typeface="Gill Sans"/>
                <a:sym typeface="Gill Sans"/>
              </a:rPr>
              <a:t>To download a copy of this publication, visit </a:t>
            </a:r>
            <a:endParaRPr sz="2400" dirty="0">
              <a:solidFill>
                <a:schemeClr val="tx1"/>
              </a:solidFill>
              <a:latin typeface="Gill Sans"/>
              <a:ea typeface="Gill Sans"/>
              <a:cs typeface="Gill Sans"/>
              <a:sym typeface="Gill Sans"/>
            </a:endParaRPr>
          </a:p>
          <a:p>
            <a:pPr marL="0" lvl="0" indent="0" algn="l" rtl="0">
              <a:lnSpc>
                <a:spcPct val="100000"/>
              </a:lnSpc>
              <a:spcBef>
                <a:spcPts val="0"/>
              </a:spcBef>
              <a:spcAft>
                <a:spcPts val="0"/>
              </a:spcAft>
              <a:buSzPts val="2208"/>
              <a:buNone/>
            </a:pPr>
            <a:r>
              <a:rPr lang="en-US" sz="2400" u="sng" dirty="0">
                <a:solidFill>
                  <a:schemeClr val="tx1"/>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edustore.purdue.edu/item.asp?Item_Number=EC-817-W</a:t>
            </a:r>
            <a:r>
              <a:rPr lang="en-US" sz="2400" dirty="0">
                <a:solidFill>
                  <a:schemeClr val="tx1"/>
                </a:solidFill>
                <a:latin typeface="Gill Sans"/>
                <a:ea typeface="Gill Sans"/>
                <a:cs typeface="Gill Sans"/>
                <a:sym typeface="Gill Sans"/>
              </a:rPr>
              <a:t> or scan the QR code</a:t>
            </a:r>
            <a:endParaRPr sz="2400" dirty="0">
              <a:solidFill>
                <a:schemeClr val="tx1"/>
              </a:solidFill>
              <a:latin typeface="Gill Sans"/>
              <a:ea typeface="Gill Sans"/>
              <a:cs typeface="Gill Sans"/>
              <a:sym typeface="Gill Sans"/>
            </a:endParaRPr>
          </a:p>
          <a:p>
            <a:pPr marL="0" lvl="0" indent="0" algn="l" rtl="0">
              <a:lnSpc>
                <a:spcPct val="100000"/>
              </a:lnSpc>
              <a:spcBef>
                <a:spcPts val="0"/>
              </a:spcBef>
              <a:spcAft>
                <a:spcPts val="0"/>
              </a:spcAft>
              <a:buSzPts val="644"/>
              <a:buNone/>
            </a:pPr>
            <a:endParaRPr sz="700" dirty="0">
              <a:solidFill>
                <a:srgbClr val="000000"/>
              </a:solidFill>
              <a:latin typeface="Arial"/>
              <a:ea typeface="Arial"/>
              <a:cs typeface="Arial"/>
              <a:sym typeface="Arial"/>
            </a:endParaRPr>
          </a:p>
        </p:txBody>
      </p:sp>
      <p:pic>
        <p:nvPicPr>
          <p:cNvPr id="687" name="Google Shape;687;g283768b33a3_1_872"/>
          <p:cNvPicPr preferRelativeResize="0"/>
          <p:nvPr/>
        </p:nvPicPr>
        <p:blipFill rotWithShape="1">
          <a:blip r:embed="rId4">
            <a:alphaModFix/>
          </a:blip>
          <a:srcRect/>
          <a:stretch/>
        </p:blipFill>
        <p:spPr>
          <a:xfrm>
            <a:off x="1933279" y="3055172"/>
            <a:ext cx="1933815" cy="1933815"/>
          </a:xfrm>
          <a:prstGeom prst="rect">
            <a:avLst/>
          </a:prstGeom>
          <a:noFill/>
          <a:ln>
            <a:noFill/>
          </a:ln>
        </p:spPr>
      </p:pic>
      <p:pic>
        <p:nvPicPr>
          <p:cNvPr id="688" name="Google Shape;688;g283768b33a3_1_872"/>
          <p:cNvPicPr preferRelativeResize="0"/>
          <p:nvPr/>
        </p:nvPicPr>
        <p:blipFill rotWithShape="1">
          <a:blip r:embed="rId5">
            <a:alphaModFix/>
          </a:blip>
          <a:srcRect/>
          <a:stretch/>
        </p:blipFill>
        <p:spPr>
          <a:xfrm>
            <a:off x="5850225" y="971550"/>
            <a:ext cx="3044401" cy="39381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69"/>
          <p:cNvSpPr txBox="1"/>
          <p:nvPr/>
        </p:nvSpPr>
        <p:spPr>
          <a:xfrm>
            <a:off x="513185" y="2051437"/>
            <a:ext cx="8140822" cy="948939"/>
          </a:xfrm>
          <a:prstGeom prst="rect">
            <a:avLst/>
          </a:prstGeom>
          <a:solidFill>
            <a:srgbClr val="D9E8C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Livvic"/>
              <a:buNone/>
            </a:pPr>
            <a:r>
              <a:rPr lang="en-US" sz="4000" b="1" i="0" u="none" strike="noStrike" cap="none" dirty="0">
                <a:solidFill>
                  <a:schemeClr val="accent1"/>
                </a:solidFill>
                <a:latin typeface="Livvic"/>
                <a:ea typeface="Livvic"/>
                <a:cs typeface="Livvic"/>
                <a:sym typeface="Livvic"/>
              </a:rPr>
              <a:t>Questions</a:t>
            </a:r>
            <a:endParaRPr sz="4000" b="1" i="0" u="none" strike="noStrike" cap="none" dirty="0">
              <a:solidFill>
                <a:schemeClr val="accent1"/>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48">
          <a:extLst>
            <a:ext uri="{FF2B5EF4-FFF2-40B4-BE49-F238E27FC236}">
              <a16:creationId xmlns:a16="http://schemas.microsoft.com/office/drawing/2014/main" id="{C7163CFD-07D9-7325-3411-3FC465A582A3}"/>
            </a:ext>
          </a:extLst>
        </p:cNvPr>
        <p:cNvGrpSpPr/>
        <p:nvPr/>
      </p:nvGrpSpPr>
      <p:grpSpPr>
        <a:xfrm>
          <a:off x="0" y="0"/>
          <a:ext cx="0" cy="0"/>
          <a:chOff x="0" y="0"/>
          <a:chExt cx="0" cy="0"/>
        </a:xfrm>
      </p:grpSpPr>
      <p:sp>
        <p:nvSpPr>
          <p:cNvPr id="549" name="Google Shape;549;p69">
            <a:extLst>
              <a:ext uri="{FF2B5EF4-FFF2-40B4-BE49-F238E27FC236}">
                <a16:creationId xmlns:a16="http://schemas.microsoft.com/office/drawing/2014/main" id="{E47E9640-29F3-BE29-1F59-437684428454}"/>
              </a:ext>
            </a:extLst>
          </p:cNvPr>
          <p:cNvSpPr txBox="1"/>
          <p:nvPr/>
        </p:nvSpPr>
        <p:spPr>
          <a:xfrm>
            <a:off x="499269" y="1431644"/>
            <a:ext cx="4390783" cy="2280211"/>
          </a:xfrm>
          <a:prstGeom prst="rect">
            <a:avLst/>
          </a:prstGeom>
          <a:solidFill>
            <a:srgbClr val="D9E8C8"/>
          </a:solidFill>
          <a:ln>
            <a:noFill/>
          </a:ln>
        </p:spPr>
        <p:txBody>
          <a:bodyPr spcFirstLastPara="1" wrap="square" lIns="91425" tIns="91425" rIns="91425" bIns="91425" anchor="ctr" anchorCtr="0">
            <a:noAutofit/>
          </a:bodyPr>
          <a:lstStyle/>
          <a:p>
            <a:pPr marL="152400" marR="0" lvl="0" indent="0" rtl="0">
              <a:lnSpc>
                <a:spcPct val="115000"/>
              </a:lnSpc>
              <a:spcBef>
                <a:spcPts val="0"/>
              </a:spcBef>
              <a:spcAft>
                <a:spcPts val="0"/>
              </a:spcAft>
              <a:buClr>
                <a:schemeClr val="accent2"/>
              </a:buClr>
              <a:buSzPts val="1200"/>
              <a:buFont typeface="Noto Sans Symbols"/>
              <a:buNone/>
            </a:pPr>
            <a:r>
              <a:rPr lang="en-US" sz="4400" b="1" dirty="0">
                <a:solidFill>
                  <a:schemeClr val="accent1"/>
                </a:solidFill>
                <a:latin typeface="Livvic"/>
                <a:ea typeface="Livvic"/>
                <a:cs typeface="Livvic"/>
                <a:sym typeface="Livvic"/>
              </a:rPr>
              <a:t>Please share your thoughts. </a:t>
            </a:r>
            <a:endParaRPr sz="1350" b="1" i="0" u="none" strike="noStrike" cap="none" dirty="0">
              <a:solidFill>
                <a:schemeClr val="accent1"/>
              </a:solidFill>
              <a:latin typeface="Livvic"/>
              <a:ea typeface="Livvic"/>
              <a:cs typeface="Livvic"/>
              <a:sym typeface="Livvic"/>
            </a:endParaRPr>
          </a:p>
        </p:txBody>
      </p:sp>
      <p:sp>
        <p:nvSpPr>
          <p:cNvPr id="550" name="Google Shape;550;p69">
            <a:extLst>
              <a:ext uri="{FF2B5EF4-FFF2-40B4-BE49-F238E27FC236}">
                <a16:creationId xmlns:a16="http://schemas.microsoft.com/office/drawing/2014/main" id="{C1F78661-684F-A7DC-AD73-0B6819B0AB0B}"/>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79</a:t>
            </a:fld>
            <a:endParaRPr sz="1400" b="0" i="0" u="none" strike="noStrike" cap="none">
              <a:solidFill>
                <a:srgbClr val="000000"/>
              </a:solidFill>
              <a:latin typeface="Arial"/>
              <a:ea typeface="Arial"/>
              <a:cs typeface="Arial"/>
              <a:sym typeface="Arial"/>
            </a:endParaRPr>
          </a:p>
        </p:txBody>
      </p:sp>
      <p:pic>
        <p:nvPicPr>
          <p:cNvPr id="3" name="Picture 2" descr="A qr code on a white background&#10;&#10;Description automatically generated">
            <a:extLst>
              <a:ext uri="{FF2B5EF4-FFF2-40B4-BE49-F238E27FC236}">
                <a16:creationId xmlns:a16="http://schemas.microsoft.com/office/drawing/2014/main" id="{304407E2-302C-CE6C-0627-31AEE414D49F}"/>
              </a:ext>
            </a:extLst>
          </p:cNvPr>
          <p:cNvPicPr>
            <a:picLocks noChangeAspect="1"/>
          </p:cNvPicPr>
          <p:nvPr/>
        </p:nvPicPr>
        <p:blipFill>
          <a:blip r:embed="rId3"/>
          <a:stretch>
            <a:fillRect/>
          </a:stretch>
        </p:blipFill>
        <p:spPr>
          <a:xfrm>
            <a:off x="4982316" y="556175"/>
            <a:ext cx="4193675" cy="4193675"/>
          </a:xfrm>
          <a:prstGeom prst="rect">
            <a:avLst/>
          </a:prstGeom>
        </p:spPr>
      </p:pic>
    </p:spTree>
    <p:extLst>
      <p:ext uri="{BB962C8B-B14F-4D97-AF65-F5344CB8AC3E}">
        <p14:creationId xmlns:p14="http://schemas.microsoft.com/office/powerpoint/2010/main" val="186121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83768b33a3_1_742"/>
          <p:cNvSpPr txBox="1">
            <a:spLocks noGrp="1"/>
          </p:cNvSpPr>
          <p:nvPr>
            <p:ph type="body" idx="1"/>
          </p:nvPr>
        </p:nvSpPr>
        <p:spPr>
          <a:xfrm>
            <a:off x="334971" y="427054"/>
            <a:ext cx="8474051" cy="69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200"/>
              <a:buNone/>
            </a:pPr>
            <a:r>
              <a:rPr lang="en-US" sz="2800" dirty="0">
                <a:solidFill>
                  <a:schemeClr val="accent1"/>
                </a:solidFill>
              </a:rPr>
              <a:t>Defining Succession Planning &amp; Estate Planning </a:t>
            </a:r>
            <a:endParaRPr sz="2800" dirty="0">
              <a:solidFill>
                <a:schemeClr val="accent1"/>
              </a:solidFill>
            </a:endParaRPr>
          </a:p>
        </p:txBody>
      </p:sp>
      <p:graphicFrame>
        <p:nvGraphicFramePr>
          <p:cNvPr id="174" name="Google Shape;174;g283768b33a3_1_742"/>
          <p:cNvGraphicFramePr/>
          <p:nvPr>
            <p:extLst>
              <p:ext uri="{D42A27DB-BD31-4B8C-83A1-F6EECF244321}">
                <p14:modId xmlns:p14="http://schemas.microsoft.com/office/powerpoint/2010/main" val="3911576044"/>
              </p:ext>
            </p:extLst>
          </p:nvPr>
        </p:nvGraphicFramePr>
        <p:xfrm>
          <a:off x="262551" y="1125454"/>
          <a:ext cx="8474050" cy="3053350"/>
        </p:xfrm>
        <a:graphic>
          <a:graphicData uri="http://schemas.openxmlformats.org/drawingml/2006/table">
            <a:tbl>
              <a:tblPr>
                <a:noFill/>
                <a:tableStyleId>{F851B260-692B-4F98-A855-A1E08C4334A8}</a:tableStyleId>
              </a:tblPr>
              <a:tblGrid>
                <a:gridCol w="2690175">
                  <a:extLst>
                    <a:ext uri="{9D8B030D-6E8A-4147-A177-3AD203B41FA5}">
                      <a16:colId xmlns:a16="http://schemas.microsoft.com/office/drawing/2014/main" val="20000"/>
                    </a:ext>
                  </a:extLst>
                </a:gridCol>
                <a:gridCol w="5783875">
                  <a:extLst>
                    <a:ext uri="{9D8B030D-6E8A-4147-A177-3AD203B41FA5}">
                      <a16:colId xmlns:a16="http://schemas.microsoft.com/office/drawing/2014/main" val="20001"/>
                    </a:ext>
                  </a:extLst>
                </a:gridCol>
              </a:tblGrid>
              <a:tr h="652025">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dirty="0">
                          <a:solidFill>
                            <a:schemeClr val="accent1"/>
                          </a:solidFill>
                        </a:rPr>
                        <a:t>When we say: </a:t>
                      </a:r>
                      <a:endParaRPr sz="2400" b="1"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a:solidFill>
                            <a:schemeClr val="accent1"/>
                          </a:solidFill>
                        </a:rPr>
                        <a:t>We are referring to: </a:t>
                      </a:r>
                      <a:endParaRPr sz="2400" b="1" u="none" strike="noStrike" cap="none">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04075">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dirty="0">
                          <a:solidFill>
                            <a:schemeClr val="accent1"/>
                          </a:solidFill>
                        </a:rPr>
                        <a:t>Succession Planning</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dirty="0">
                          <a:solidFill>
                            <a:schemeClr val="accent1"/>
                          </a:solidFill>
                        </a:rPr>
                        <a:t>The plan for transfer of management (decision-making abilities and authority) and/or ownership (shares, farm or forest assets, etc.) during the life of the owner(s)</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56300">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dirty="0">
                          <a:solidFill>
                            <a:schemeClr val="accent1"/>
                          </a:solidFill>
                        </a:rPr>
                        <a:t>Estate Planning</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dirty="0">
                          <a:solidFill>
                            <a:schemeClr val="accent1"/>
                          </a:solidFill>
                        </a:rPr>
                        <a:t>The plan for transfer of personal assets and property that will transition after the owner’s life to designated beneficiaries </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5" name="Google Shape;175;g283768b33a3_1_742"/>
          <p:cNvSpPr txBox="1"/>
          <p:nvPr/>
        </p:nvSpPr>
        <p:spPr>
          <a:xfrm>
            <a:off x="262551" y="4317386"/>
            <a:ext cx="8474050" cy="57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80808"/>
              </a:buClr>
              <a:buSzPts val="1200"/>
              <a:buFont typeface="Catamaran Light"/>
              <a:buNone/>
            </a:pPr>
            <a:r>
              <a:rPr lang="en-US" sz="1200" b="0" i="0" u="none" strike="noStrike" cap="none" dirty="0">
                <a:solidFill>
                  <a:srgbClr val="080808"/>
                </a:solidFill>
                <a:latin typeface="Catamaran Light"/>
                <a:ea typeface="Catamaran Light"/>
                <a:cs typeface="Catamaran Light"/>
                <a:sym typeface="Catamaran Light"/>
              </a:rPr>
              <a:t>*Disclaimer: The terms </a:t>
            </a:r>
            <a:r>
              <a:rPr lang="en-US" sz="1200" b="0" i="1" u="none" strike="noStrike" cap="none" dirty="0">
                <a:solidFill>
                  <a:srgbClr val="080808"/>
                </a:solidFill>
                <a:latin typeface="Catamaran Light"/>
                <a:ea typeface="Catamaran Light"/>
                <a:cs typeface="Catamaran Light"/>
                <a:sym typeface="Catamaran Light"/>
              </a:rPr>
              <a:t>Succession Planning </a:t>
            </a:r>
            <a:r>
              <a:rPr lang="en-US" sz="1200" b="0" i="0" u="none" strike="noStrike" cap="none" dirty="0">
                <a:solidFill>
                  <a:srgbClr val="080808"/>
                </a:solidFill>
                <a:latin typeface="Catamaran Light"/>
                <a:ea typeface="Catamaran Light"/>
                <a:cs typeface="Catamaran Light"/>
                <a:sym typeface="Catamaran Light"/>
              </a:rPr>
              <a:t>and</a:t>
            </a:r>
            <a:r>
              <a:rPr lang="en-US" sz="1200" b="0" i="1" u="none" strike="noStrike" cap="none" dirty="0">
                <a:solidFill>
                  <a:srgbClr val="080808"/>
                </a:solidFill>
                <a:latin typeface="Catamaran Light"/>
                <a:ea typeface="Catamaran Light"/>
                <a:cs typeface="Catamaran Light"/>
                <a:sym typeface="Catamaran Light"/>
              </a:rPr>
              <a:t> Estate Planning </a:t>
            </a:r>
            <a:r>
              <a:rPr lang="en-US" sz="1200" b="0" i="0" u="none" strike="noStrike" cap="none" dirty="0">
                <a:solidFill>
                  <a:srgbClr val="080808"/>
                </a:solidFill>
                <a:latin typeface="Catamaran Light"/>
                <a:ea typeface="Catamaran Light"/>
                <a:cs typeface="Catamaran Light"/>
                <a:sym typeface="Catamaran Light"/>
              </a:rPr>
              <a:t>are defined differently depending on state/region. However, for use of this training, the definitions above are implemented. </a:t>
            </a:r>
            <a:endParaRPr sz="1200" b="0" i="0" u="none" strike="noStrike" cap="none" dirty="0">
              <a:solidFill>
                <a:srgbClr val="080808"/>
              </a:solidFill>
              <a:latin typeface="Catamaran Light"/>
              <a:ea typeface="Catamaran Light"/>
              <a:cs typeface="Catamaran Light"/>
              <a:sym typeface="Catamaran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83768b33a3_1_748"/>
          <p:cNvSpPr txBox="1">
            <a:spLocks noGrp="1"/>
          </p:cNvSpPr>
          <p:nvPr>
            <p:ph type="body" idx="1"/>
          </p:nvPr>
        </p:nvSpPr>
        <p:spPr>
          <a:xfrm>
            <a:off x="480150" y="449682"/>
            <a:ext cx="8183700" cy="698400"/>
          </a:xfrm>
          <a:prstGeom prst="rect">
            <a:avLst/>
          </a:prstGeom>
          <a:noFill/>
          <a:ln>
            <a:noFill/>
          </a:ln>
        </p:spPr>
        <p:txBody>
          <a:bodyPr spcFirstLastPara="1" wrap="square" lIns="91425" tIns="91425" rIns="91425" bIns="91425" anchor="t" anchorCtr="0">
            <a:noAutofit/>
          </a:bodyPr>
          <a:lstStyle/>
          <a:p>
            <a:pPr marL="152400" lvl="0" indent="0" algn="ctr" rtl="0">
              <a:lnSpc>
                <a:spcPct val="115000"/>
              </a:lnSpc>
              <a:spcBef>
                <a:spcPts val="0"/>
              </a:spcBef>
              <a:spcAft>
                <a:spcPts val="0"/>
              </a:spcAft>
              <a:buSzPts val="1200"/>
              <a:buNone/>
            </a:pPr>
            <a:r>
              <a:rPr lang="en-US" sz="2800" dirty="0">
                <a:solidFill>
                  <a:schemeClr val="accent1"/>
                </a:solidFill>
              </a:rPr>
              <a:t>Defining Generations and Roles in Succession</a:t>
            </a:r>
            <a:endParaRPr sz="2800" dirty="0">
              <a:solidFill>
                <a:schemeClr val="accent1"/>
              </a:solidFill>
            </a:endParaRPr>
          </a:p>
        </p:txBody>
      </p:sp>
      <p:graphicFrame>
        <p:nvGraphicFramePr>
          <p:cNvPr id="181" name="Google Shape;181;g283768b33a3_1_748"/>
          <p:cNvGraphicFramePr/>
          <p:nvPr>
            <p:extLst>
              <p:ext uri="{D42A27DB-BD31-4B8C-83A1-F6EECF244321}">
                <p14:modId xmlns:p14="http://schemas.microsoft.com/office/powerpoint/2010/main" val="3529259504"/>
              </p:ext>
            </p:extLst>
          </p:nvPr>
        </p:nvGraphicFramePr>
        <p:xfrm>
          <a:off x="363338" y="1492825"/>
          <a:ext cx="8417325" cy="3024475"/>
        </p:xfrm>
        <a:graphic>
          <a:graphicData uri="http://schemas.openxmlformats.org/drawingml/2006/table">
            <a:tbl>
              <a:tblPr>
                <a:noFill/>
                <a:tableStyleId>{F851B260-692B-4F98-A855-A1E08C4334A8}</a:tableStyleId>
              </a:tblPr>
              <a:tblGrid>
                <a:gridCol w="2672175">
                  <a:extLst>
                    <a:ext uri="{9D8B030D-6E8A-4147-A177-3AD203B41FA5}">
                      <a16:colId xmlns:a16="http://schemas.microsoft.com/office/drawing/2014/main" val="20000"/>
                    </a:ext>
                  </a:extLst>
                </a:gridCol>
                <a:gridCol w="5745150">
                  <a:extLst>
                    <a:ext uri="{9D8B030D-6E8A-4147-A177-3AD203B41FA5}">
                      <a16:colId xmlns:a16="http://schemas.microsoft.com/office/drawing/2014/main" val="20001"/>
                    </a:ext>
                  </a:extLst>
                </a:gridCol>
              </a:tblGrid>
              <a:tr h="680500">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dirty="0">
                          <a:solidFill>
                            <a:schemeClr val="accent1"/>
                          </a:solidFill>
                        </a:rPr>
                        <a:t>When we say: </a:t>
                      </a:r>
                      <a:endParaRPr sz="2400" b="1"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dirty="0">
                          <a:solidFill>
                            <a:schemeClr val="accent1"/>
                          </a:solidFill>
                        </a:rPr>
                        <a:t>We are referring to: </a:t>
                      </a:r>
                      <a:endParaRPr sz="2400" b="1"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61025">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dirty="0">
                          <a:solidFill>
                            <a:schemeClr val="accent1"/>
                          </a:solidFill>
                        </a:rPr>
                        <a:t>Successor</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a:solidFill>
                            <a:schemeClr val="accent1"/>
                          </a:solidFill>
                        </a:rPr>
                        <a:t>The junior generation in the land/business, next individual(s) who will manage and/or own the land/business </a:t>
                      </a:r>
                      <a:endParaRPr sz="2000" u="none" strike="noStrike" cap="none">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82950">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a:solidFill>
                            <a:schemeClr val="accent1"/>
                          </a:solidFill>
                        </a:rPr>
                        <a:t>Incumbent</a:t>
                      </a:r>
                      <a:endParaRPr sz="2000" u="none" strike="noStrike" cap="none">
                        <a:solidFill>
                          <a:schemeClr val="accent1"/>
                        </a:solidFill>
                      </a:endParaRPr>
                    </a:p>
                    <a:p>
                      <a:pPr marL="0" marR="0" lvl="0" indent="0" algn="l" rtl="0">
                        <a:lnSpc>
                          <a:spcPct val="100000"/>
                        </a:lnSpc>
                        <a:spcBef>
                          <a:spcPts val="0"/>
                        </a:spcBef>
                        <a:spcAft>
                          <a:spcPts val="0"/>
                        </a:spcAft>
                        <a:buClr>
                          <a:schemeClr val="dk1"/>
                        </a:buClr>
                        <a:buSzPts val="2000"/>
                        <a:buFont typeface="Gill Sans"/>
                        <a:buNone/>
                      </a:pPr>
                      <a:endParaRPr sz="2000" u="none" strike="noStrike" cap="none">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dirty="0">
                          <a:solidFill>
                            <a:schemeClr val="accent1"/>
                          </a:solidFill>
                        </a:rPr>
                        <a:t>The senior generation in the land/business, current owner/manager of the land/business </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8206</Words>
  <Application>Microsoft Office PowerPoint</Application>
  <PresentationFormat>On-screen Show (16:9)</PresentationFormat>
  <Paragraphs>1192</Paragraphs>
  <Slides>79</Slides>
  <Notes>79</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79</vt:i4>
      </vt:variant>
    </vt:vector>
  </HeadingPairs>
  <TitlesOfParts>
    <vt:vector size="98" baseType="lpstr">
      <vt:lpstr>Roboto</vt:lpstr>
      <vt:lpstr>Catamaran</vt:lpstr>
      <vt:lpstr>Wingdings</vt:lpstr>
      <vt:lpstr>Noto Sans Symbols</vt:lpstr>
      <vt:lpstr>Candara</vt:lpstr>
      <vt:lpstr>Catamaran Light</vt:lpstr>
      <vt:lpstr>Arial</vt:lpstr>
      <vt:lpstr>Gill Sans</vt:lpstr>
      <vt:lpstr>Livvic Light</vt:lpstr>
      <vt:lpstr>Lucida Sans</vt:lpstr>
      <vt:lpstr>Aptos</vt:lpstr>
      <vt:lpstr>Gill Sans MT</vt:lpstr>
      <vt:lpstr>72</vt:lpstr>
      <vt:lpstr>Calibri</vt:lpstr>
      <vt:lpstr>Livvic</vt:lpstr>
      <vt:lpstr>Courier New</vt:lpstr>
      <vt:lpstr>Dosis</vt:lpstr>
      <vt:lpstr>Dividend</vt:lpstr>
      <vt:lpstr>Custom Design</vt:lpstr>
      <vt:lpstr>PowerPoint Presentation</vt:lpstr>
      <vt:lpstr>PowerPoint Presentation</vt:lpstr>
      <vt:lpstr>PowerPoint Presentation</vt:lpstr>
      <vt:lpstr>PowerPoint Presentation</vt:lpstr>
      <vt:lpstr>PRESENTERS</vt:lpstr>
      <vt:lpstr>PowerPoint Presentation</vt:lpstr>
      <vt:lpstr>PROTECTING YOUR INFORMATION</vt:lpstr>
      <vt:lpstr>PowerPoint Presentation</vt:lpstr>
      <vt:lpstr>PowerPoint Presentation</vt:lpstr>
      <vt:lpstr>PowerPoint Presentation</vt:lpstr>
      <vt:lpstr>TOPICS TO EXPLORE</vt:lpstr>
      <vt:lpstr>PowerPoint Presentation</vt:lpstr>
      <vt:lpstr>INTESTATE TITLE</vt:lpstr>
      <vt:lpstr>INTRODUCTION</vt:lpstr>
      <vt:lpstr>PowerPoint Presentation</vt:lpstr>
      <vt:lpstr>LACK OF SUCCESSION AND ESTATE PLANNING HAS LED TO PAST PRESENT AND FUTURE CHALLENGES:</vt:lpstr>
      <vt:lpstr>COMMON TRIGGERS TO ESTABLISH OR REVIEW YOUR  SUCCESSION AND ESTATE PLANS</vt:lpstr>
      <vt:lpstr>PowerPoint Presentation</vt:lpstr>
      <vt:lpstr>PowerPoint Presentation</vt:lpstr>
      <vt:lpstr>TRANSFER OPTIONS</vt:lpstr>
      <vt:lpstr>EDUCATE YOURSELF  BEFORE GOING TO VISIT YOUR ATTORNEY, TAX SPECIALIST AND FINANCIAL ADVISOR. </vt:lpstr>
      <vt:lpstr>COMMON TRANSFERRING YOUR LAND OPTIONS</vt:lpstr>
      <vt:lpstr>OPTION 1: SELL YOUR LAND OR BUSINESS</vt:lpstr>
      <vt:lpstr>OPTION 2: TRANSFER OF DEED ON DEATH</vt:lpstr>
      <vt:lpstr>OPTION 2: TRANSFER OF DEED ON DEATH</vt:lpstr>
      <vt:lpstr>STATES WHERE YOU CAN MAKE A TODD DEED OR BENEFICIARY DEED</vt:lpstr>
      <vt:lpstr>LADY BIRD DEEDS AND ENHANCED LIFE ESTATES</vt:lpstr>
      <vt:lpstr>THERE ARE SEVERAL RISKS ASSOCIATED WITH TODD’S</vt:lpstr>
      <vt:lpstr>OPTION 3: DONATE THE LAND</vt:lpstr>
      <vt:lpstr>OPTION 3: DONATE THE LAND</vt:lpstr>
      <vt:lpstr>OPTION 4: SELECT ONE SUCCESSOR</vt:lpstr>
      <vt:lpstr>OPTION 5: LEAVE THE LAND UNDIVIDED TO ALL SUCCESSORS </vt:lpstr>
      <vt:lpstr>OPTION 5: LEAVE THE LAND UNDIVIDED TO ALL SUCCESSORS </vt:lpstr>
      <vt:lpstr>OPTION 6: DIVIDE THE LAND OR BUSINESS AMONG YOUR SUCCESSORS</vt:lpstr>
      <vt:lpstr>**NOT AN IDEAL OPTION  This option means that you develop no plan for the outcome of your estate.   Doing nothing will result in a default form of ownership upon your death and will depend upon your number of direct heirs and the laws of your particular state.  It will either be sole ownership or joint ownership with the right to survivorship and will follow state laws. </vt:lpstr>
      <vt:lpstr>There will be no planning for inheritance taxes or estate taxes.  Your direct heirs will deal with the consequences of you having no plan.  Each state has a different protocol for how assets are handled and distributed.  </vt:lpstr>
      <vt:lpstr>OWNERSHIP STRUCTURE  &amp; TRANSFER</vt:lpstr>
      <vt:lpstr>GROUP 1 - Will happen automatically.  GROUP 2 - Requires legal architecture, can be done during life or after death.</vt:lpstr>
      <vt:lpstr>TWO GROUPS OF OWNERSHIP FOR TRANSFER OF LAND OR BUSINESS (DURING LIFE OPERATION AND AFTER BY SURVIVORS)</vt:lpstr>
      <vt:lpstr>SOLE OWNERSHIP:  SOLE OWNERSHIP, JOINT OWNERSHIP, TENANCY IN COMMON</vt:lpstr>
      <vt:lpstr>JOINT OWNERSHIP WITH RIGHT OF SURVIVORSHIP</vt:lpstr>
      <vt:lpstr>TENANCY IN COMMON</vt:lpstr>
      <vt:lpstr>TENANCY IN COMMON</vt:lpstr>
      <vt:lpstr>DURING LIFE TRANSFER OR AFTER DEATH DECISIONS</vt:lpstr>
      <vt:lpstr>GENERAL PARTNERSHIP</vt:lpstr>
      <vt:lpstr>GENERAL PARTNERSHIP</vt:lpstr>
      <vt:lpstr>LIMITED PARTNERSHIP</vt:lpstr>
      <vt:lpstr>LIMITED PARTNERSHIP</vt:lpstr>
      <vt:lpstr>LIMITED LIABILITY COMPANIES, OR LLC</vt:lpstr>
      <vt:lpstr>LIMITED LIABILITY COMPANIES, OR LLC</vt:lpstr>
      <vt:lpstr>S- AND C- CORPORATIONS</vt:lpstr>
      <vt:lpstr>C-CORPORATIONS VS. S-CORPORATIONS </vt:lpstr>
      <vt:lpstr>TRUSTS</vt:lpstr>
      <vt:lpstr>TRUSTS ARE FLEXIBLE</vt:lpstr>
      <vt:lpstr>TRUSTS: DEAD OR ALIVE</vt:lpstr>
      <vt:lpstr>IRREVOCABLE VS. REVOCABLE</vt:lpstr>
      <vt:lpstr>FARM CONSIDERATIONS</vt:lpstr>
      <vt:lpstr>SMALLER FARMS</vt:lpstr>
      <vt:lpstr>MEDIUM AND LARGER FARMS</vt:lpstr>
      <vt:lpstr>HOW DO WE HANDLE MACHINERY TRANSFER? </vt:lpstr>
      <vt:lpstr>OTHER TOOLS-LEASING</vt:lpstr>
      <vt:lpstr>OTHER TOOLS-CONSERVATION EASEMENTS</vt:lpstr>
      <vt:lpstr>CONSERVATION EASEMENTS</vt:lpstr>
      <vt:lpstr>“THE BUNDLE OF STICKS” (ALL SEVERABLE)</vt:lpstr>
      <vt:lpstr>BEFORE YOU VISIT PROFESSIONAL ADVISORS</vt:lpstr>
      <vt:lpstr>BEFORE YOU VISIT YOUR ATTORNEY, CPA OR FINANCIAL PLANNER …</vt:lpstr>
      <vt:lpstr>HANDOUT: ESTIMATING THE VALUE OF YOUR ASSETS</vt:lpstr>
      <vt:lpstr>LISTING ASSETS CONTINUED</vt:lpstr>
      <vt:lpstr>LISTING ASSETS CONTINUED</vt:lpstr>
      <vt:lpstr>HANDOUT: LOCATING YOUR DOCUMENTS</vt:lpstr>
      <vt:lpstr>HANDOUT: EMOTIONAL ATTACHMENT SCALE </vt:lpstr>
      <vt:lpstr>PowerPoint Presentation</vt:lpstr>
      <vt:lpstr>LEGAL AND FINANCIAL INSTRUMENTS</vt:lpstr>
      <vt:lpstr>THERE ARE MANY TOOLS OUT THERE!</vt:lpstr>
      <vt:lpstr>NOW YOU’RE READY TO GO!</vt:lpstr>
      <vt:lpstr>KEEPING THE LAND: SUCCESSION PLANNING FOR LANDOWNERS</vt:lpstr>
      <vt:lpstr>THE FARM’S LEGACY: A GUIDEBOOK FOR INTRA-FAMILY SUCCESSION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setup</dc:creator>
  <cp:lastModifiedBy>Scammahorn, Roseanne</cp:lastModifiedBy>
  <cp:revision>54</cp:revision>
  <dcterms:modified xsi:type="dcterms:W3CDTF">2025-01-21T15:54:01Z</dcterms:modified>
</cp:coreProperties>
</file>