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303" r:id="rId3"/>
    <p:sldId id="304" r:id="rId4"/>
    <p:sldId id="305" r:id="rId5"/>
    <p:sldId id="306" r:id="rId6"/>
    <p:sldId id="307" r:id="rId7"/>
    <p:sldId id="30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10" r:id="rId49"/>
  </p:sldIdLst>
  <p:sldSz cx="9144000" cy="5143500" type="screen16x9"/>
  <p:notesSz cx="6858000" cy="9144000"/>
  <p:embeddedFontLst>
    <p:embeddedFont>
      <p:font typeface="Candara" panose="020E0502030303020204" pitchFamily="34" charset="0"/>
      <p:regular r:id="rId51"/>
      <p:bold r:id="rId52"/>
      <p:italic r:id="rId53"/>
      <p:boldItalic r:id="rId54"/>
    </p:embeddedFont>
    <p:embeddedFont>
      <p:font typeface="Catamaran Light" panose="020B0604020202020204" charset="0"/>
      <p:regular r:id="rId55"/>
      <p:bold r:id="rId56"/>
    </p:embeddedFont>
    <p:embeddedFont>
      <p:font typeface="Dosis" pitchFamily="2" charset="0"/>
      <p:regular r:id="rId57"/>
      <p:bold r:id="rId58"/>
    </p:embeddedFont>
    <p:embeddedFont>
      <p:font typeface="Gill Sans" panose="020B0604020202020204" charset="0"/>
      <p:regular r:id="rId59"/>
      <p:bold r:id="rId60"/>
    </p:embeddedFont>
    <p:embeddedFont>
      <p:font typeface="Gill Sans MT" panose="020B0502020104020203" pitchFamily="34" charset="0"/>
      <p:regular r:id="rId61"/>
      <p:bold r:id="rId62"/>
      <p:italic r:id="rId63"/>
      <p:boldItalic r:id="rId64"/>
    </p:embeddedFont>
    <p:embeddedFont>
      <p:font typeface="Livvic" pitchFamily="2" charset="0"/>
      <p:regular r:id="rId65"/>
      <p:bold r:id="rId66"/>
      <p:italic r:id="rId67"/>
      <p:boldItalic r:id="rId68"/>
    </p:embeddedFont>
    <p:embeddedFont>
      <p:font typeface="Lucida Sans" panose="020B0602030504020204" pitchFamily="34" charset="0"/>
      <p:regular r:id="rId69"/>
      <p:bold r:id="rId70"/>
      <p:italic r:id="rId71"/>
      <p:boldItalic r:id="rId72"/>
    </p:embeddedFont>
    <p:embeddedFont>
      <p:font typeface="Roboto" panose="02000000000000000000" pitchFamily="2"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gPOS8y8MbWiyXhStiCdhhQOnJY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1AE4D4-4EDF-471F-8981-34F990F90A7C}">
  <a:tblStyle styleId="{5C1AE4D4-4EDF-471F-8981-34F990F90A7C}"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74B119A3-8586-4F5C-9BD6-789AD28EAEE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CEA"/>
          </a:solidFill>
        </a:fill>
      </a:tcStyle>
    </a:wholeTbl>
    <a:band1H>
      <a:tcTxStyle b="off" i="off"/>
      <a:tcStyle>
        <a:tcBdr/>
        <a:fill>
          <a:solidFill>
            <a:srgbClr val="DBD8D3"/>
          </a:solidFill>
        </a:fill>
      </a:tcStyle>
    </a:band1H>
    <a:band2H>
      <a:tcTxStyle b="off" i="off"/>
      <a:tcStyle>
        <a:tcBdr/>
      </a:tcStyle>
    </a:band2H>
    <a:band1V>
      <a:tcTxStyle b="off" i="off"/>
      <a:tcStyle>
        <a:tcBdr/>
        <a:fill>
          <a:solidFill>
            <a:srgbClr val="DBD8D3"/>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74150"/>
  </p:normalViewPr>
  <p:slideViewPr>
    <p:cSldViewPr snapToGrid="0">
      <p:cViewPr varScale="1">
        <p:scale>
          <a:sx n="119" d="100"/>
          <a:sy n="119" d="100"/>
        </p:scale>
        <p:origin x="163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649da4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f649da41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Introduction to Module 4</a:t>
            </a:r>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endParaRPr dirty="0"/>
          </a:p>
        </p:txBody>
      </p:sp>
      <p:sp>
        <p:nvSpPr>
          <p:cNvPr id="136" name="Google Shape;136;g2f649da4190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375b98293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28375b98293_0_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“Successor” and “Incumbent”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375b98293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8375b98293_0_7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“Businesses” and “Land”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Give instructions including any activities.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Add how much time is needed, i.e. 2 minutes</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latin typeface="Arial"/>
                <a:ea typeface="Arial"/>
                <a:cs typeface="Arial"/>
                <a:sym typeface="Arial"/>
              </a:rPr>
              <a:t>list or say “none”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list or say “none”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Intro to section</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1 minute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b="0" dirty="0">
                <a:latin typeface="Arial"/>
                <a:ea typeface="Arial"/>
                <a:cs typeface="Arial"/>
                <a:sym typeface="Arial"/>
              </a:rPr>
              <a:t>Discuss why setting goals is important. </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 </a:t>
            </a:r>
            <a:endParaRPr dirty="0"/>
          </a:p>
        </p:txBody>
      </p:sp>
      <p:sp>
        <p:nvSpPr>
          <p:cNvPr id="236" name="Google Shape;236;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b="0" dirty="0">
                <a:latin typeface="Arial"/>
                <a:ea typeface="Arial"/>
                <a:cs typeface="Arial"/>
                <a:sym typeface="Arial"/>
              </a:rPr>
              <a:t>Discuss how different family members and business members may have financial or non-financial goals for the land/business.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 </a:t>
            </a:r>
            <a:endParaRPr dirty="0"/>
          </a:p>
        </p:txBody>
      </p:sp>
      <p:sp>
        <p:nvSpPr>
          <p:cNvPr id="245" name="Google Shape;245;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b="0" dirty="0">
                <a:latin typeface="Arial"/>
                <a:ea typeface="Arial"/>
                <a:cs typeface="Arial"/>
                <a:sym typeface="Arial"/>
              </a:rPr>
              <a:t>Discussing goals take time and patience from all family members. </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2 minutes</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endParaRPr dirty="0"/>
          </a:p>
        </p:txBody>
      </p:sp>
      <p:sp>
        <p:nvSpPr>
          <p:cNvPr id="255" name="Google Shape;255;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latin typeface="Arial"/>
                <a:ea typeface="Arial"/>
                <a:cs typeface="Arial"/>
                <a:sym typeface="Arial"/>
              </a:rPr>
              <a:t>Instructions:  </a:t>
            </a:r>
            <a:r>
              <a:rPr lang="en-US" dirty="0"/>
              <a:t>Values should be what guides the vision for the land/business and affect how the succession plan is formed.</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 </a:t>
            </a:r>
            <a:endParaRPr dirty="0"/>
          </a:p>
        </p:txBody>
      </p:sp>
      <p:sp>
        <p:nvSpPr>
          <p:cNvPr id="270" name="Google Shape;270;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Arial"/>
                <a:ea typeface="Arial"/>
                <a:cs typeface="Arial"/>
                <a:sym typeface="Arial"/>
              </a:rPr>
              <a:t>Instructions:  </a:t>
            </a:r>
            <a:r>
              <a:rPr lang="en-US"/>
              <a:t>Difference between vision and mission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b="0">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 </a:t>
            </a:r>
            <a:endParaRPr/>
          </a:p>
        </p:txBody>
      </p:sp>
      <p:sp>
        <p:nvSpPr>
          <p:cNvPr id="287" name="Google Shape;287;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This slide highlights the partnering organizations that have worked together to develop materials and host trainings.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latin typeface="Arial"/>
                <a:ea typeface="Arial"/>
                <a:cs typeface="Arial"/>
                <a:sym typeface="Arial"/>
              </a:rPr>
              <a:t>Instructions:  </a:t>
            </a:r>
            <a:r>
              <a:rPr lang="en-US" dirty="0"/>
              <a:t>Discuss how you develop a vision. </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2 minutes</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 </a:t>
            </a:r>
            <a:endParaRPr dirty="0"/>
          </a:p>
        </p:txBody>
      </p:sp>
      <p:sp>
        <p:nvSpPr>
          <p:cNvPr id="303" name="Google Shape;303;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b="1" dirty="0">
                <a:latin typeface="Arial"/>
                <a:ea typeface="Arial"/>
                <a:cs typeface="Arial"/>
                <a:sym typeface="Arial"/>
              </a:rPr>
              <a:t>Instructions:  </a:t>
            </a:r>
            <a:r>
              <a:rPr lang="en-US" dirty="0"/>
              <a:t>Discuss how you develop a vision.</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2 minutes</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endParaRPr dirty="0"/>
          </a:p>
        </p:txBody>
      </p:sp>
      <p:sp>
        <p:nvSpPr>
          <p:cNvPr id="312" name="Google Shape;312;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b="1" dirty="0">
                <a:latin typeface="Arial"/>
                <a:ea typeface="Arial"/>
                <a:cs typeface="Arial"/>
                <a:sym typeface="Arial"/>
              </a:rPr>
              <a:t>Instructions:  </a:t>
            </a:r>
            <a:r>
              <a:rPr lang="en-US" dirty="0"/>
              <a:t>Discuss how you develop a mission. </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2 minutes</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1" name="Google Shape;321;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Take a few minutes to start the roadmap: when, where and who will transition different responsibilities.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5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Handout: </a:t>
            </a:r>
            <a:r>
              <a:rPr lang="en-US" dirty="0" err="1">
                <a:solidFill>
                  <a:schemeClr val="dk1"/>
                </a:solidFill>
              </a:rPr>
              <a:t>Roadmapping</a:t>
            </a:r>
            <a:r>
              <a:rPr lang="en-US" dirty="0">
                <a:solidFill>
                  <a:schemeClr val="dk1"/>
                </a:solidFill>
              </a:rPr>
              <a:t> Your Succession</a:t>
            </a:r>
            <a:endParaRPr dirty="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dirty="0"/>
          </a:p>
        </p:txBody>
      </p:sp>
      <p:sp>
        <p:nvSpPr>
          <p:cNvPr id="330" name="Google Shape;330;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8375b9829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28375b98293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sz="1050">
                <a:solidFill>
                  <a:srgbClr val="4D5156"/>
                </a:solidFill>
                <a:highlight>
                  <a:srgbClr val="FFFFFF"/>
                </a:highlight>
                <a:latin typeface="Roboto"/>
                <a:ea typeface="Roboto"/>
                <a:cs typeface="Roboto"/>
                <a:sym typeface="Roboto"/>
              </a:rPr>
              <a:t>"A </a:t>
            </a:r>
            <a:r>
              <a:rPr lang="en-US" sz="1050" b="1">
                <a:solidFill>
                  <a:srgbClr val="5F6368"/>
                </a:solidFill>
                <a:highlight>
                  <a:srgbClr val="FFFFFF"/>
                </a:highlight>
                <a:latin typeface="Roboto"/>
                <a:ea typeface="Roboto"/>
                <a:cs typeface="Roboto"/>
                <a:sym typeface="Roboto"/>
              </a:rPr>
              <a:t>journey</a:t>
            </a:r>
            <a:r>
              <a:rPr lang="en-US" sz="1050">
                <a:solidFill>
                  <a:srgbClr val="4D5156"/>
                </a:solidFill>
                <a:highlight>
                  <a:srgbClr val="FFFFFF"/>
                </a:highlight>
                <a:latin typeface="Roboto"/>
                <a:ea typeface="Roboto"/>
                <a:cs typeface="Roboto"/>
                <a:sym typeface="Roboto"/>
              </a:rPr>
              <a:t> of a </a:t>
            </a:r>
            <a:r>
              <a:rPr lang="en-US" sz="1050" b="1">
                <a:solidFill>
                  <a:srgbClr val="5F6368"/>
                </a:solidFill>
                <a:highlight>
                  <a:srgbClr val="FFFFFF"/>
                </a:highlight>
                <a:latin typeface="Roboto"/>
                <a:ea typeface="Roboto"/>
                <a:cs typeface="Roboto"/>
                <a:sym typeface="Roboto"/>
              </a:rPr>
              <a:t>thousand</a:t>
            </a:r>
            <a:r>
              <a:rPr lang="en-US" sz="1050">
                <a:solidFill>
                  <a:srgbClr val="4D5156"/>
                </a:solidFill>
                <a:highlight>
                  <a:srgbClr val="FFFFFF"/>
                </a:highlight>
                <a:latin typeface="Roboto"/>
                <a:ea typeface="Roboto"/>
                <a:cs typeface="Roboto"/>
                <a:sym typeface="Roboto"/>
              </a:rPr>
              <a:t> miles </a:t>
            </a:r>
            <a:r>
              <a:rPr lang="en-US" sz="1050" b="1">
                <a:solidFill>
                  <a:srgbClr val="5F6368"/>
                </a:solidFill>
                <a:highlight>
                  <a:srgbClr val="FFFFFF"/>
                </a:highlight>
                <a:latin typeface="Roboto"/>
                <a:ea typeface="Roboto"/>
                <a:cs typeface="Roboto"/>
                <a:sym typeface="Roboto"/>
              </a:rPr>
              <a:t>begins</a:t>
            </a:r>
            <a:r>
              <a:rPr lang="en-US" sz="1050">
                <a:solidFill>
                  <a:srgbClr val="4D5156"/>
                </a:solidFill>
                <a:highlight>
                  <a:srgbClr val="FFFFFF"/>
                </a:highlight>
                <a:latin typeface="Roboto"/>
                <a:ea typeface="Roboto"/>
                <a:cs typeface="Roboto"/>
                <a:sym typeface="Roboto"/>
              </a:rPr>
              <a:t> with a single step" is a common saying that originated from a Chinese proverb. Likewise, how do I get my thoughts and ideas into concrete actions. We start with articulating our vision into reaal steps to get us there. This worksheet will help you pause and think about how this might happen.</a:t>
            </a:r>
            <a:endParaRPr sz="1050">
              <a:solidFill>
                <a:srgbClr val="4D5156"/>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US" sz="1050">
                <a:solidFill>
                  <a:srgbClr val="4D5156"/>
                </a:solidFill>
                <a:highlight>
                  <a:srgbClr val="FFFFFF"/>
                </a:highlight>
                <a:latin typeface="Roboto"/>
                <a:ea typeface="Roboto"/>
                <a:cs typeface="Roboto"/>
                <a:sym typeface="Roboto"/>
              </a:rPr>
              <a:t>Ask the audience for an example of a vision they have for their business or property, and what would be some important steps for getting there.</a:t>
            </a:r>
            <a:endParaRPr sz="1050">
              <a:solidFill>
                <a:srgbClr val="4D5156"/>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Vision and Goals</a:t>
            </a:r>
            <a:endParaRPr sz="1050">
              <a:solidFill>
                <a:srgbClr val="4D5156"/>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4D5156"/>
              </a:solidFill>
              <a:highlight>
                <a:srgbClr val="FFFFFF"/>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a:latin typeface="Arial"/>
                <a:ea typeface="Arial"/>
                <a:cs typeface="Arial"/>
                <a:sym typeface="Arial"/>
              </a:rPr>
              <a:t>Instructions:  </a:t>
            </a:r>
            <a:r>
              <a:rPr lang="en-US"/>
              <a:t>Make it clear that children are not required to join the family business.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Do not assume that the successor must always come from within the family.</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Give family members the opportunity to work outside the family business first.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Involve siblings in the process of identifying the successor.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a:t>
            </a:r>
            <a:r>
              <a:rPr lang="en-US"/>
              <a:t>2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solidFill>
                  <a:schemeClr val="dk1"/>
                </a:solidFil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solidFill>
                  <a:schemeClr val="dk1"/>
                </a:solidFill>
              </a:rPr>
              <a:t>none</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Timing is crucial in succession; early and often. Discuss questions that need to be covered.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8375b98293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28375b98293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t>It's important to think about your potential needs and wants when you either stop working or no longer can. Are you prepared?</a:t>
            </a:r>
            <a:endParaRPr sz="1050" dirty="0">
              <a:solidFill>
                <a:srgbClr val="4D5156"/>
              </a:solidFill>
              <a:highlight>
                <a:schemeClr val="lt1"/>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5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Planning Your Retirement </a:t>
            </a:r>
            <a:endParaRPr sz="1050" dirty="0">
              <a:solidFill>
                <a:srgbClr val="4D5156"/>
              </a:solidFill>
              <a:highlight>
                <a:schemeClr val="lt1"/>
              </a:highlight>
              <a:latin typeface="Roboto"/>
              <a:ea typeface="Roboto"/>
              <a:cs typeface="Roboto"/>
              <a:sym typeface="Roboto"/>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Explain the purpose of the overall curriculum.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a:t>Handouts</a:t>
            </a:r>
            <a:r>
              <a:rPr lang="en-US" b="0"/>
              <a:t>: None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Introduce roadmap.</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1 minute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b="1" dirty="0">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05" name="Google Shape;405;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Timing is particularly critical. Argument for a shorter transition process, they are more likely to be successful. Needs to be a reasonable timeframe. Shorter is also better for competent successors.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Handouts:  </a:t>
            </a:r>
            <a:r>
              <a:rPr lang="en-US">
                <a:solidFill>
                  <a:schemeClr val="dk1"/>
                </a:solidFill>
              </a:rPr>
              <a:t>None</a:t>
            </a:r>
            <a:endParaRPr b="1">
              <a:solidFill>
                <a:schemeClr val="dk1"/>
              </a:solidFill>
            </a:endParaRPr>
          </a:p>
          <a:p>
            <a:pPr marL="457200" lvl="0" indent="-228600" algn="l" rtl="0">
              <a:lnSpc>
                <a:spcPct val="100000"/>
              </a:lnSpc>
              <a:spcBef>
                <a:spcPts val="0"/>
              </a:spcBef>
              <a:spcAft>
                <a:spcPts val="0"/>
              </a:spcAft>
              <a:buSzPts val="1100"/>
              <a:buNone/>
            </a:pPr>
            <a:endParaRPr>
              <a:solidFill>
                <a:schemeClr val="dk1"/>
              </a:solidFill>
            </a:endParaRPr>
          </a:p>
          <a:p>
            <a:pPr marL="0" marR="0" lvl="0" indent="0" algn="l" rtl="0">
              <a:lnSpc>
                <a:spcPct val="100000"/>
              </a:lnSpc>
              <a:spcBef>
                <a:spcPts val="0"/>
              </a:spcBef>
              <a:spcAft>
                <a:spcPts val="0"/>
              </a:spcAft>
              <a:buSzPts val="1100"/>
              <a:buNone/>
            </a:pPr>
            <a:endParaRPr/>
          </a:p>
        </p:txBody>
      </p:sp>
      <p:sp>
        <p:nvSpPr>
          <p:cNvPr id="414" name="Google Shape;414;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Successor is ”punished” because of their effort lead to increase in value of the firm, they may have to acquire firm at higher value level than when they took over.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b="1">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424" name="Google Shape;424;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Over time, the incumbent will transition from a leader/chief to eventually phasing out to be used as a consultant, to help the business when needed and consult on issues which they can bring their expertise that they gathered over the years. </a:t>
            </a:r>
            <a:endParaRPr>
              <a:solidFill>
                <a:schemeClr val="dk1"/>
              </a:solidFill>
            </a:endParaRPr>
          </a:p>
          <a:p>
            <a:pPr marL="457200" lvl="0" indent="-22860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successor will transition from having no role in the business to being a helper, then a manager, then eventually being the leader/chief and only relying on the incumbent as a consultant when needed.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SzPts val="1100"/>
              <a:buNone/>
            </a:pPr>
            <a:endParaRPr/>
          </a:p>
        </p:txBody>
      </p:sp>
      <p:sp>
        <p:nvSpPr>
          <p:cNvPr id="433" name="Google Shape;433;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8375b98293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28375b98293_0_4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t>A tool to help you think about your potential successors.</a:t>
            </a:r>
            <a:endParaRPr sz="1050">
              <a:solidFill>
                <a:srgbClr val="4D5156"/>
              </a:solidFill>
              <a:highlight>
                <a:schemeClr val="lt1"/>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Planning Your Retirement </a:t>
            </a:r>
            <a:endParaRPr sz="1050">
              <a:solidFill>
                <a:srgbClr val="4D5156"/>
              </a:solidFill>
              <a:highlight>
                <a:schemeClr val="lt1"/>
              </a:highlight>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Transitions covered in the roadmap activity.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b="1" dirty="0">
              <a:solidFill>
                <a:schemeClr val="dk1"/>
              </a:solidFill>
            </a:endParaRPr>
          </a:p>
          <a:p>
            <a:pPr marL="0" marR="0" lvl="0" indent="0" algn="l" rtl="0">
              <a:lnSpc>
                <a:spcPct val="100000"/>
              </a:lnSpc>
              <a:spcBef>
                <a:spcPts val="0"/>
              </a:spcBef>
              <a:spcAft>
                <a:spcPts val="0"/>
              </a:spcAft>
              <a:buSzPts val="1100"/>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54" name="Google Shape;454;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Incumbent has to ask two important questions: Am I financially ready to let go? Am I mentally ready to let go? </a:t>
            </a:r>
            <a:endParaRPr>
              <a:solidFill>
                <a:schemeClr val="dk1"/>
              </a:solidFill>
            </a:endParaRPr>
          </a:p>
          <a:p>
            <a:pPr marL="457200" lvl="0" indent="-22860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Whatever the financial or mental readiness, incumbents usually have in mind some kind of order of preference in relation to exit options. But doesn’t mean that the preference options will be feasible. </a:t>
            </a:r>
            <a:endParaRPr>
              <a:solidFill>
                <a:schemeClr val="dk1"/>
              </a:solidFill>
            </a:endParaRPr>
          </a:p>
          <a:p>
            <a:pPr marL="457200" lvl="0" indent="-22860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Incumbent should consider various options and exit scenarios and sort them along a timeline.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64" name="Google Shape;464;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The ideal successor is both highly willing and committed to take on a role inside the firm.</a:t>
            </a:r>
            <a:endParaRPr>
              <a:solidFill>
                <a:schemeClr val="dk1"/>
              </a:solidFill>
            </a:endParaRPr>
          </a:p>
          <a:p>
            <a:pPr marL="457200" lvl="0" indent="-22860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Harder to learn skills or develop motivation and commitment:  Skills may be learned or added by hiring people with complementary skills in management or on a board. In contrast, motivation and commitment to a firm seems to be much harder to build.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82" name="Google Shape;482;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Take a few minutes to assess where the incumbent(s) and successor(s) are now and in the future.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Handout: Quadrants for Exit and Entry of Incumbent and Successor </a:t>
            </a: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500" name="Google Shape;500;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Instructions: </a:t>
            </a:r>
            <a:r>
              <a:rPr lang="en-US" dirty="0"/>
              <a:t>When thinking about adding a family member to the business, think about more than just paying them. </a:t>
            </a:r>
            <a:endParaRPr dirty="0"/>
          </a:p>
          <a:p>
            <a:pPr marL="457200" lvl="0" indent="-22860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Some things to consider are management, policies, and financial proficiencies:</a:t>
            </a:r>
            <a:endParaRPr dirty="0"/>
          </a:p>
          <a:p>
            <a:pPr marL="628650" lvl="1" indent="-171450" algn="l" rtl="0">
              <a:lnSpc>
                <a:spcPct val="100000"/>
              </a:lnSpc>
              <a:spcBef>
                <a:spcPts val="0"/>
              </a:spcBef>
              <a:spcAft>
                <a:spcPts val="0"/>
              </a:spcAft>
              <a:buSzPts val="1100"/>
              <a:buChar char="•"/>
            </a:pPr>
            <a:r>
              <a:rPr lang="en-US" dirty="0"/>
              <a:t>Once you add another family member, you have to have entered the realm of human resources. </a:t>
            </a:r>
            <a:endParaRPr dirty="0"/>
          </a:p>
          <a:p>
            <a:pPr marL="628650" lvl="1" indent="-171450" algn="l" rtl="0">
              <a:lnSpc>
                <a:spcPct val="100000"/>
              </a:lnSpc>
              <a:spcBef>
                <a:spcPts val="0"/>
              </a:spcBef>
              <a:spcAft>
                <a:spcPts val="0"/>
              </a:spcAft>
              <a:buSzPts val="1100"/>
              <a:buChar char="•"/>
            </a:pPr>
            <a:r>
              <a:rPr lang="en-US" dirty="0"/>
              <a:t>Make sure that you have the proper management practices and policies in place to keep hiring policies (who can enter the business, what proficiencies they must have to be considered), compensation upon hiring, advancement, hierarchy, review processes, job descriptions, and expectations. </a:t>
            </a:r>
            <a:endParaRPr dirty="0"/>
          </a:p>
          <a:p>
            <a:pPr marL="628650" lvl="1" indent="-171450" algn="l" rtl="0">
              <a:lnSpc>
                <a:spcPct val="100000"/>
              </a:lnSpc>
              <a:spcBef>
                <a:spcPts val="0"/>
              </a:spcBef>
              <a:spcAft>
                <a:spcPts val="0"/>
              </a:spcAft>
              <a:buSzPts val="1100"/>
              <a:buChar char="•"/>
            </a:pPr>
            <a:r>
              <a:rPr lang="en-US" dirty="0"/>
              <a:t>Without the proper financial proficiencies, family members hired in can quickly create conflict in the family and the business. </a:t>
            </a:r>
            <a:endParaRPr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Expectations must be set at the beginning and there must be follow through.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509" name="Google Shape;509;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Please acknowledge the primary and contributing authors to this material as well as the funding stream through the Southern Rural Development Center and the Socially Disadvantaged Farmers and Ranchers Policy Research Center at Alcorn State University.</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Instructions: </a:t>
            </a:r>
            <a:r>
              <a:rPr lang="en-US"/>
              <a:t>Next to picking the right buyer, planning the structure of the deal is the most important decision a seller can make. </a:t>
            </a:r>
            <a:endParaRPr/>
          </a:p>
          <a:p>
            <a:pPr marL="457200" lvl="0" indent="-22860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a:t>A seller who doesn’t consider the tax implications of the deal can wind up paying as much as 70% of the proceeds in the form of capital gains and other taxes. A skilled tax adviser or financial planner can help you legally minimize the bite various taxes take out of the proceeds of the sale.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SzPts val="1100"/>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520" name="Google Shape;520;p2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Instructions: </a:t>
            </a:r>
            <a:r>
              <a:rPr lang="en-US" sz="1200">
                <a:solidFill>
                  <a:schemeClr val="dk1"/>
                </a:solidFill>
              </a:rPr>
              <a:t>The roadmap is a tool that businesses can use to help clarify the goals and progression of the expected succession process for both the INCUMBENT generation and the SUCCESSOR generation. </a:t>
            </a:r>
            <a:endParaRPr>
              <a:solidFill>
                <a:schemeClr val="dk1"/>
              </a:solidFill>
            </a:endParaRPr>
          </a:p>
          <a:p>
            <a:pPr marL="457200" lvl="0" indent="0" algn="l" rtl="0">
              <a:lnSpc>
                <a:spcPct val="100000"/>
              </a:lnSpc>
              <a:spcBef>
                <a:spcPts val="0"/>
              </a:spcBef>
              <a:spcAft>
                <a:spcPts val="0"/>
              </a:spcAft>
              <a:buSzPts val="1100"/>
              <a:buNone/>
            </a:pPr>
            <a:r>
              <a:rPr lang="en-US" sz="1200">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It puts timing to an otherwise uncertain process. </a:t>
            </a:r>
            <a:endParaRPr>
              <a:solidFill>
                <a:schemeClr val="dk1"/>
              </a:solidFill>
            </a:endParaRPr>
          </a:p>
          <a:p>
            <a:pPr marL="457200" lvl="0" indent="0" algn="l" rtl="0">
              <a:lnSpc>
                <a:spcPct val="100000"/>
              </a:lnSpc>
              <a:spcBef>
                <a:spcPts val="0"/>
              </a:spcBef>
              <a:spcAft>
                <a:spcPts val="0"/>
              </a:spcAft>
              <a:buSzPts val="1100"/>
              <a:buNone/>
            </a:pPr>
            <a:r>
              <a:rPr lang="en-US" sz="1200">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The roadmap specifies who has decision authority and defines the changing roles and responsibilities along the whole succession process.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It specifies when one party should consult the other or bring a question to the attention of the board.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Roles and responsibilities for each party may lack clear definition, and the successor may be tempted to engage in backseat driving, thus undermining the successor’s decisions. </a:t>
            </a:r>
            <a:endParaRPr>
              <a:solidFill>
                <a:schemeClr val="dk1"/>
              </a:solidFill>
            </a:endParaRPr>
          </a:p>
          <a:p>
            <a:pPr marL="0" lvl="0" indent="0" algn="l" rtl="0">
              <a:lnSpc>
                <a:spcPct val="100000"/>
              </a:lnSpc>
              <a:spcBef>
                <a:spcPts val="0"/>
              </a:spcBef>
              <a:spcAft>
                <a:spcPts val="0"/>
              </a:spcAft>
              <a:buSzPts val="1100"/>
              <a:buNone/>
            </a:pPr>
            <a:r>
              <a:rPr lang="en-US" sz="1200">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rPr>
              <a:t>This roadmap can be altered to include different responsibilities and/or categories that are not covered. Also, if your business includes multiple entities with different successors, one roadmap can be completed for each business entity.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marR="0" lvl="0" indent="0" algn="l" rtl="0">
              <a:lnSpc>
                <a:spcPct val="100000"/>
              </a:lnSpc>
              <a:spcBef>
                <a:spcPts val="0"/>
              </a:spcBef>
              <a:spcAft>
                <a:spcPts val="0"/>
              </a:spcAft>
              <a:buSzPts val="1100"/>
              <a:buNone/>
            </a:pPr>
            <a:endParaRPr sz="1200">
              <a:solidFill>
                <a:schemeClr val="dk1"/>
              </a:solidFill>
            </a:endParaRPr>
          </a:p>
          <a:p>
            <a:pPr marL="457200" marR="0" lvl="0" indent="0" algn="l" rtl="0">
              <a:lnSpc>
                <a:spcPct val="100000"/>
              </a:lnSpc>
              <a:spcBef>
                <a:spcPts val="0"/>
              </a:spcBef>
              <a:spcAft>
                <a:spcPts val="0"/>
              </a:spcAft>
              <a:buSzPts val="1100"/>
              <a:buNone/>
            </a:pPr>
            <a:r>
              <a:rPr lang="en-US" sz="1200">
                <a:solidFill>
                  <a:schemeClr val="dk1"/>
                </a:solidFill>
                <a:latin typeface="Arial"/>
                <a:ea typeface="Arial"/>
                <a:cs typeface="Arial"/>
                <a:sym typeface="Arial"/>
              </a:rPr>
              <a:t>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530" name="Google Shape;530;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Take a few minutes to explain that this is the blank roadmap; can be modified to adapt to any farm/business/land transition that needs to take place.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b="1">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539" name="Google Shape;539;p3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Take a few minutes to start the roadmap: when, where and who will transition different responsibilities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5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Handout: </a:t>
            </a:r>
            <a:r>
              <a:rPr lang="en-US" dirty="0" err="1">
                <a:solidFill>
                  <a:schemeClr val="dk1"/>
                </a:solidFill>
              </a:rPr>
              <a:t>Roadmapping</a:t>
            </a:r>
            <a:r>
              <a:rPr lang="en-US" dirty="0">
                <a:solidFill>
                  <a:schemeClr val="dk1"/>
                </a:solidFill>
              </a:rPr>
              <a:t> Your Succession</a:t>
            </a:r>
            <a:endParaRPr dirty="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dirty="0"/>
          </a:p>
        </p:txBody>
      </p:sp>
      <p:sp>
        <p:nvSpPr>
          <p:cNvPr id="548" name="Google Shape;548;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8375b982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28375b9829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Instructions: </a:t>
            </a:r>
            <a:r>
              <a:rPr lang="en-US"/>
              <a:t>Milestones are important, they help you celebrate your progress, drive you to take necessary actions, and keep you organized. Consider this form or make your own to track your plan and associated milestones.</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Your Succession Plan Timeline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Discuss planning for succession.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8375b9829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28375b98293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t>This form will help you record and analyze your strategies for succession.</a:t>
            </a:r>
            <a:endParaRPr dirty="0"/>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3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b="0" dirty="0">
                <a:solidFill>
                  <a:schemeClr val="dk1"/>
                </a:solidFill>
              </a:rPr>
              <a:t>Strategies for Succession </a:t>
            </a:r>
            <a:endParaRPr b="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A7AC71CA-8716-57FB-C212-294A673A180D}"/>
            </a:ext>
          </a:extLst>
        </p:cNvPr>
        <p:cNvGrpSpPr/>
        <p:nvPr/>
      </p:nvGrpSpPr>
      <p:grpSpPr>
        <a:xfrm>
          <a:off x="0" y="0"/>
          <a:ext cx="0" cy="0"/>
          <a:chOff x="0" y="0"/>
          <a:chExt cx="0" cy="0"/>
        </a:xfrm>
      </p:grpSpPr>
      <p:sp>
        <p:nvSpPr>
          <p:cNvPr id="546" name="Google Shape;546;p69:notes">
            <a:extLst>
              <a:ext uri="{FF2B5EF4-FFF2-40B4-BE49-F238E27FC236}">
                <a16:creationId xmlns:a16="http://schemas.microsoft.com/office/drawing/2014/main" id="{4DB6C432-B2FD-476B-2AA0-A1B2C51B02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69:notes">
            <a:extLst>
              <a:ext uri="{FF2B5EF4-FFF2-40B4-BE49-F238E27FC236}">
                <a16:creationId xmlns:a16="http://schemas.microsoft.com/office/drawing/2014/main" id="{A6341F25-6C18-2E51-6C19-28B94DE6F5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latin typeface="Arial"/>
                <a:ea typeface="Arial"/>
                <a:cs typeface="Arial"/>
                <a:sym typeface="Arial"/>
              </a:rPr>
              <a:t>None</a:t>
            </a:r>
          </a:p>
          <a:p>
            <a:pPr marL="0" marR="0" lvl="0" indent="0" algn="l" rtl="0">
              <a:lnSpc>
                <a:spcPct val="100000"/>
              </a:lnSpc>
              <a:spcBef>
                <a:spcPts val="0"/>
              </a:spcBef>
              <a:spcAft>
                <a:spcPts val="0"/>
              </a:spcAft>
              <a:buSzPts val="1400"/>
              <a:buNone/>
            </a:pPr>
            <a:endParaRPr lang="en-US" dirty="0">
              <a:latin typeface="Arial"/>
              <a:cs typeface="Arial"/>
              <a:sym typeface="Arial"/>
            </a:endParaRPr>
          </a:p>
          <a:p>
            <a:pPr marL="0" marR="0" lvl="0" indent="0" algn="l" rtl="0">
              <a:lnSpc>
                <a:spcPct val="100000"/>
              </a:lnSpc>
              <a:spcBef>
                <a:spcPts val="0"/>
              </a:spcBef>
              <a:spcAft>
                <a:spcPts val="0"/>
              </a:spcAft>
              <a:buSzPts val="1400"/>
              <a:buNone/>
            </a:pPr>
            <a:r>
              <a:rPr lang="en-US" b="0" i="0" dirty="0">
                <a:solidFill>
                  <a:srgbClr val="000000"/>
                </a:solidFill>
                <a:effectLst/>
                <a:latin typeface="72"/>
              </a:rPr>
              <a:t>https://msudafvm.co1.qualtrics.com/jfe/form/SV_9N1I26nMJ0v9QYS</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107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sz="1800">
                <a:solidFill>
                  <a:srgbClr val="080808"/>
                </a:solidFill>
                <a:latin typeface="Dosis"/>
                <a:ea typeface="Dosis"/>
                <a:cs typeface="Dosis"/>
                <a:sym typeface="Dosis"/>
              </a:rPr>
              <a:t>Add presenter information and introduce yourselves.</a:t>
            </a:r>
            <a:endParaRPr/>
          </a:p>
          <a:p>
            <a:pPr marL="0" marR="0" lvl="0" indent="0" algn="l" rtl="0">
              <a:lnSpc>
                <a:spcPct val="100000"/>
              </a:lnSpc>
              <a:spcBef>
                <a:spcPts val="0"/>
              </a:spcBef>
              <a:spcAft>
                <a:spcPts val="0"/>
              </a:spcAft>
              <a:buSzPts val="1400"/>
              <a:buNone/>
            </a:pPr>
            <a:endParaRPr sz="1800" b="1">
              <a:solidFill>
                <a:srgbClr val="080808"/>
              </a:solidFill>
              <a:latin typeface="Dosis"/>
              <a:ea typeface="Dosis"/>
              <a:cs typeface="Dosis"/>
              <a:sym typeface="Dosis"/>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Read the disclaimer and answer any questions that may arise.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6e77e0532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a6e77e0532_8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Instructions:</a:t>
            </a:r>
            <a:r>
              <a:rPr lang="en-US" dirty="0"/>
              <a:t>  Go over these guidelines with participants to ensure that participants understand the reasons for not including stories or questions of a personal nature.</a:t>
            </a:r>
            <a:endParaRPr dirty="0"/>
          </a:p>
          <a:p>
            <a:pPr marL="158750" lvl="0" indent="0" algn="l" rtl="0">
              <a:lnSpc>
                <a:spcPct val="100000"/>
              </a:lnSpc>
              <a:spcBef>
                <a:spcPts val="0"/>
              </a:spcBef>
              <a:spcAft>
                <a:spcPts val="0"/>
              </a:spcAft>
              <a:buSzPts val="1100"/>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Time</a:t>
            </a:r>
            <a:r>
              <a:rPr lang="en-US" b="0" dirty="0"/>
              <a:t>: 1 minute</a:t>
            </a:r>
            <a:endParaRPr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US" b="1" dirty="0"/>
              <a:t>Materials:  </a:t>
            </a:r>
            <a:r>
              <a:rPr lang="en-US" b="0" dirty="0"/>
              <a:t>none</a:t>
            </a:r>
            <a:endParaRPr dirty="0"/>
          </a:p>
          <a:p>
            <a:pPr marL="0" lvl="0" indent="0" algn="l" rtl="0">
              <a:lnSpc>
                <a:spcPct val="100000"/>
              </a:lnSpc>
              <a:spcBef>
                <a:spcPts val="0"/>
              </a:spcBef>
              <a:spcAft>
                <a:spcPts val="0"/>
              </a:spcAft>
              <a:buSzPts val="1100"/>
              <a:buNone/>
            </a:pPr>
            <a:endParaRPr b="0" dirty="0"/>
          </a:p>
          <a:p>
            <a:pPr marL="0" marR="0" lvl="0" indent="0" algn="l" rtl="0">
              <a:lnSpc>
                <a:spcPct val="100000"/>
              </a:lnSpc>
              <a:spcBef>
                <a:spcPts val="0"/>
              </a:spcBef>
              <a:spcAft>
                <a:spcPts val="0"/>
              </a:spcAft>
              <a:buClr>
                <a:srgbClr val="000000"/>
              </a:buClr>
              <a:buSzPts val="1100"/>
              <a:buFont typeface="Arial"/>
              <a:buNone/>
            </a:pPr>
            <a:r>
              <a:rPr lang="en-US" b="1" dirty="0"/>
              <a:t>Handouts</a:t>
            </a:r>
            <a:r>
              <a:rPr lang="en-US" dirty="0"/>
              <a:t>: None</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375b98293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8375b98293_0_5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Instructions:</a:t>
            </a:r>
            <a:r>
              <a:rPr lang="en-US" dirty="0"/>
              <a:t> Go around the room quickly, give some folks a chance to comment or ask questions of each other. Typically, people make connections with each other through this exercise that will carry through the workshop.</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Time:</a:t>
            </a:r>
            <a:r>
              <a:rPr lang="en-US" dirty="0"/>
              <a:t> 3-4 minutes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Materials:</a:t>
            </a:r>
            <a:r>
              <a:rPr lang="en-US" dirty="0"/>
              <a:t> None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Handouts:</a:t>
            </a:r>
            <a:r>
              <a:rPr lang="en-US" dirty="0"/>
              <a:t> None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375b98293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28375b98293_0_7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“Succession Planning” and “Estate Planning”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1">
  <p:cSld name="Option 1">
    <p:spTree>
      <p:nvGrpSpPr>
        <p:cNvPr id="1" name="Shape 14"/>
        <p:cNvGrpSpPr/>
        <p:nvPr/>
      </p:nvGrpSpPr>
      <p:grpSpPr>
        <a:xfrm>
          <a:off x="0" y="0"/>
          <a:ext cx="0" cy="0"/>
          <a:chOff x="0" y="0"/>
          <a:chExt cx="0" cy="0"/>
        </a:xfrm>
      </p:grpSpPr>
      <p:sp>
        <p:nvSpPr>
          <p:cNvPr id="15" name="Google Shape;15;p35"/>
          <p:cNvSpPr>
            <a:spLocks noGrp="1"/>
          </p:cNvSpPr>
          <p:nvPr>
            <p:ph type="pic" idx="2"/>
          </p:nvPr>
        </p:nvSpPr>
        <p:spPr>
          <a:xfrm>
            <a:off x="0" y="0"/>
            <a:ext cx="9144000" cy="5144520"/>
          </a:xfrm>
          <a:prstGeom prst="rect">
            <a:avLst/>
          </a:prstGeom>
          <a:noFill/>
          <a:ln>
            <a:noFill/>
          </a:ln>
        </p:spPr>
      </p:sp>
      <p:sp>
        <p:nvSpPr>
          <p:cNvPr id="16" name="Google Shape;16;p35"/>
          <p:cNvSpPr txBox="1">
            <a:spLocks noGrp="1"/>
          </p:cNvSpPr>
          <p:nvPr>
            <p:ph type="title"/>
          </p:nvPr>
        </p:nvSpPr>
        <p:spPr>
          <a:xfrm>
            <a:off x="1287538" y="273844"/>
            <a:ext cx="2570087" cy="1324604"/>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Lucida Sans"/>
              <a:buNone/>
              <a:defRPr sz="4000" b="1">
                <a:latin typeface="Lucida Sans"/>
                <a:ea typeface="Lucida Sans"/>
                <a:cs typeface="Lucida Sans"/>
                <a:sym typeface="Lucida Sans"/>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7" name="Google Shape;17;p35"/>
          <p:cNvSpPr txBox="1">
            <a:spLocks noGrp="1"/>
          </p:cNvSpPr>
          <p:nvPr>
            <p:ph type="body" idx="1"/>
          </p:nvPr>
        </p:nvSpPr>
        <p:spPr>
          <a:xfrm>
            <a:off x="1196283" y="1606550"/>
            <a:ext cx="2770700" cy="39211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000" b="1">
                <a:latin typeface="Arial"/>
                <a:ea typeface="Arial"/>
                <a:cs typeface="Arial"/>
                <a:sym typeface="Arial"/>
              </a:defRPr>
            </a:lvl1pPr>
            <a:lvl2pPr marL="914400" lvl="1" indent="-228600" algn="ctr">
              <a:lnSpc>
                <a:spcPct val="115000"/>
              </a:lnSpc>
              <a:spcBef>
                <a:spcPts val="1600"/>
              </a:spcBef>
              <a:spcAft>
                <a:spcPts val="0"/>
              </a:spcAft>
              <a:buSzPts val="1200"/>
              <a:buNone/>
              <a:defRPr sz="2000" b="1">
                <a:latin typeface="Arial"/>
                <a:ea typeface="Arial"/>
                <a:cs typeface="Arial"/>
                <a:sym typeface="Arial"/>
              </a:defRPr>
            </a:lvl2pPr>
            <a:lvl3pPr marL="1371600" lvl="2" indent="-228600" algn="ctr">
              <a:lnSpc>
                <a:spcPct val="115000"/>
              </a:lnSpc>
              <a:spcBef>
                <a:spcPts val="1600"/>
              </a:spcBef>
              <a:spcAft>
                <a:spcPts val="0"/>
              </a:spcAft>
              <a:buSzPts val="1200"/>
              <a:buNone/>
              <a:defRPr sz="2000" b="1">
                <a:latin typeface="Arial"/>
                <a:ea typeface="Arial"/>
                <a:cs typeface="Arial"/>
                <a:sym typeface="Arial"/>
              </a:defRPr>
            </a:lvl3pPr>
            <a:lvl4pPr marL="1828800" lvl="3" indent="-228600" algn="ctr">
              <a:lnSpc>
                <a:spcPct val="115000"/>
              </a:lnSpc>
              <a:spcBef>
                <a:spcPts val="1600"/>
              </a:spcBef>
              <a:spcAft>
                <a:spcPts val="0"/>
              </a:spcAft>
              <a:buSzPts val="1200"/>
              <a:buNone/>
              <a:defRPr sz="2000" b="1">
                <a:latin typeface="Arial"/>
                <a:ea typeface="Arial"/>
                <a:cs typeface="Arial"/>
                <a:sym typeface="Arial"/>
              </a:defRPr>
            </a:lvl4pPr>
            <a:lvl5pPr marL="2286000" lvl="4" indent="-228600" algn="ctr">
              <a:lnSpc>
                <a:spcPct val="115000"/>
              </a:lnSpc>
              <a:spcBef>
                <a:spcPts val="1600"/>
              </a:spcBef>
              <a:spcAft>
                <a:spcPts val="0"/>
              </a:spcAft>
              <a:buSzPts val="1200"/>
              <a:buNone/>
              <a:defRPr sz="2000" b="1">
                <a:latin typeface="Arial"/>
                <a:ea typeface="Arial"/>
                <a:cs typeface="Arial"/>
                <a:sym typeface="Aria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8" name="Google Shape;18;p35"/>
          <p:cNvSpPr txBox="1">
            <a:spLocks noGrp="1"/>
          </p:cNvSpPr>
          <p:nvPr>
            <p:ph type="body" idx="3"/>
          </p:nvPr>
        </p:nvSpPr>
        <p:spPr>
          <a:xfrm>
            <a:off x="1619250" y="3898900"/>
            <a:ext cx="1885950" cy="40011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800">
                <a:latin typeface="Candara"/>
                <a:ea typeface="Candara"/>
                <a:cs typeface="Candara"/>
                <a:sym typeface="Candara"/>
              </a:defRPr>
            </a:lvl1pPr>
            <a:lvl2pPr marL="914400" lvl="1" indent="-228600" algn="ctr">
              <a:lnSpc>
                <a:spcPct val="115000"/>
              </a:lnSpc>
              <a:spcBef>
                <a:spcPts val="1600"/>
              </a:spcBef>
              <a:spcAft>
                <a:spcPts val="0"/>
              </a:spcAft>
              <a:buSzPts val="1200"/>
              <a:buNone/>
              <a:defRPr sz="2800">
                <a:latin typeface="Candara"/>
                <a:ea typeface="Candara"/>
                <a:cs typeface="Candara"/>
                <a:sym typeface="Candara"/>
              </a:defRPr>
            </a:lvl2pPr>
            <a:lvl3pPr marL="1371600" lvl="2" indent="-228600" algn="ctr">
              <a:lnSpc>
                <a:spcPct val="115000"/>
              </a:lnSpc>
              <a:spcBef>
                <a:spcPts val="1600"/>
              </a:spcBef>
              <a:spcAft>
                <a:spcPts val="0"/>
              </a:spcAft>
              <a:buSzPts val="1200"/>
              <a:buNone/>
              <a:defRPr sz="2800">
                <a:latin typeface="Candara"/>
                <a:ea typeface="Candara"/>
                <a:cs typeface="Candara"/>
                <a:sym typeface="Candara"/>
              </a:defRPr>
            </a:lvl3pPr>
            <a:lvl4pPr marL="1828800" lvl="3" indent="-228600" algn="ctr">
              <a:lnSpc>
                <a:spcPct val="115000"/>
              </a:lnSpc>
              <a:spcBef>
                <a:spcPts val="1600"/>
              </a:spcBef>
              <a:spcAft>
                <a:spcPts val="0"/>
              </a:spcAft>
              <a:buSzPts val="1200"/>
              <a:buNone/>
              <a:defRPr sz="2800">
                <a:latin typeface="Candara"/>
                <a:ea typeface="Candara"/>
                <a:cs typeface="Candara"/>
                <a:sym typeface="Candara"/>
              </a:defRPr>
            </a:lvl4pPr>
            <a:lvl5pPr marL="2286000" lvl="4" indent="-228600" algn="ctr">
              <a:lnSpc>
                <a:spcPct val="115000"/>
              </a:lnSpc>
              <a:spcBef>
                <a:spcPts val="1600"/>
              </a:spcBef>
              <a:spcAft>
                <a:spcPts val="0"/>
              </a:spcAft>
              <a:buSzPts val="1200"/>
              <a:buNone/>
              <a:defRPr sz="2800">
                <a:latin typeface="Candara"/>
                <a:ea typeface="Candara"/>
                <a:cs typeface="Candara"/>
                <a:sym typeface="Candara"/>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9" name="Google Shape;19;p35"/>
          <p:cNvSpPr txBox="1">
            <a:spLocks noGrp="1"/>
          </p:cNvSpPr>
          <p:nvPr>
            <p:ph type="body" idx="4"/>
          </p:nvPr>
        </p:nvSpPr>
        <p:spPr>
          <a:xfrm>
            <a:off x="1619250" y="4298950"/>
            <a:ext cx="1885950" cy="485775"/>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3200" b="0">
                <a:latin typeface="Candara"/>
                <a:ea typeface="Candara"/>
                <a:cs typeface="Candara"/>
                <a:sym typeface="Candara"/>
              </a:defRPr>
            </a:lvl1pPr>
            <a:lvl2pPr marL="914400" lvl="1" indent="-304800" algn="ctr">
              <a:lnSpc>
                <a:spcPct val="115000"/>
              </a:lnSpc>
              <a:spcBef>
                <a:spcPts val="1600"/>
              </a:spcBef>
              <a:spcAft>
                <a:spcPts val="0"/>
              </a:spcAft>
              <a:buSzPts val="1200"/>
              <a:buChar char="○"/>
              <a:defRPr/>
            </a:lvl2pPr>
            <a:lvl3pPr marL="1371600" lvl="2" indent="-304800" algn="ctr">
              <a:lnSpc>
                <a:spcPct val="115000"/>
              </a:lnSpc>
              <a:spcBef>
                <a:spcPts val="1600"/>
              </a:spcBef>
              <a:spcAft>
                <a:spcPts val="0"/>
              </a:spcAft>
              <a:buSzPts val="1200"/>
              <a:buChar char="■"/>
              <a:defRPr/>
            </a:lvl3pPr>
            <a:lvl4pPr marL="1828800" lvl="3" indent="-304800" algn="ctr">
              <a:lnSpc>
                <a:spcPct val="115000"/>
              </a:lnSpc>
              <a:spcBef>
                <a:spcPts val="1600"/>
              </a:spcBef>
              <a:spcAft>
                <a:spcPts val="0"/>
              </a:spcAft>
              <a:buSzPts val="1200"/>
              <a:buChar char="●"/>
              <a:defRPr/>
            </a:lvl4pPr>
            <a:lvl5pPr marL="2286000" lvl="4" indent="-304800" algn="ctr">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0" name="Google Shape;20;p35"/>
          <p:cNvSpPr txBox="1">
            <a:spLocks noGrp="1"/>
          </p:cNvSpPr>
          <p:nvPr>
            <p:ph type="sldNum" idx="12"/>
          </p:nvPr>
        </p:nvSpPr>
        <p:spPr>
          <a:xfrm>
            <a:off x="0" y="4784724"/>
            <a:ext cx="437029" cy="3215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45"/>
          <p:cNvSpPr/>
          <p:nvPr/>
        </p:nvSpPr>
        <p:spPr>
          <a:xfrm>
            <a:off x="334900" y="2314324"/>
            <a:ext cx="8447150" cy="247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5"/>
          <p:cNvSpPr txBox="1">
            <a:spLocks noGrp="1"/>
          </p:cNvSpPr>
          <p:nvPr>
            <p:ph type="ctrTitle"/>
          </p:nvPr>
        </p:nvSpPr>
        <p:spPr>
          <a:xfrm>
            <a:off x="435894" y="765323"/>
            <a:ext cx="8245162" cy="11062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ubTitle" idx="1"/>
          </p:nvPr>
        </p:nvSpPr>
        <p:spPr>
          <a:xfrm>
            <a:off x="435895" y="1871584"/>
            <a:ext cx="8245160" cy="44274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240"/>
              </a:spcBef>
              <a:spcAft>
                <a:spcPts val="0"/>
              </a:spcAft>
              <a:buSzPts val="1104"/>
              <a:buNone/>
              <a:defRPr sz="1200" cap="none">
                <a:solidFill>
                  <a:schemeClr val="accent2"/>
                </a:solidFill>
              </a:defRPr>
            </a:lvl1pPr>
            <a:lvl2pPr lvl="1" algn="ctr">
              <a:lnSpc>
                <a:spcPct val="100000"/>
              </a:lnSpc>
              <a:spcBef>
                <a:spcPts val="450"/>
              </a:spcBef>
              <a:spcAft>
                <a:spcPts val="0"/>
              </a:spcAft>
              <a:buSzPts val="1104"/>
              <a:buNone/>
              <a:defRPr>
                <a:solidFill>
                  <a:srgbClr val="888888"/>
                </a:solidFill>
              </a:defRPr>
            </a:lvl2pPr>
            <a:lvl3pPr lvl="2" algn="ctr">
              <a:lnSpc>
                <a:spcPct val="100000"/>
              </a:lnSpc>
              <a:spcBef>
                <a:spcPts val="450"/>
              </a:spcBef>
              <a:spcAft>
                <a:spcPts val="0"/>
              </a:spcAft>
              <a:buSzPts val="966"/>
              <a:buNone/>
              <a:defRPr>
                <a:solidFill>
                  <a:srgbClr val="888888"/>
                </a:solidFill>
              </a:defRPr>
            </a:lvl3pPr>
            <a:lvl4pPr lvl="3" algn="ctr">
              <a:lnSpc>
                <a:spcPct val="100000"/>
              </a:lnSpc>
              <a:spcBef>
                <a:spcPts val="450"/>
              </a:spcBef>
              <a:spcAft>
                <a:spcPts val="0"/>
              </a:spcAft>
              <a:buSzPts val="828"/>
              <a:buNone/>
              <a:defRPr>
                <a:solidFill>
                  <a:srgbClr val="888888"/>
                </a:solidFill>
              </a:defRPr>
            </a:lvl4pPr>
            <a:lvl5pPr lvl="4" algn="ctr">
              <a:lnSpc>
                <a:spcPct val="100000"/>
              </a:lnSpc>
              <a:spcBef>
                <a:spcPts val="450"/>
              </a:spcBef>
              <a:spcAft>
                <a:spcPts val="0"/>
              </a:spcAft>
              <a:buSzPts val="828"/>
              <a:buNone/>
              <a:defRPr>
                <a:solidFill>
                  <a:srgbClr val="888888"/>
                </a:solidFill>
              </a:defRPr>
            </a:lvl5pPr>
            <a:lvl6pPr lvl="5" algn="ctr">
              <a:lnSpc>
                <a:spcPct val="100000"/>
              </a:lnSpc>
              <a:spcBef>
                <a:spcPts val="450"/>
              </a:spcBef>
              <a:spcAft>
                <a:spcPts val="0"/>
              </a:spcAft>
              <a:buSzPts val="828"/>
              <a:buNone/>
              <a:defRPr>
                <a:solidFill>
                  <a:srgbClr val="888888"/>
                </a:solidFill>
              </a:defRPr>
            </a:lvl6pPr>
            <a:lvl7pPr lvl="6" algn="ctr">
              <a:lnSpc>
                <a:spcPct val="100000"/>
              </a:lnSpc>
              <a:spcBef>
                <a:spcPts val="450"/>
              </a:spcBef>
              <a:spcAft>
                <a:spcPts val="0"/>
              </a:spcAft>
              <a:buSzPts val="828"/>
              <a:buNone/>
              <a:defRPr>
                <a:solidFill>
                  <a:srgbClr val="888888"/>
                </a:solidFill>
              </a:defRPr>
            </a:lvl7pPr>
            <a:lvl8pPr lvl="7" algn="ctr">
              <a:lnSpc>
                <a:spcPct val="100000"/>
              </a:lnSpc>
              <a:spcBef>
                <a:spcPts val="450"/>
              </a:spcBef>
              <a:spcAft>
                <a:spcPts val="0"/>
              </a:spcAft>
              <a:buSzPts val="828"/>
              <a:buNone/>
              <a:defRPr>
                <a:solidFill>
                  <a:srgbClr val="888888"/>
                </a:solidFill>
              </a:defRPr>
            </a:lvl8pPr>
            <a:lvl9pPr lvl="8" algn="ctr">
              <a:lnSpc>
                <a:spcPct val="100000"/>
              </a:lnSpc>
              <a:spcBef>
                <a:spcPts val="450"/>
              </a:spcBef>
              <a:spcAft>
                <a:spcPts val="450"/>
              </a:spcAft>
              <a:buSzPts val="828"/>
              <a:buNone/>
              <a:defRPr>
                <a:solidFill>
                  <a:srgbClr val="888888"/>
                </a:solidFill>
              </a:defRPr>
            </a:lvl9pPr>
          </a:lstStyle>
          <a:p>
            <a:endParaRPr/>
          </a:p>
        </p:txBody>
      </p:sp>
      <p:sp>
        <p:nvSpPr>
          <p:cNvPr id="65" name="Google Shape;65;p45"/>
          <p:cNvSpPr txBox="1">
            <a:spLocks noGrp="1"/>
          </p:cNvSpPr>
          <p:nvPr>
            <p:ph type="dt" idx="10"/>
          </p:nvPr>
        </p:nvSpPr>
        <p:spPr>
          <a:xfrm>
            <a:off x="5704463" y="4467103"/>
            <a:ext cx="2133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5"/>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5"/>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46"/>
          <p:cNvSpPr/>
          <p:nvPr/>
        </p:nvSpPr>
        <p:spPr>
          <a:xfrm>
            <a:off x="335863" y="3856481"/>
            <a:ext cx="8468145"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6"/>
          <p:cNvSpPr txBox="1">
            <a:spLocks noGrp="1"/>
          </p:cNvSpPr>
          <p:nvPr>
            <p:ph type="title"/>
          </p:nvPr>
        </p:nvSpPr>
        <p:spPr>
          <a:xfrm>
            <a:off x="435895" y="2282933"/>
            <a:ext cx="8272211" cy="112313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body" idx="1"/>
          </p:nvPr>
        </p:nvSpPr>
        <p:spPr>
          <a:xfrm>
            <a:off x="435895" y="3406063"/>
            <a:ext cx="8272211" cy="4504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SzPts val="1242"/>
              <a:buNone/>
              <a:defRPr sz="1350" cap="none">
                <a:solidFill>
                  <a:schemeClr val="accent2"/>
                </a:solidFill>
              </a:defRPr>
            </a:lvl1pPr>
            <a:lvl2pPr marL="914400" lvl="1" indent="-228600" algn="l">
              <a:lnSpc>
                <a:spcPct val="100000"/>
              </a:lnSpc>
              <a:spcBef>
                <a:spcPts val="450"/>
              </a:spcBef>
              <a:spcAft>
                <a:spcPts val="0"/>
              </a:spcAft>
              <a:buSzPts val="1242"/>
              <a:buNone/>
              <a:defRPr sz="1350">
                <a:solidFill>
                  <a:srgbClr val="888888"/>
                </a:solidFill>
              </a:defRPr>
            </a:lvl2pPr>
            <a:lvl3pPr marL="1371600" lvl="2" indent="-228600" algn="l">
              <a:lnSpc>
                <a:spcPct val="100000"/>
              </a:lnSpc>
              <a:spcBef>
                <a:spcPts val="450"/>
              </a:spcBef>
              <a:spcAft>
                <a:spcPts val="0"/>
              </a:spcAft>
              <a:buSzPts val="1104"/>
              <a:buNone/>
              <a:defRPr sz="1200">
                <a:solidFill>
                  <a:srgbClr val="888888"/>
                </a:solidFill>
              </a:defRPr>
            </a:lvl3pPr>
            <a:lvl4pPr marL="1828800" lvl="3" indent="-228600" algn="l">
              <a:lnSpc>
                <a:spcPct val="100000"/>
              </a:lnSpc>
              <a:spcBef>
                <a:spcPts val="450"/>
              </a:spcBef>
              <a:spcAft>
                <a:spcPts val="0"/>
              </a:spcAft>
              <a:buSzPts val="966"/>
              <a:buNone/>
              <a:defRPr sz="1050">
                <a:solidFill>
                  <a:srgbClr val="888888"/>
                </a:solidFill>
              </a:defRPr>
            </a:lvl4pPr>
            <a:lvl5pPr marL="2286000" lvl="4" indent="-228600" algn="l">
              <a:lnSpc>
                <a:spcPct val="100000"/>
              </a:lnSpc>
              <a:spcBef>
                <a:spcPts val="450"/>
              </a:spcBef>
              <a:spcAft>
                <a:spcPts val="0"/>
              </a:spcAft>
              <a:buSzPts val="966"/>
              <a:buNone/>
              <a:defRPr sz="1050">
                <a:solidFill>
                  <a:srgbClr val="888888"/>
                </a:solidFill>
              </a:defRPr>
            </a:lvl5pPr>
            <a:lvl6pPr marL="2743200" lvl="5" indent="-228600" algn="l">
              <a:lnSpc>
                <a:spcPct val="100000"/>
              </a:lnSpc>
              <a:spcBef>
                <a:spcPts val="450"/>
              </a:spcBef>
              <a:spcAft>
                <a:spcPts val="0"/>
              </a:spcAft>
              <a:buSzPts val="966"/>
              <a:buNone/>
              <a:defRPr sz="1050">
                <a:solidFill>
                  <a:srgbClr val="888888"/>
                </a:solidFill>
              </a:defRPr>
            </a:lvl6pPr>
            <a:lvl7pPr marL="3200400" lvl="6" indent="-228600" algn="l">
              <a:lnSpc>
                <a:spcPct val="100000"/>
              </a:lnSpc>
              <a:spcBef>
                <a:spcPts val="450"/>
              </a:spcBef>
              <a:spcAft>
                <a:spcPts val="0"/>
              </a:spcAft>
              <a:buSzPts val="966"/>
              <a:buNone/>
              <a:defRPr sz="1050">
                <a:solidFill>
                  <a:srgbClr val="888888"/>
                </a:solidFill>
              </a:defRPr>
            </a:lvl7pPr>
            <a:lvl8pPr marL="3657600" lvl="7" indent="-228600" algn="l">
              <a:lnSpc>
                <a:spcPct val="100000"/>
              </a:lnSpc>
              <a:spcBef>
                <a:spcPts val="450"/>
              </a:spcBef>
              <a:spcAft>
                <a:spcPts val="0"/>
              </a:spcAft>
              <a:buSzPts val="966"/>
              <a:buNone/>
              <a:defRPr sz="1050">
                <a:solidFill>
                  <a:srgbClr val="888888"/>
                </a:solidFill>
              </a:defRPr>
            </a:lvl8pPr>
            <a:lvl9pPr marL="4114800" lvl="8" indent="-228600" algn="l">
              <a:lnSpc>
                <a:spcPct val="100000"/>
              </a:lnSpc>
              <a:spcBef>
                <a:spcPts val="450"/>
              </a:spcBef>
              <a:spcAft>
                <a:spcPts val="450"/>
              </a:spcAft>
              <a:buSzPts val="966"/>
              <a:buNone/>
              <a:defRPr sz="1050">
                <a:solidFill>
                  <a:srgbClr val="888888"/>
                </a:solidFill>
              </a:defRPr>
            </a:lvl9pPr>
          </a:lstStyle>
          <a:p>
            <a:endParaRPr/>
          </a:p>
        </p:txBody>
      </p:sp>
      <p:sp>
        <p:nvSpPr>
          <p:cNvPr id="72" name="Google Shape;72;p46"/>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6"/>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47"/>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7"/>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7"/>
          <p:cNvSpPr txBox="1">
            <a:spLocks noGrp="1"/>
          </p:cNvSpPr>
          <p:nvPr>
            <p:ph type="body" idx="1"/>
          </p:nvPr>
        </p:nvSpPr>
        <p:spPr>
          <a:xfrm>
            <a:off x="435894" y="1671003"/>
            <a:ext cx="4066793"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79" name="Google Shape;79;p47"/>
          <p:cNvSpPr txBox="1">
            <a:spLocks noGrp="1"/>
          </p:cNvSpPr>
          <p:nvPr>
            <p:ph type="body" idx="2"/>
          </p:nvPr>
        </p:nvSpPr>
        <p:spPr>
          <a:xfrm>
            <a:off x="4641313" y="1671003"/>
            <a:ext cx="4066794"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80" name="Google Shape;80;p4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7"/>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50"/>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0"/>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0"/>
          <p:cNvSpPr txBox="1">
            <a:spLocks noGrp="1"/>
          </p:cNvSpPr>
          <p:nvPr>
            <p:ph type="body" idx="1"/>
          </p:nvPr>
        </p:nvSpPr>
        <p:spPr>
          <a:xfrm>
            <a:off x="665415" y="1688169"/>
            <a:ext cx="3815306" cy="40200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87" name="Google Shape;87;p50"/>
          <p:cNvSpPr txBox="1">
            <a:spLocks noGrp="1"/>
          </p:cNvSpPr>
          <p:nvPr>
            <p:ph type="body" idx="2"/>
          </p:nvPr>
        </p:nvSpPr>
        <p:spPr>
          <a:xfrm>
            <a:off x="435896"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88" name="Google Shape;88;p50"/>
          <p:cNvSpPr txBox="1">
            <a:spLocks noGrp="1"/>
          </p:cNvSpPr>
          <p:nvPr>
            <p:ph type="body" idx="3"/>
          </p:nvPr>
        </p:nvSpPr>
        <p:spPr>
          <a:xfrm>
            <a:off x="4892802" y="1688169"/>
            <a:ext cx="3815305" cy="41503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89" name="Google Shape;89;p50"/>
          <p:cNvSpPr txBox="1">
            <a:spLocks noGrp="1"/>
          </p:cNvSpPr>
          <p:nvPr>
            <p:ph type="body" idx="4"/>
          </p:nvPr>
        </p:nvSpPr>
        <p:spPr>
          <a:xfrm>
            <a:off x="4663282"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90" name="Google Shape;90;p50"/>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0"/>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5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1"/>
          <p:cNvSpPr/>
          <p:nvPr/>
        </p:nvSpPr>
        <p:spPr>
          <a:xfrm>
            <a:off x="330512"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1"/>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1"/>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52"/>
          <p:cNvSpPr/>
          <p:nvPr/>
        </p:nvSpPr>
        <p:spPr>
          <a:xfrm>
            <a:off x="335863" y="3856480"/>
            <a:ext cx="8473650" cy="9560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2"/>
          <p:cNvSpPr txBox="1">
            <a:spLocks noGrp="1"/>
          </p:cNvSpPr>
          <p:nvPr>
            <p:ph type="title"/>
          </p:nvPr>
        </p:nvSpPr>
        <p:spPr>
          <a:xfrm>
            <a:off x="435894" y="3946722"/>
            <a:ext cx="3682084" cy="51713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1500"/>
              <a:buFont typeface="Gill Sans"/>
              <a:buNone/>
              <a:defRPr sz="15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1"/>
          </p:nvPr>
        </p:nvSpPr>
        <p:spPr>
          <a:xfrm>
            <a:off x="335862" y="450900"/>
            <a:ext cx="8469630" cy="3153600"/>
          </a:xfrm>
          <a:prstGeom prst="rect">
            <a:avLst/>
          </a:prstGeom>
          <a:noFill/>
          <a:ln>
            <a:noFill/>
          </a:ln>
        </p:spPr>
        <p:txBody>
          <a:bodyPr spcFirstLastPara="1" wrap="square" lIns="91425" tIns="45700" rIns="91425" bIns="45700" anchor="ctr" anchorCtr="0">
            <a:normAutofit/>
          </a:bodyPr>
          <a:lstStyle>
            <a:lvl1pPr marL="457200" lvl="0" indent="-316230" algn="l">
              <a:lnSpc>
                <a:spcPct val="100000"/>
              </a:lnSpc>
              <a:spcBef>
                <a:spcPts val="300"/>
              </a:spcBef>
              <a:spcAft>
                <a:spcPts val="0"/>
              </a:spcAft>
              <a:buSzPts val="1380"/>
              <a:buChar char="◼"/>
              <a:defRPr sz="1500">
                <a:solidFill>
                  <a:schemeClr val="dk2"/>
                </a:solidFill>
              </a:defRPr>
            </a:lvl1pPr>
            <a:lvl2pPr marL="914400" lvl="1" indent="-307467" algn="l">
              <a:lnSpc>
                <a:spcPct val="100000"/>
              </a:lnSpc>
              <a:spcBef>
                <a:spcPts val="450"/>
              </a:spcBef>
              <a:spcAft>
                <a:spcPts val="0"/>
              </a:spcAft>
              <a:buSzPts val="1242"/>
              <a:buChar char="◼"/>
              <a:defRPr sz="1350">
                <a:solidFill>
                  <a:schemeClr val="dk2"/>
                </a:solidFill>
              </a:defRPr>
            </a:lvl2pPr>
            <a:lvl3pPr marL="1371600" lvl="2" indent="-298703" algn="l">
              <a:lnSpc>
                <a:spcPct val="100000"/>
              </a:lnSpc>
              <a:spcBef>
                <a:spcPts val="450"/>
              </a:spcBef>
              <a:spcAft>
                <a:spcPts val="0"/>
              </a:spcAft>
              <a:buSzPts val="1104"/>
              <a:buChar char="◼"/>
              <a:defRPr sz="1200">
                <a:solidFill>
                  <a:schemeClr val="dk2"/>
                </a:solidFill>
              </a:defRPr>
            </a:lvl3pPr>
            <a:lvl4pPr marL="1828800" lvl="3" indent="-289941" algn="l">
              <a:lnSpc>
                <a:spcPct val="100000"/>
              </a:lnSpc>
              <a:spcBef>
                <a:spcPts val="450"/>
              </a:spcBef>
              <a:spcAft>
                <a:spcPts val="0"/>
              </a:spcAft>
              <a:buSzPts val="966"/>
              <a:buChar char="◼"/>
              <a:defRPr sz="1050">
                <a:solidFill>
                  <a:schemeClr val="dk2"/>
                </a:solidFill>
              </a:defRPr>
            </a:lvl4pPr>
            <a:lvl5pPr marL="2286000" lvl="4" indent="-289941" algn="l">
              <a:lnSpc>
                <a:spcPct val="100000"/>
              </a:lnSpc>
              <a:spcBef>
                <a:spcPts val="450"/>
              </a:spcBef>
              <a:spcAft>
                <a:spcPts val="0"/>
              </a:spcAft>
              <a:buSzPts val="966"/>
              <a:buChar char="◼"/>
              <a:defRPr sz="1050">
                <a:solidFill>
                  <a:schemeClr val="dk2"/>
                </a:solidFill>
              </a:defRPr>
            </a:lvl5pPr>
            <a:lvl6pPr marL="2743200" lvl="5" indent="-289941" algn="l">
              <a:lnSpc>
                <a:spcPct val="100000"/>
              </a:lnSpc>
              <a:spcBef>
                <a:spcPts val="450"/>
              </a:spcBef>
              <a:spcAft>
                <a:spcPts val="0"/>
              </a:spcAft>
              <a:buSzPts val="966"/>
              <a:buChar char="◼"/>
              <a:defRPr sz="1050">
                <a:solidFill>
                  <a:schemeClr val="dk2"/>
                </a:solidFill>
              </a:defRPr>
            </a:lvl6pPr>
            <a:lvl7pPr marL="3200400" lvl="6" indent="-289941" algn="l">
              <a:lnSpc>
                <a:spcPct val="100000"/>
              </a:lnSpc>
              <a:spcBef>
                <a:spcPts val="450"/>
              </a:spcBef>
              <a:spcAft>
                <a:spcPts val="0"/>
              </a:spcAft>
              <a:buSzPts val="966"/>
              <a:buChar char="◼"/>
              <a:defRPr sz="1050">
                <a:solidFill>
                  <a:schemeClr val="dk2"/>
                </a:solidFill>
              </a:defRPr>
            </a:lvl7pPr>
            <a:lvl8pPr marL="3657600" lvl="7" indent="-289940" algn="l">
              <a:lnSpc>
                <a:spcPct val="100000"/>
              </a:lnSpc>
              <a:spcBef>
                <a:spcPts val="450"/>
              </a:spcBef>
              <a:spcAft>
                <a:spcPts val="0"/>
              </a:spcAft>
              <a:buSzPts val="966"/>
              <a:buChar char="◼"/>
              <a:defRPr sz="1050">
                <a:solidFill>
                  <a:schemeClr val="dk2"/>
                </a:solidFill>
              </a:defRPr>
            </a:lvl8pPr>
            <a:lvl9pPr marL="4114800" lvl="8" indent="-289940" algn="l">
              <a:lnSpc>
                <a:spcPct val="100000"/>
              </a:lnSpc>
              <a:spcBef>
                <a:spcPts val="450"/>
              </a:spcBef>
              <a:spcAft>
                <a:spcPts val="450"/>
              </a:spcAft>
              <a:buSzPts val="966"/>
              <a:buChar char="◼"/>
              <a:defRPr sz="1050">
                <a:solidFill>
                  <a:schemeClr val="dk2"/>
                </a:solidFill>
              </a:defRPr>
            </a:lvl9pPr>
          </a:lstStyle>
          <a:p>
            <a:endParaRPr/>
          </a:p>
        </p:txBody>
      </p:sp>
      <p:sp>
        <p:nvSpPr>
          <p:cNvPr id="103" name="Google Shape;103;p52"/>
          <p:cNvSpPr txBox="1">
            <a:spLocks noGrp="1"/>
          </p:cNvSpPr>
          <p:nvPr>
            <p:ph type="body" idx="2"/>
          </p:nvPr>
        </p:nvSpPr>
        <p:spPr>
          <a:xfrm>
            <a:off x="4305618" y="3946723"/>
            <a:ext cx="4402490" cy="517136"/>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165"/>
              </a:spcBef>
              <a:spcAft>
                <a:spcPts val="0"/>
              </a:spcAft>
              <a:buSzPts val="759"/>
              <a:buNone/>
              <a:defRPr sz="825">
                <a:solidFill>
                  <a:schemeClr val="lt1"/>
                </a:solidFill>
              </a:defRPr>
            </a:lvl1pPr>
            <a:lvl2pPr marL="914400" lvl="1" indent="-228600" algn="l">
              <a:lnSpc>
                <a:spcPct val="100000"/>
              </a:lnSpc>
              <a:spcBef>
                <a:spcPts val="450"/>
              </a:spcBef>
              <a:spcAft>
                <a:spcPts val="0"/>
              </a:spcAft>
              <a:buSzPts val="759"/>
              <a:buNone/>
              <a:defRPr sz="825"/>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104" name="Google Shape;104;p52"/>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2"/>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53"/>
          <p:cNvSpPr txBox="1">
            <a:spLocks noGrp="1"/>
          </p:cNvSpPr>
          <p:nvPr>
            <p:ph type="title"/>
          </p:nvPr>
        </p:nvSpPr>
        <p:spPr>
          <a:xfrm>
            <a:off x="435895" y="3520042"/>
            <a:ext cx="8272212"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Gill Sans"/>
              <a:buNone/>
              <a:defRPr sz="18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3"/>
          <p:cNvSpPr>
            <a:spLocks noGrp="1"/>
          </p:cNvSpPr>
          <p:nvPr>
            <p:ph type="pic" idx="2"/>
          </p:nvPr>
        </p:nvSpPr>
        <p:spPr>
          <a:xfrm>
            <a:off x="335863" y="449794"/>
            <a:ext cx="8468144" cy="2667939"/>
          </a:xfrm>
          <a:prstGeom prst="rect">
            <a:avLst/>
          </a:prstGeom>
          <a:noFill/>
          <a:ln>
            <a:noFill/>
          </a:ln>
        </p:spPr>
      </p:sp>
      <p:sp>
        <p:nvSpPr>
          <p:cNvPr id="111" name="Google Shape;111;p53"/>
          <p:cNvSpPr txBox="1">
            <a:spLocks noGrp="1"/>
          </p:cNvSpPr>
          <p:nvPr>
            <p:ph type="body" idx="1"/>
          </p:nvPr>
        </p:nvSpPr>
        <p:spPr>
          <a:xfrm>
            <a:off x="435894" y="3945096"/>
            <a:ext cx="8272213" cy="44900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80"/>
              </a:spcBef>
              <a:spcAft>
                <a:spcPts val="0"/>
              </a:spcAft>
              <a:buSzPts val="828"/>
              <a:buNone/>
              <a:defRPr sz="900"/>
            </a:lvl1pPr>
            <a:lvl2pPr marL="914400" lvl="1" indent="-228600" algn="l">
              <a:lnSpc>
                <a:spcPct val="100000"/>
              </a:lnSpc>
              <a:spcBef>
                <a:spcPts val="450"/>
              </a:spcBef>
              <a:spcAft>
                <a:spcPts val="0"/>
              </a:spcAft>
              <a:buSzPts val="828"/>
              <a:buNone/>
              <a:defRPr sz="900"/>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112" name="Google Shape;112;p5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3"/>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54"/>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4"/>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4"/>
          <p:cNvSpPr txBox="1">
            <a:spLocks noGrp="1"/>
          </p:cNvSpPr>
          <p:nvPr>
            <p:ph type="body" idx="1"/>
          </p:nvPr>
        </p:nvSpPr>
        <p:spPr>
          <a:xfrm rot="5400000">
            <a:off x="3250952" y="-1063056"/>
            <a:ext cx="2642096" cy="8272212"/>
          </a:xfrm>
          <a:prstGeom prst="rect">
            <a:avLst/>
          </a:prstGeom>
          <a:noFill/>
          <a:ln>
            <a:noFill/>
          </a:ln>
        </p:spPr>
        <p:txBody>
          <a:bodyPr spcFirstLastPara="1" wrap="square" lIns="91425" tIns="45700" rIns="91425" bIns="45700" anchor="t" anchorCtr="0">
            <a:normAutofit/>
          </a:bodyPr>
          <a:lstStyle>
            <a:lvl1pPr marL="457200" lvl="0" indent="-307467" algn="l">
              <a:lnSpc>
                <a:spcPct val="100000"/>
              </a:lnSpc>
              <a:spcBef>
                <a:spcPts val="270"/>
              </a:spcBef>
              <a:spcAft>
                <a:spcPts val="0"/>
              </a:spcAft>
              <a:buSzPts val="1242"/>
              <a:buChar char="◼"/>
              <a:defRPr/>
            </a:lvl1pPr>
            <a:lvl2pPr marL="914400" lvl="1" indent="-298704" algn="l">
              <a:lnSpc>
                <a:spcPct val="100000"/>
              </a:lnSpc>
              <a:spcBef>
                <a:spcPts val="450"/>
              </a:spcBef>
              <a:spcAft>
                <a:spcPts val="0"/>
              </a:spcAft>
              <a:buSzPts val="1104"/>
              <a:buChar char="◼"/>
              <a:defRPr/>
            </a:lvl2pPr>
            <a:lvl3pPr marL="1371600" lvl="2" indent="-289941" algn="l">
              <a:lnSpc>
                <a:spcPct val="100000"/>
              </a:lnSpc>
              <a:spcBef>
                <a:spcPts val="450"/>
              </a:spcBef>
              <a:spcAft>
                <a:spcPts val="0"/>
              </a:spcAft>
              <a:buSzPts val="966"/>
              <a:buChar char="◼"/>
              <a:defRPr/>
            </a:lvl3pPr>
            <a:lvl4pPr marL="1828800" lvl="3" indent="-281178" algn="l">
              <a:lnSpc>
                <a:spcPct val="100000"/>
              </a:lnSpc>
              <a:spcBef>
                <a:spcPts val="450"/>
              </a:spcBef>
              <a:spcAft>
                <a:spcPts val="0"/>
              </a:spcAft>
              <a:buSzPts val="828"/>
              <a:buChar char="◼"/>
              <a:defRPr/>
            </a:lvl4pPr>
            <a:lvl5pPr marL="2286000" lvl="4" indent="-281178" algn="l">
              <a:lnSpc>
                <a:spcPct val="100000"/>
              </a:lnSpc>
              <a:spcBef>
                <a:spcPts val="450"/>
              </a:spcBef>
              <a:spcAft>
                <a:spcPts val="0"/>
              </a:spcAft>
              <a:buSzPts val="828"/>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19" name="Google Shape;119;p5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55"/>
          <p:cNvSpPr/>
          <p:nvPr/>
        </p:nvSpPr>
        <p:spPr>
          <a:xfrm>
            <a:off x="6629401" y="449793"/>
            <a:ext cx="2180113" cy="436271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txBox="1">
            <a:spLocks noGrp="1"/>
          </p:cNvSpPr>
          <p:nvPr>
            <p:ph type="title"/>
          </p:nvPr>
        </p:nvSpPr>
        <p:spPr>
          <a:xfrm rot="5400000">
            <a:off x="5437310" y="1698886"/>
            <a:ext cx="3887305" cy="15031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5"/>
          <p:cNvSpPr txBox="1">
            <a:spLocks noGrp="1"/>
          </p:cNvSpPr>
          <p:nvPr>
            <p:ph type="body" idx="1"/>
          </p:nvPr>
        </p:nvSpPr>
        <p:spPr>
          <a:xfrm rot="5400000">
            <a:off x="1598645" y="-510657"/>
            <a:ext cx="3887305" cy="592220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26" name="Google Shape;126;p55"/>
          <p:cNvSpPr txBox="1">
            <a:spLocks noGrp="1"/>
          </p:cNvSpPr>
          <p:nvPr>
            <p:ph type="dt" idx="10"/>
          </p:nvPr>
        </p:nvSpPr>
        <p:spPr>
          <a:xfrm>
            <a:off x="6745255" y="4467103"/>
            <a:ext cx="996106"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5"/>
          <p:cNvSpPr txBox="1">
            <a:spLocks noGrp="1"/>
          </p:cNvSpPr>
          <p:nvPr>
            <p:ph type="ftr" idx="11"/>
          </p:nvPr>
        </p:nvSpPr>
        <p:spPr>
          <a:xfrm>
            <a:off x="581193" y="4463859"/>
            <a:ext cx="5922209"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36"/>
          <p:cNvSpPr txBox="1">
            <a:spLocks noGrp="1"/>
          </p:cNvSpPr>
          <p:nvPr>
            <p:ph type="body" idx="1"/>
          </p:nvPr>
        </p:nvSpPr>
        <p:spPr>
          <a:xfrm>
            <a:off x="308345" y="5113"/>
            <a:ext cx="7304088" cy="722313"/>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3" name="Google Shape;23;p36"/>
          <p:cNvSpPr>
            <a:spLocks noGrp="1"/>
          </p:cNvSpPr>
          <p:nvPr>
            <p:ph type="pic" idx="2"/>
          </p:nvPr>
        </p:nvSpPr>
        <p:spPr>
          <a:xfrm>
            <a:off x="914400" y="1147763"/>
            <a:ext cx="7304088" cy="3570287"/>
          </a:xfrm>
          <a:prstGeom prst="rect">
            <a:avLst/>
          </a:prstGeom>
          <a:noFill/>
          <a:ln>
            <a:noFill/>
          </a:ln>
        </p:spPr>
      </p:sp>
      <p:sp>
        <p:nvSpPr>
          <p:cNvPr id="24" name="Google Shape;24;p3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ivvic"/>
                <a:ea typeface="Livvic"/>
                <a:cs typeface="Livvic"/>
                <a:sym typeface="Livvic"/>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36"/>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129"/>
        <p:cNvGrpSpPr/>
        <p:nvPr/>
      </p:nvGrpSpPr>
      <p:grpSpPr>
        <a:xfrm>
          <a:off x="0" y="0"/>
          <a:ext cx="0" cy="0"/>
          <a:chOff x="0" y="0"/>
          <a:chExt cx="0" cy="0"/>
        </a:xfrm>
      </p:grpSpPr>
      <p:sp>
        <p:nvSpPr>
          <p:cNvPr id="130" name="Google Shape;130;p56"/>
          <p:cNvSpPr txBox="1">
            <a:spLocks noGrp="1"/>
          </p:cNvSpPr>
          <p:nvPr>
            <p:ph type="body" idx="1"/>
          </p:nvPr>
        </p:nvSpPr>
        <p:spPr>
          <a:xfrm>
            <a:off x="454025" y="0"/>
            <a:ext cx="4151313" cy="1117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31" name="Google Shape;131;p56"/>
          <p:cNvSpPr txBox="1">
            <a:spLocks noGrp="1"/>
          </p:cNvSpPr>
          <p:nvPr>
            <p:ph type="body" idx="2"/>
          </p:nvPr>
        </p:nvSpPr>
        <p:spPr>
          <a:xfrm>
            <a:off x="453848" y="1117600"/>
            <a:ext cx="3976688" cy="3687763"/>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chemeClr val="lt1"/>
              </a:buClr>
              <a:buSzPts val="2000"/>
              <a:buFont typeface="Arial"/>
              <a:buChar char="•"/>
              <a:defRPr sz="2000">
                <a:solidFill>
                  <a:schemeClr val="lt1"/>
                </a:solidFill>
              </a:defRPr>
            </a:lvl1pPr>
            <a:lvl2pPr marL="914400" lvl="1" indent="-355600" algn="l">
              <a:lnSpc>
                <a:spcPct val="115000"/>
              </a:lnSpc>
              <a:spcBef>
                <a:spcPts val="1600"/>
              </a:spcBef>
              <a:spcAft>
                <a:spcPts val="0"/>
              </a:spcAft>
              <a:buClr>
                <a:schemeClr val="lt1"/>
              </a:buClr>
              <a:buSzPts val="2000"/>
              <a:buFont typeface="Courier New"/>
              <a:buChar char="o"/>
              <a:defRPr sz="2000">
                <a:solidFill>
                  <a:schemeClr val="lt1"/>
                </a:solidFill>
              </a:defRPr>
            </a:lvl2pPr>
            <a:lvl3pPr marL="1371600" lvl="2" indent="-228600" algn="l">
              <a:lnSpc>
                <a:spcPct val="115000"/>
              </a:lnSpc>
              <a:spcBef>
                <a:spcPts val="1600"/>
              </a:spcBef>
              <a:spcAft>
                <a:spcPts val="0"/>
              </a:spcAft>
              <a:buSzPts val="1200"/>
              <a:buFont typeface="Catamaran Light"/>
              <a:buNone/>
              <a:defRPr sz="2000">
                <a:solidFill>
                  <a:schemeClr val="lt1"/>
                </a:solidFill>
              </a:defRPr>
            </a:lvl3pPr>
            <a:lvl4pPr marL="1828800" lvl="3" indent="-228600" algn="l">
              <a:lnSpc>
                <a:spcPct val="115000"/>
              </a:lnSpc>
              <a:spcBef>
                <a:spcPts val="1600"/>
              </a:spcBef>
              <a:spcAft>
                <a:spcPts val="0"/>
              </a:spcAft>
              <a:buSzPts val="1200"/>
              <a:buFont typeface="Catamaran Light"/>
              <a:buNone/>
              <a:defRPr sz="2000">
                <a:solidFill>
                  <a:schemeClr val="lt1"/>
                </a:solidFill>
              </a:defRPr>
            </a:lvl4pPr>
            <a:lvl5pPr marL="2286000" lvl="4" indent="-228600" algn="l">
              <a:lnSpc>
                <a:spcPct val="115000"/>
              </a:lnSpc>
              <a:spcBef>
                <a:spcPts val="1600"/>
              </a:spcBef>
              <a:spcAft>
                <a:spcPts val="0"/>
              </a:spcAft>
              <a:buSzPts val="1200"/>
              <a:buFont typeface="Catamaran Light"/>
              <a:buNone/>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32" name="Google Shape;132;p56"/>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5220586" y="243007"/>
            <a:ext cx="3611714"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28" name="Google Shape;28;p37"/>
          <p:cNvSpPr txBox="1">
            <a:spLocks noGrp="1"/>
          </p:cNvSpPr>
          <p:nvPr>
            <p:ph type="body" idx="1"/>
          </p:nvPr>
        </p:nvSpPr>
        <p:spPr>
          <a:xfrm>
            <a:off x="1339083" y="2826932"/>
            <a:ext cx="7804150" cy="155368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b="1">
                <a:latin typeface="Livvic"/>
                <a:ea typeface="Livvic"/>
                <a:cs typeface="Livvic"/>
                <a:sym typeface="Livvic"/>
              </a:defRPr>
            </a:lvl1pPr>
            <a:lvl2pPr marL="914400" lvl="1" indent="-330200" algn="l">
              <a:lnSpc>
                <a:spcPct val="100000"/>
              </a:lnSpc>
              <a:spcBef>
                <a:spcPts val="0"/>
              </a:spcBef>
              <a:spcAft>
                <a:spcPts val="0"/>
              </a:spcAft>
              <a:buSzPts val="1600"/>
              <a:buFont typeface="Arial"/>
              <a:buChar char="•"/>
              <a:defRPr sz="1600"/>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9" name="Google Shape;29;p37"/>
          <p:cNvSpPr txBox="1">
            <a:spLocks noGrp="1"/>
          </p:cNvSpPr>
          <p:nvPr>
            <p:ph type="body" idx="2"/>
          </p:nvPr>
        </p:nvSpPr>
        <p:spPr>
          <a:xfrm>
            <a:off x="1339850" y="243007"/>
            <a:ext cx="7804150" cy="18415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200"/>
              <a:buNone/>
              <a:defRPr b="1">
                <a:latin typeface="Livvic"/>
                <a:ea typeface="Livvic"/>
                <a:cs typeface="Livvic"/>
                <a:sym typeface="Livvic"/>
              </a:defRPr>
            </a:lvl1pPr>
            <a:lvl2pPr marL="914400" lvl="1" indent="-228600" algn="l">
              <a:lnSpc>
                <a:spcPct val="100000"/>
              </a:lnSpc>
              <a:spcBef>
                <a:spcPts val="0"/>
              </a:spcBef>
              <a:spcAft>
                <a:spcPts val="0"/>
              </a:spcAft>
              <a:buSzPts val="1200"/>
              <a:buNone/>
              <a:defRPr sz="1600" b="1"/>
            </a:lvl2pPr>
            <a:lvl3pPr marL="1371600" lvl="2" indent="-228600" algn="l">
              <a:lnSpc>
                <a:spcPct val="100000"/>
              </a:lnSpc>
              <a:spcBef>
                <a:spcPts val="0"/>
              </a:spcBef>
              <a:spcAft>
                <a:spcPts val="0"/>
              </a:spcAft>
              <a:buSzPts val="1200"/>
              <a:buNone/>
              <a:defRPr sz="1600"/>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0" name="Google Shape;30;p37"/>
          <p:cNvSpPr txBox="1">
            <a:spLocks noGrp="1"/>
          </p:cNvSpPr>
          <p:nvPr>
            <p:ph type="body" idx="3"/>
          </p:nvPr>
        </p:nvSpPr>
        <p:spPr>
          <a:xfrm>
            <a:off x="1339083" y="4533542"/>
            <a:ext cx="7197725" cy="46831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a:solidFill>
                  <a:schemeClr val="accent2"/>
                </a:solidFill>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1" name="Google Shape;31;p37"/>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2"/>
        <p:cNvGrpSpPr/>
        <p:nvPr/>
      </p:nvGrpSpPr>
      <p:grpSpPr>
        <a:xfrm>
          <a:off x="0" y="0"/>
          <a:ext cx="0" cy="0"/>
          <a:chOff x="0" y="0"/>
          <a:chExt cx="0" cy="0"/>
        </a:xfrm>
      </p:grpSpPr>
      <p:sp>
        <p:nvSpPr>
          <p:cNvPr id="33" name="Google Shape;33;p38"/>
          <p:cNvSpPr txBox="1">
            <a:spLocks noGrp="1"/>
          </p:cNvSpPr>
          <p:nvPr>
            <p:ph type="body" idx="1"/>
          </p:nvPr>
        </p:nvSpPr>
        <p:spPr>
          <a:xfrm>
            <a:off x="291462" y="1060095"/>
            <a:ext cx="8184356" cy="3721215"/>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2pPr>
            <a:lvl3pPr marL="1371600" lvl="2"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3pPr>
            <a:lvl4pPr marL="1828800" lvl="3"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4pPr>
            <a:lvl5pPr marL="2286000" lvl="4"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4" name="Google Shape;34;p38"/>
          <p:cNvSpPr txBox="1">
            <a:spLocks noGrp="1"/>
          </p:cNvSpPr>
          <p:nvPr>
            <p:ph type="body" idx="2"/>
          </p:nvPr>
        </p:nvSpPr>
        <p:spPr>
          <a:xfrm>
            <a:off x="292100" y="361950"/>
            <a:ext cx="8183563" cy="698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4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5" name="Google Shape;35;p38"/>
          <p:cNvSpPr txBox="1">
            <a:spLocks noGrp="1"/>
          </p:cNvSpPr>
          <p:nvPr>
            <p:ph type="sldNum" idx="12"/>
          </p:nvPr>
        </p:nvSpPr>
        <p:spPr>
          <a:xfrm>
            <a:off x="0" y="4784724"/>
            <a:ext cx="437029" cy="3215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Gill Sans"/>
              <a:buNone/>
              <a:defRPr sz="4000">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38" name="Google Shape;38;p39"/>
          <p:cNvSpPr txBox="1">
            <a:spLocks noGrp="1"/>
          </p:cNvSpPr>
          <p:nvPr>
            <p:ph type="body" idx="1"/>
          </p:nvPr>
        </p:nvSpPr>
        <p:spPr>
          <a:xfrm>
            <a:off x="-1" y="1484313"/>
            <a:ext cx="4250451" cy="3659187"/>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2800"/>
            </a:lvl1pPr>
            <a:lvl2pPr marL="914400" lvl="1" indent="-304800" algn="l">
              <a:lnSpc>
                <a:spcPct val="115000"/>
              </a:lnSpc>
              <a:spcBef>
                <a:spcPts val="1600"/>
              </a:spcBef>
              <a:spcAft>
                <a:spcPts val="0"/>
              </a:spcAft>
              <a:buSzPts val="1200"/>
              <a:buChar char="○"/>
              <a:defRPr sz="2800"/>
            </a:lvl2pPr>
            <a:lvl3pPr marL="1371600" lvl="2" indent="-304800" algn="l">
              <a:lnSpc>
                <a:spcPct val="115000"/>
              </a:lnSpc>
              <a:spcBef>
                <a:spcPts val="1600"/>
              </a:spcBef>
              <a:spcAft>
                <a:spcPts val="0"/>
              </a:spcAft>
              <a:buSzPts val="1200"/>
              <a:buChar char="■"/>
              <a:defRPr sz="2800"/>
            </a:lvl3pPr>
            <a:lvl4pPr marL="1828800" lvl="3" indent="-304800" algn="l">
              <a:lnSpc>
                <a:spcPct val="115000"/>
              </a:lnSpc>
              <a:spcBef>
                <a:spcPts val="1600"/>
              </a:spcBef>
              <a:spcAft>
                <a:spcPts val="0"/>
              </a:spcAft>
              <a:buSzPts val="1200"/>
              <a:buChar char="●"/>
              <a:defRPr sz="2800"/>
            </a:lvl4pPr>
            <a:lvl5pPr marL="2286000" lvl="4" indent="-304800" algn="l">
              <a:lnSpc>
                <a:spcPct val="115000"/>
              </a:lnSpc>
              <a:spcBef>
                <a:spcPts val="1600"/>
              </a:spcBef>
              <a:spcAft>
                <a:spcPts val="0"/>
              </a:spcAft>
              <a:buSzPts val="1200"/>
              <a:buChar char="○"/>
              <a:defRPr sz="2800"/>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9" name="Google Shape;39;p39"/>
          <p:cNvSpPr txBox="1">
            <a:spLocks noGrp="1"/>
          </p:cNvSpPr>
          <p:nvPr>
            <p:ph type="sldNum" idx="12"/>
          </p:nvPr>
        </p:nvSpPr>
        <p:spPr>
          <a:xfrm>
            <a:off x="0" y="4784724"/>
            <a:ext cx="437029" cy="321507"/>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42" name="Google Shape;42;p40"/>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96167" y="47294"/>
            <a:ext cx="8520600" cy="3189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45" name="Google Shape;45;p41"/>
          <p:cNvSpPr txBox="1">
            <a:spLocks noGrp="1"/>
          </p:cNvSpPr>
          <p:nvPr>
            <p:ph type="body" idx="1"/>
          </p:nvPr>
        </p:nvSpPr>
        <p:spPr>
          <a:xfrm>
            <a:off x="4494213" y="914400"/>
            <a:ext cx="4429125" cy="3771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2000">
                <a:solidFill>
                  <a:schemeClr val="lt1"/>
                </a:solidFill>
              </a:defRPr>
            </a:lvl1pPr>
            <a:lvl2pPr marL="914400" lvl="1" indent="-355600" algn="l">
              <a:lnSpc>
                <a:spcPct val="115000"/>
              </a:lnSpc>
              <a:spcBef>
                <a:spcPts val="1600"/>
              </a:spcBef>
              <a:spcAft>
                <a:spcPts val="0"/>
              </a:spcAft>
              <a:buClr>
                <a:schemeClr val="lt1"/>
              </a:buClr>
              <a:buSzPts val="2000"/>
              <a:buChar char="○"/>
              <a:defRPr sz="2000">
                <a:solidFill>
                  <a:schemeClr val="lt1"/>
                </a:solidFill>
              </a:defRPr>
            </a:lvl2pPr>
            <a:lvl3pPr marL="1371600" lvl="2" indent="-355600" algn="l">
              <a:lnSpc>
                <a:spcPct val="115000"/>
              </a:lnSpc>
              <a:spcBef>
                <a:spcPts val="1600"/>
              </a:spcBef>
              <a:spcAft>
                <a:spcPts val="0"/>
              </a:spcAft>
              <a:buClr>
                <a:schemeClr val="lt1"/>
              </a:buClr>
              <a:buSzPts val="2000"/>
              <a:buChar char="■"/>
              <a:defRPr sz="2000">
                <a:solidFill>
                  <a:schemeClr val="lt1"/>
                </a:solidFill>
              </a:defRPr>
            </a:lvl3pPr>
            <a:lvl4pPr marL="1828800" lvl="3" indent="-355600" algn="l">
              <a:lnSpc>
                <a:spcPct val="115000"/>
              </a:lnSpc>
              <a:spcBef>
                <a:spcPts val="1600"/>
              </a:spcBef>
              <a:spcAft>
                <a:spcPts val="0"/>
              </a:spcAft>
              <a:buClr>
                <a:schemeClr val="lt1"/>
              </a:buClr>
              <a:buSzPts val="2000"/>
              <a:buChar char="●"/>
              <a:defRPr sz="2000">
                <a:solidFill>
                  <a:schemeClr val="lt1"/>
                </a:solidFill>
              </a:defRPr>
            </a:lvl4pPr>
            <a:lvl5pPr marL="2286000" lvl="4" indent="-355600" algn="l">
              <a:lnSpc>
                <a:spcPct val="115000"/>
              </a:lnSpc>
              <a:spcBef>
                <a:spcPts val="1600"/>
              </a:spcBef>
              <a:spcAft>
                <a:spcPts val="0"/>
              </a:spcAft>
              <a:buClr>
                <a:schemeClr val="lt1"/>
              </a:buClr>
              <a:buSzPts val="2000"/>
              <a:buChar char="○"/>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46" name="Google Shape;46;p41"/>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7"/>
        <p:cNvGrpSpPr/>
        <p:nvPr/>
      </p:nvGrpSpPr>
      <p:grpSpPr>
        <a:xfrm>
          <a:off x="0" y="0"/>
          <a:ext cx="0" cy="0"/>
          <a:chOff x="0" y="0"/>
          <a:chExt cx="0" cy="0"/>
        </a:xfrm>
      </p:grpSpPr>
      <p:sp>
        <p:nvSpPr>
          <p:cNvPr id="48" name="Google Shape;48;p42"/>
          <p:cNvSpPr txBox="1">
            <a:spLocks noGrp="1"/>
          </p:cNvSpPr>
          <p:nvPr>
            <p:ph type="body" idx="1"/>
          </p:nvPr>
        </p:nvSpPr>
        <p:spPr>
          <a:xfrm>
            <a:off x="510865" y="2126328"/>
            <a:ext cx="8145462" cy="701675"/>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200"/>
              <a:buNone/>
              <a:defRPr sz="40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49" name="Google Shape;49;p42"/>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43"/>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3"/>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body" idx="1"/>
          </p:nvPr>
        </p:nvSpPr>
        <p:spPr>
          <a:xfrm>
            <a:off x="435895" y="1635373"/>
            <a:ext cx="8272211" cy="275872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54" name="Google Shape;54;p4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3"/>
          <p:cNvSpPr txBox="1"/>
          <p:nvPr/>
        </p:nvSpPr>
        <p:spPr>
          <a:xfrm>
            <a:off x="0" y="4784724"/>
            <a:ext cx="437029" cy="3215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35894" y="528843"/>
            <a:ext cx="8272212" cy="892166"/>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435894" y="1752002"/>
            <a:ext cx="8272212" cy="2642096"/>
          </a:xfrm>
          <a:prstGeom prst="rect">
            <a:avLst/>
          </a:prstGeom>
          <a:noFill/>
          <a:ln>
            <a:noFill/>
          </a:ln>
        </p:spPr>
        <p:txBody>
          <a:bodyPr spcFirstLastPara="1" wrap="square" lIns="91425" tIns="45700" rIns="91425" bIns="45700" anchor="ctr" anchorCtr="0">
            <a:normAutofit/>
          </a:bodyPr>
          <a:lstStyle>
            <a:lvl1pPr marL="457200" marR="0" lvl="0" indent="-307467" algn="l" rtl="0">
              <a:lnSpc>
                <a:spcPct val="100000"/>
              </a:lnSpc>
              <a:spcBef>
                <a:spcPts val="270"/>
              </a:spcBef>
              <a:spcAft>
                <a:spcPts val="0"/>
              </a:spcAft>
              <a:buClr>
                <a:schemeClr val="accent2"/>
              </a:buClr>
              <a:buSzPts val="1242"/>
              <a:buFont typeface="Noto Sans Symbols"/>
              <a:buChar char="◼"/>
              <a:defRPr sz="1350" b="0" i="0" u="none" strike="noStrike" cap="none">
                <a:solidFill>
                  <a:schemeClr val="dk2"/>
                </a:solidFill>
                <a:latin typeface="Gill Sans"/>
                <a:ea typeface="Gill Sans"/>
                <a:cs typeface="Gill Sans"/>
                <a:sym typeface="Gill Sans"/>
              </a:defRPr>
            </a:lvl1pPr>
            <a:lvl2pPr marL="914400" marR="0" lvl="1" indent="-298704" algn="l" rtl="0">
              <a:lnSpc>
                <a:spcPct val="100000"/>
              </a:lnSpc>
              <a:spcBef>
                <a:spcPts val="45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89941" algn="l" rtl="0">
              <a:lnSpc>
                <a:spcPct val="100000"/>
              </a:lnSpc>
              <a:spcBef>
                <a:spcPts val="450"/>
              </a:spcBef>
              <a:spcAft>
                <a:spcPts val="0"/>
              </a:spcAft>
              <a:buClr>
                <a:schemeClr val="accent2"/>
              </a:buClr>
              <a:buSzPts val="966"/>
              <a:buFont typeface="Noto Sans Symbols"/>
              <a:buChar char="◼"/>
              <a:defRPr sz="1050" b="0" i="0" u="none" strike="noStrike" cap="none">
                <a:solidFill>
                  <a:schemeClr val="dk2"/>
                </a:solidFill>
                <a:latin typeface="Gill Sans"/>
                <a:ea typeface="Gill Sans"/>
                <a:cs typeface="Gill Sans"/>
                <a:sym typeface="Gill Sans"/>
              </a:defRPr>
            </a:lvl3pPr>
            <a:lvl4pPr marL="1828800" marR="0" lvl="3"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81178" algn="l" rtl="0">
              <a:lnSpc>
                <a:spcPct val="100000"/>
              </a:lnSpc>
              <a:spcBef>
                <a:spcPts val="450"/>
              </a:spcBef>
              <a:spcAft>
                <a:spcPts val="45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8" name="Google Shape;8;p3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3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34"/>
          <p:cNvSpPr/>
          <p:nvPr/>
        </p:nvSpPr>
        <p:spPr>
          <a:xfrm>
            <a:off x="334900" y="342900"/>
            <a:ext cx="2777490" cy="712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4"/>
          <p:cNvSpPr/>
          <p:nvPr/>
        </p:nvSpPr>
        <p:spPr>
          <a:xfrm>
            <a:off x="6031610" y="340232"/>
            <a:ext cx="2777490" cy="7391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4"/>
          <p:cNvSpPr/>
          <p:nvPr/>
        </p:nvSpPr>
        <p:spPr>
          <a:xfrm>
            <a:off x="3181373" y="342900"/>
            <a:ext cx="2777490" cy="6858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f649da4190_0_0"/>
          <p:cNvSpPr txBox="1"/>
          <p:nvPr/>
        </p:nvSpPr>
        <p:spPr>
          <a:xfrm>
            <a:off x="0" y="639234"/>
            <a:ext cx="9144000" cy="14705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200"/>
              <a:buFont typeface="Noto Sans Symbols"/>
              <a:buNone/>
            </a:pPr>
            <a:r>
              <a:rPr lang="en-US" sz="4200" b="1" i="0" u="none" strike="noStrike" cap="none" dirty="0" err="1">
                <a:solidFill>
                  <a:schemeClr val="tx1"/>
                </a:solidFill>
                <a:latin typeface="Livvic"/>
                <a:ea typeface="Livvic"/>
                <a:cs typeface="Livvic"/>
                <a:sym typeface="Livvic"/>
              </a:rPr>
              <a:t>Roadmapping</a:t>
            </a:r>
            <a:r>
              <a:rPr lang="en-US" sz="4200" b="1" i="0" u="none" strike="noStrike" cap="none" dirty="0">
                <a:solidFill>
                  <a:schemeClr val="tx1"/>
                </a:solidFill>
                <a:latin typeface="Livvic"/>
                <a:ea typeface="Livvic"/>
                <a:cs typeface="Livvic"/>
                <a:sym typeface="Livvic"/>
              </a:rPr>
              <a:t> and Goals </a:t>
            </a:r>
            <a:endParaRPr sz="14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chemeClr val="accent2"/>
              </a:buClr>
              <a:buSzPts val="1200"/>
              <a:buFont typeface="Noto Sans Symbols"/>
              <a:buNone/>
            </a:pPr>
            <a:r>
              <a:rPr lang="en-US" sz="4200" b="1" i="0" u="none" strike="noStrike" cap="none" dirty="0">
                <a:solidFill>
                  <a:schemeClr val="tx1"/>
                </a:solidFill>
                <a:latin typeface="Livvic"/>
                <a:ea typeface="Livvic"/>
                <a:cs typeface="Livvic"/>
                <a:sym typeface="Livvic"/>
              </a:rPr>
              <a:t>in Succession:</a:t>
            </a:r>
            <a:endParaRPr sz="4200" b="1" i="0" u="none" strike="noStrike" cap="none" dirty="0">
              <a:solidFill>
                <a:schemeClr val="tx1"/>
              </a:solidFill>
              <a:latin typeface="Livvic"/>
              <a:ea typeface="Livvic"/>
              <a:cs typeface="Livvic"/>
              <a:sym typeface="Livvic"/>
            </a:endParaRPr>
          </a:p>
          <a:p>
            <a:pPr marL="0" marR="0" lvl="0" indent="0" algn="ctr" rtl="0">
              <a:lnSpc>
                <a:spcPct val="100000"/>
              </a:lnSpc>
              <a:spcBef>
                <a:spcPts val="0"/>
              </a:spcBef>
              <a:spcAft>
                <a:spcPts val="0"/>
              </a:spcAft>
              <a:buClr>
                <a:schemeClr val="accent2"/>
              </a:buClr>
              <a:buSzPts val="1200"/>
              <a:buFont typeface="Noto Sans Symbols"/>
              <a:buNone/>
            </a:pPr>
            <a:r>
              <a:rPr lang="en-US" sz="4200" b="1" i="0" u="none" strike="noStrike" cap="none" dirty="0">
                <a:solidFill>
                  <a:schemeClr val="tx1"/>
                </a:solidFill>
                <a:latin typeface="Livvic"/>
                <a:ea typeface="Livvic"/>
                <a:cs typeface="Livvic"/>
                <a:sym typeface="Livvic"/>
              </a:rPr>
              <a:t>Who, When and How to Transfer?</a:t>
            </a:r>
            <a:endParaRPr sz="1400" b="0" i="0" u="none" strike="noStrike" cap="none" dirty="0">
              <a:solidFill>
                <a:schemeClr val="tx1"/>
              </a:solidFill>
              <a:latin typeface="Arial"/>
              <a:ea typeface="Arial"/>
              <a:cs typeface="Arial"/>
              <a:sym typeface="Arial"/>
            </a:endParaRPr>
          </a:p>
        </p:txBody>
      </p:sp>
      <p:pic>
        <p:nvPicPr>
          <p:cNvPr id="140" name="Google Shape;140;g2f649da4190_0_0" descr="A road with a flag on top of it&#10;&#10;Description automatically generated"/>
          <p:cNvPicPr preferRelativeResize="0"/>
          <p:nvPr/>
        </p:nvPicPr>
        <p:blipFill rotWithShape="1">
          <a:blip r:embed="rId3">
            <a:alphaModFix/>
          </a:blip>
          <a:srcRect t="9337" b="13121"/>
          <a:stretch/>
        </p:blipFill>
        <p:spPr>
          <a:xfrm>
            <a:off x="2194560" y="2426860"/>
            <a:ext cx="4754880" cy="2461292"/>
          </a:xfrm>
          <a:prstGeom prst="rect">
            <a:avLst/>
          </a:prstGeom>
          <a:noFill/>
          <a:ln>
            <a:noFill/>
          </a:ln>
        </p:spPr>
      </p:pic>
      <p:sp>
        <p:nvSpPr>
          <p:cNvPr id="141" name="Google Shape;141;g2f649da4190_0_0"/>
          <p:cNvSpPr txBox="1">
            <a:spLocks noGrp="1"/>
          </p:cNvSpPr>
          <p:nvPr>
            <p:ph type="sldNum" idx="12"/>
          </p:nvPr>
        </p:nvSpPr>
        <p:spPr>
          <a:xfrm>
            <a:off x="72427" y="4715714"/>
            <a:ext cx="307818" cy="3448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a:t>
            </a:fld>
            <a:endParaRPr dirty="0"/>
          </a:p>
        </p:txBody>
      </p:sp>
      <p:pic>
        <p:nvPicPr>
          <p:cNvPr id="2" name="Google Shape;126;p47" descr="Shape&#10;&#10;Description automatically generated with low confidence">
            <a:extLst>
              <a:ext uri="{FF2B5EF4-FFF2-40B4-BE49-F238E27FC236}">
                <a16:creationId xmlns:a16="http://schemas.microsoft.com/office/drawing/2014/main" id="{C16536FD-8CDD-D337-A7F2-42334CDE5369}"/>
              </a:ext>
            </a:extLst>
          </p:cNvPr>
          <p:cNvPicPr preferRelativeResize="0">
            <a:picLocks noChangeAspect="1"/>
          </p:cNvPicPr>
          <p:nvPr/>
        </p:nvPicPr>
        <p:blipFill rotWithShape="1">
          <a:blip r:embed="rId4">
            <a:alphaModFix/>
          </a:blip>
          <a:srcRect/>
          <a:stretch/>
        </p:blipFill>
        <p:spPr>
          <a:xfrm>
            <a:off x="8296571" y="4663291"/>
            <a:ext cx="731520" cy="403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8375b98293_0_720"/>
          <p:cNvSpPr txBox="1">
            <a:spLocks noGrp="1"/>
          </p:cNvSpPr>
          <p:nvPr>
            <p:ph type="body" idx="1"/>
          </p:nvPr>
        </p:nvSpPr>
        <p:spPr>
          <a:xfrm>
            <a:off x="325992" y="308172"/>
            <a:ext cx="8492016"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Generations and Roles in Succession</a:t>
            </a:r>
            <a:endParaRPr sz="2800" dirty="0">
              <a:solidFill>
                <a:schemeClr val="accent1"/>
              </a:solidFill>
            </a:endParaRPr>
          </a:p>
        </p:txBody>
      </p:sp>
      <p:graphicFrame>
        <p:nvGraphicFramePr>
          <p:cNvPr id="210" name="Google Shape;210;g28375b98293_0_720"/>
          <p:cNvGraphicFramePr/>
          <p:nvPr>
            <p:extLst>
              <p:ext uri="{D42A27DB-BD31-4B8C-83A1-F6EECF244321}">
                <p14:modId xmlns:p14="http://schemas.microsoft.com/office/powerpoint/2010/main" val="842723688"/>
              </p:ext>
            </p:extLst>
          </p:nvPr>
        </p:nvGraphicFramePr>
        <p:xfrm>
          <a:off x="372059" y="1200195"/>
          <a:ext cx="8459075" cy="3108870"/>
        </p:xfrm>
        <a:graphic>
          <a:graphicData uri="http://schemas.openxmlformats.org/drawingml/2006/table">
            <a:tbl>
              <a:tblPr>
                <a:noFill/>
                <a:tableStyleId>{5C1AE4D4-4EDF-471F-8981-34F990F90A7C}</a:tableStyleId>
              </a:tblPr>
              <a:tblGrid>
                <a:gridCol w="2685425">
                  <a:extLst>
                    <a:ext uri="{9D8B030D-6E8A-4147-A177-3AD203B41FA5}">
                      <a16:colId xmlns:a16="http://schemas.microsoft.com/office/drawing/2014/main" val="20000"/>
                    </a:ext>
                  </a:extLst>
                </a:gridCol>
                <a:gridCol w="577365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Successor</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The junior generation in the land/business, next individual(s) who will manage and/or own the land/business </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3647">
                <a:tc>
                  <a:txBody>
                    <a:bodyPr/>
                    <a:lstStyle/>
                    <a:p>
                      <a:pPr marL="0" marR="0" lvl="0" indent="0" algn="l" rtl="0">
                        <a:lnSpc>
                          <a:spcPct val="100000"/>
                        </a:lnSpc>
                        <a:spcBef>
                          <a:spcPts val="0"/>
                        </a:spcBef>
                        <a:spcAft>
                          <a:spcPts val="0"/>
                        </a:spcAft>
                        <a:buClr>
                          <a:schemeClr val="accent1"/>
                        </a:buClr>
                        <a:buSzPts val="2400"/>
                        <a:buFont typeface="Gill Sans"/>
                        <a:buNone/>
                      </a:pPr>
                      <a:endParaRPr lang="en-US" sz="2400" u="none" strike="noStrike" cap="none" dirty="0">
                        <a:solidFill>
                          <a:schemeClr val="accent1"/>
                        </a:solidFill>
                      </a:endParaRPr>
                    </a:p>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Incumbent</a:t>
                      </a:r>
                      <a:endParaRPr sz="2400" u="none" strike="noStrike" cap="none" dirty="0">
                        <a:solidFill>
                          <a:schemeClr val="accent1"/>
                        </a:solidFill>
                      </a:endParaRPr>
                    </a:p>
                    <a:p>
                      <a:pPr marL="0" marR="0" lvl="0" indent="0" algn="l" rtl="0">
                        <a:lnSpc>
                          <a:spcPct val="100000"/>
                        </a:lnSpc>
                        <a:spcBef>
                          <a:spcPts val="0"/>
                        </a:spcBef>
                        <a:spcAft>
                          <a:spcPts val="0"/>
                        </a:spcAft>
                        <a:buClr>
                          <a:schemeClr val="dk1"/>
                        </a:buClr>
                        <a:buSzPts val="2400"/>
                        <a:buFont typeface="Gill Sans"/>
                        <a:buNone/>
                      </a:pPr>
                      <a:endParaRPr sz="2400" u="none" strike="noStrike" cap="none" dirty="0">
                        <a:solidFill>
                          <a:schemeClr val="accent1"/>
                        </a:solidFill>
                      </a:endParaRPr>
                    </a:p>
                  </a:txBody>
                  <a:tcPr marL="91425" marR="91425" marT="91425" marB="914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The senior generation in the land/business, current owner/manager of the land/business </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1" name="Google Shape;211;g28375b98293_0_720"/>
          <p:cNvSpPr txBox="1">
            <a:spLocks noGrp="1"/>
          </p:cNvSpPr>
          <p:nvPr>
            <p:ph type="sldNum" idx="12"/>
          </p:nvPr>
        </p:nvSpPr>
        <p:spPr>
          <a:xfrm>
            <a:off x="-176641" y="4749900"/>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8375b98293_0_725"/>
          <p:cNvSpPr txBox="1">
            <a:spLocks noGrp="1"/>
          </p:cNvSpPr>
          <p:nvPr>
            <p:ph type="body" idx="1"/>
          </p:nvPr>
        </p:nvSpPr>
        <p:spPr>
          <a:xfrm>
            <a:off x="93318" y="371783"/>
            <a:ext cx="8183700" cy="6984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SzPts val="1200"/>
              <a:buNone/>
            </a:pPr>
            <a:r>
              <a:rPr lang="en-US" sz="2800">
                <a:solidFill>
                  <a:schemeClr val="accent1"/>
                </a:solidFill>
              </a:rPr>
              <a:t>Defining Businesses and Land</a:t>
            </a:r>
            <a:endParaRPr sz="2800">
              <a:solidFill>
                <a:schemeClr val="accent1"/>
              </a:solidFill>
            </a:endParaRPr>
          </a:p>
        </p:txBody>
      </p:sp>
      <p:graphicFrame>
        <p:nvGraphicFramePr>
          <p:cNvPr id="217" name="Google Shape;217;g28375b98293_0_725"/>
          <p:cNvGraphicFramePr/>
          <p:nvPr>
            <p:extLst>
              <p:ext uri="{D42A27DB-BD31-4B8C-83A1-F6EECF244321}">
                <p14:modId xmlns:p14="http://schemas.microsoft.com/office/powerpoint/2010/main" val="2538975223"/>
              </p:ext>
            </p:extLst>
          </p:nvPr>
        </p:nvGraphicFramePr>
        <p:xfrm>
          <a:off x="326566" y="1189452"/>
          <a:ext cx="8490875" cy="3108870"/>
        </p:xfrm>
        <a:graphic>
          <a:graphicData uri="http://schemas.openxmlformats.org/drawingml/2006/table">
            <a:tbl>
              <a:tblPr>
                <a:noFill/>
                <a:tableStyleId>{5C1AE4D4-4EDF-471F-8981-34F990F90A7C}</a:tableStyleId>
              </a:tblPr>
              <a:tblGrid>
                <a:gridCol w="2695525">
                  <a:extLst>
                    <a:ext uri="{9D8B030D-6E8A-4147-A177-3AD203B41FA5}">
                      <a16:colId xmlns:a16="http://schemas.microsoft.com/office/drawing/2014/main" val="20000"/>
                    </a:ext>
                  </a:extLst>
                </a:gridCol>
                <a:gridCol w="579535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Businesses</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Entities that could be farms, an LLC, sole proprietorship, land in a trust, corporation, company, and/or partnerships </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Land</a:t>
                      </a:r>
                      <a:endParaRPr sz="2400" u="none" strike="noStrike" cap="none" dirty="0">
                        <a:solidFill>
                          <a:schemeClr val="accent1"/>
                        </a:solidFill>
                      </a:endParaRPr>
                    </a:p>
                    <a:p>
                      <a:pPr marL="0" marR="0" lvl="0" indent="0" algn="l" rtl="0">
                        <a:lnSpc>
                          <a:spcPct val="100000"/>
                        </a:lnSpc>
                        <a:spcBef>
                          <a:spcPts val="0"/>
                        </a:spcBef>
                        <a:spcAft>
                          <a:spcPts val="0"/>
                        </a:spcAft>
                        <a:buClr>
                          <a:schemeClr val="dk1"/>
                        </a:buClr>
                        <a:buSzPts val="2400"/>
                        <a:buFont typeface="Gill Sans"/>
                        <a:buNone/>
                      </a:pP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400" u="none" strike="noStrike" cap="none" dirty="0">
                          <a:solidFill>
                            <a:schemeClr val="accent1"/>
                          </a:solidFill>
                        </a:rPr>
                        <a:t>Any type of land, including but not limited to forests, bare land, vacant land, farmland, pasture, and land with buildings/barns </a:t>
                      </a:r>
                      <a:endParaRPr sz="24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8" name="Google Shape;218;g28375b98293_0_725"/>
          <p:cNvSpPr txBox="1">
            <a:spLocks noGrp="1"/>
          </p:cNvSpPr>
          <p:nvPr>
            <p:ph type="sldNum" idx="12"/>
          </p:nvPr>
        </p:nvSpPr>
        <p:spPr>
          <a:xfrm>
            <a:off x="-222134" y="4749900"/>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3"/>
          <p:cNvSpPr txBox="1">
            <a:spLocks noGrp="1"/>
          </p:cNvSpPr>
          <p:nvPr>
            <p:ph type="title"/>
          </p:nvPr>
        </p:nvSpPr>
        <p:spPr>
          <a:xfrm>
            <a:off x="276837" y="381720"/>
            <a:ext cx="4604302" cy="67062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a:solidFill>
                  <a:schemeClr val="accent1"/>
                </a:solidFill>
                <a:latin typeface="Livvic"/>
                <a:ea typeface="Livvic"/>
                <a:cs typeface="Livvic"/>
                <a:sym typeface="Livvic"/>
              </a:rPr>
              <a:t>TOPICS TO EXPLORE</a:t>
            </a:r>
            <a:endParaRPr sz="2800" b="1">
              <a:solidFill>
                <a:schemeClr val="accent1"/>
              </a:solidFill>
              <a:latin typeface="Livvic"/>
              <a:ea typeface="Livvic"/>
              <a:cs typeface="Livvic"/>
              <a:sym typeface="Livvic"/>
            </a:endParaRPr>
          </a:p>
        </p:txBody>
      </p:sp>
      <p:graphicFrame>
        <p:nvGraphicFramePr>
          <p:cNvPr id="224" name="Google Shape;224;p103"/>
          <p:cNvGraphicFramePr/>
          <p:nvPr/>
        </p:nvGraphicFramePr>
        <p:xfrm>
          <a:off x="276837" y="1078968"/>
          <a:ext cx="8413950" cy="2326175"/>
        </p:xfrm>
        <a:graphic>
          <a:graphicData uri="http://schemas.openxmlformats.org/drawingml/2006/table">
            <a:tbl>
              <a:tblPr>
                <a:noFill/>
                <a:tableStyleId>{5C1AE4D4-4EDF-471F-8981-34F990F90A7C}</a:tableStyleId>
              </a:tblPr>
              <a:tblGrid>
                <a:gridCol w="3611350">
                  <a:extLst>
                    <a:ext uri="{9D8B030D-6E8A-4147-A177-3AD203B41FA5}">
                      <a16:colId xmlns:a16="http://schemas.microsoft.com/office/drawing/2014/main" val="20000"/>
                    </a:ext>
                  </a:extLst>
                </a:gridCol>
                <a:gridCol w="4802600">
                  <a:extLst>
                    <a:ext uri="{9D8B030D-6E8A-4147-A177-3AD203B41FA5}">
                      <a16:colId xmlns:a16="http://schemas.microsoft.com/office/drawing/2014/main" val="20001"/>
                    </a:ext>
                  </a:extLst>
                </a:gridCol>
              </a:tblGrid>
              <a:tr h="295125">
                <a:tc rowSpan="5">
                  <a:txBody>
                    <a:bodyPr/>
                    <a:lstStyle/>
                    <a:p>
                      <a:pPr marL="0" marR="0" lvl="0" indent="0" algn="ctr" rtl="0">
                        <a:lnSpc>
                          <a:spcPct val="100000"/>
                        </a:lnSpc>
                        <a:spcBef>
                          <a:spcPts val="0"/>
                        </a:spcBef>
                        <a:spcAft>
                          <a:spcPts val="0"/>
                        </a:spcAft>
                        <a:buClr>
                          <a:srgbClr val="000000"/>
                        </a:buClr>
                        <a:buSzPts val="1100"/>
                        <a:buFont typeface="Arial"/>
                        <a:buNone/>
                      </a:pPr>
                      <a:r>
                        <a:rPr lang="en-US" sz="2000" b="1" u="none" strike="noStrike" cap="none">
                          <a:solidFill>
                            <a:schemeClr val="accent1"/>
                          </a:solidFill>
                        </a:rPr>
                        <a:t>Module #4: </a:t>
                      </a:r>
                      <a:endParaRPr sz="1400" u="none" strike="noStrike" cap="none"/>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a:solidFill>
                            <a:schemeClr val="accent1"/>
                          </a:solidFill>
                        </a:rPr>
                        <a:t>ROADMAPPING </a:t>
                      </a:r>
                      <a:endParaRPr sz="1400" u="none" strike="noStrike" cap="none"/>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a:solidFill>
                            <a:schemeClr val="accent1"/>
                          </a:solidFill>
                        </a:rPr>
                        <a:t>AND GOALS </a:t>
                      </a:r>
                      <a:endParaRPr sz="1400" u="none" strike="noStrike" cap="none"/>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a:solidFill>
                            <a:schemeClr val="accent1"/>
                          </a:solidFill>
                        </a:rPr>
                        <a:t>IN SUCCESSION: </a:t>
                      </a:r>
                      <a:endParaRPr sz="1400" u="none" strike="noStrike" cap="none"/>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a:solidFill>
                            <a:schemeClr val="accent1"/>
                          </a:solidFill>
                        </a:rPr>
                        <a:t>WHO, WHEN,  </a:t>
                      </a:r>
                      <a:endParaRPr sz="1400" u="none" strike="noStrike" cap="none"/>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a:solidFill>
                            <a:schemeClr val="accent1"/>
                          </a:solidFill>
                        </a:rPr>
                        <a:t>AND HOW TO TRANSFER?</a:t>
                      </a:r>
                      <a:endParaRPr sz="2000" u="none" strike="noStrike" cap="none">
                        <a:solidFill>
                          <a:schemeClr val="accent1"/>
                        </a:solidFill>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a:solidFill>
                            <a:schemeClr val="accent1"/>
                          </a:solidFill>
                        </a:rPr>
                        <a:t>Purpose </a:t>
                      </a:r>
                      <a:endParaRPr sz="20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a:solidFill>
                            <a:schemeClr val="accent1"/>
                          </a:solidFill>
                        </a:rPr>
                        <a:t>Setting Goals</a:t>
                      </a:r>
                      <a:endParaRPr sz="20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1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a:solidFill>
                            <a:schemeClr val="accent1"/>
                          </a:solidFill>
                        </a:rPr>
                        <a:t>Vision &amp; Mission</a:t>
                      </a:r>
                      <a:endParaRPr sz="20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009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a:solidFill>
                            <a:schemeClr val="accent1"/>
                          </a:solidFill>
                        </a:rPr>
                        <a:t>How do we Plan to Transfer Management and Ownership?</a:t>
                      </a:r>
                      <a:endParaRPr sz="20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053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2000" b="1" u="none" strike="noStrike" cap="none">
                          <a:solidFill>
                            <a:schemeClr val="accent1"/>
                          </a:solidFill>
                        </a:rPr>
                        <a:t>Roadmapping your Succession Process</a:t>
                      </a:r>
                      <a:endParaRPr sz="20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5" name="Google Shape;225;p103"/>
          <p:cNvSpPr txBox="1"/>
          <p:nvPr/>
        </p:nvSpPr>
        <p:spPr>
          <a:xfrm>
            <a:off x="79165" y="3552478"/>
            <a:ext cx="8809294" cy="1197373"/>
          </a:xfrm>
          <a:prstGeom prst="rect">
            <a:avLst/>
          </a:prstGeom>
          <a:noFill/>
          <a:ln>
            <a:noFill/>
          </a:ln>
        </p:spPr>
        <p:txBody>
          <a:bodyPr spcFirstLastPara="1" wrap="square" lIns="91425" tIns="91425" rIns="91425" bIns="91425" anchor="t" anchorCtr="0">
            <a:noAutofit/>
          </a:bodyPr>
          <a:lstStyle/>
          <a:p>
            <a:pPr marL="152400" marR="0" lvl="0" indent="0" algn="ctr" rtl="0">
              <a:lnSpc>
                <a:spcPct val="115000"/>
              </a:lnSpc>
              <a:spcBef>
                <a:spcPts val="0"/>
              </a:spcBef>
              <a:spcAft>
                <a:spcPts val="0"/>
              </a:spcAft>
              <a:buClr>
                <a:schemeClr val="accent1"/>
              </a:buClr>
              <a:buSzPts val="1800"/>
              <a:buFont typeface="Catamaran Light"/>
              <a:buNone/>
            </a:pPr>
            <a:r>
              <a:rPr lang="en-US" sz="1800" b="0" i="0" u="none" strike="noStrike" cap="none" dirty="0">
                <a:solidFill>
                  <a:schemeClr val="accent1"/>
                </a:solidFill>
                <a:latin typeface="Gill Sans MT" panose="020B0502020104020203" pitchFamily="34" charset="77"/>
                <a:ea typeface="Catamaran Light"/>
                <a:cs typeface="Catamaran Light"/>
                <a:sym typeface="Catamaran Light"/>
              </a:rPr>
              <a:t>Purpose of Module #4</a:t>
            </a:r>
            <a:endParaRPr sz="1800" b="0" i="0" u="none" strike="noStrike" cap="none" dirty="0">
              <a:solidFill>
                <a:schemeClr val="accent1"/>
              </a:solidFill>
              <a:latin typeface="Gill Sans MT" panose="020B0502020104020203" pitchFamily="34" charset="77"/>
              <a:ea typeface="Catamaran Light"/>
              <a:cs typeface="Catamaran Light"/>
              <a:sym typeface="Catamaran Light"/>
            </a:endParaRPr>
          </a:p>
          <a:p>
            <a:pPr marL="152400" marR="0" lvl="0" indent="0" algn="ctr" rtl="0">
              <a:lnSpc>
                <a:spcPct val="115000"/>
              </a:lnSpc>
              <a:spcBef>
                <a:spcPts val="600"/>
              </a:spcBef>
              <a:spcAft>
                <a:spcPts val="600"/>
              </a:spcAft>
              <a:buClr>
                <a:srgbClr val="000000"/>
              </a:buClr>
              <a:buSzPts val="1946"/>
              <a:buFont typeface="Arial"/>
              <a:buNone/>
            </a:pPr>
            <a:r>
              <a:rPr lang="en-US" sz="1800" b="0" i="0" u="none" strike="noStrike" cap="none" dirty="0">
                <a:solidFill>
                  <a:schemeClr val="accent1"/>
                </a:solidFill>
                <a:latin typeface="Gill Sans MT" panose="020B0502020104020203" pitchFamily="34" charset="77"/>
                <a:ea typeface="Catamaran Light"/>
                <a:cs typeface="Catamaran Light"/>
                <a:sym typeface="Catamaran Light"/>
              </a:rPr>
              <a:t>To better understand who should be involved, who makes decisions, and who you should ask for help for your family and/or farm during the succession process. </a:t>
            </a:r>
            <a:endParaRPr sz="1800" b="0" i="0" u="none" strike="noStrike" cap="none" dirty="0">
              <a:solidFill>
                <a:schemeClr val="accent1"/>
              </a:solidFill>
              <a:latin typeface="Gill Sans MT" panose="020B0502020104020203" pitchFamily="34" charset="77"/>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
          <p:cNvSpPr txBox="1">
            <a:spLocks noGrp="1"/>
          </p:cNvSpPr>
          <p:nvPr>
            <p:ph type="body" idx="1"/>
          </p:nvPr>
        </p:nvSpPr>
        <p:spPr>
          <a:xfrm>
            <a:off x="499269" y="1734900"/>
            <a:ext cx="8145462" cy="1673699"/>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Setting Goals</a:t>
            </a:r>
            <a:endParaRPr sz="44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410291" y="607232"/>
            <a:ext cx="8323417"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GOALS &amp; OBJECTIVES ARE IMPORTANT </a:t>
            </a:r>
            <a:endParaRPr sz="2800" b="1" dirty="0">
              <a:latin typeface="Livvic"/>
              <a:ea typeface="Livvic"/>
              <a:cs typeface="Livvic"/>
              <a:sym typeface="Livvic"/>
            </a:endParaRPr>
          </a:p>
        </p:txBody>
      </p:sp>
      <p:sp>
        <p:nvSpPr>
          <p:cNvPr id="239" name="Google Shape;239;p8"/>
          <p:cNvSpPr txBox="1">
            <a:spLocks noGrp="1"/>
          </p:cNvSpPr>
          <p:nvPr>
            <p:ph type="body" idx="1"/>
          </p:nvPr>
        </p:nvSpPr>
        <p:spPr>
          <a:xfrm>
            <a:off x="252000" y="1481625"/>
            <a:ext cx="8589600" cy="3501263"/>
          </a:xfrm>
          <a:prstGeom prst="rect">
            <a:avLst/>
          </a:prstGeom>
          <a:noFill/>
          <a:ln>
            <a:noFill/>
          </a:ln>
        </p:spPr>
        <p:txBody>
          <a:bodyPr spcFirstLastPara="1" wrap="square" lIns="68575" tIns="34275" rIns="68575" bIns="34275" anchor="t" anchorCtr="0">
            <a:noAutofit/>
          </a:bodyPr>
          <a:lstStyle/>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b="1" u="sng" dirty="0"/>
              <a:t>Goals</a:t>
            </a:r>
            <a:r>
              <a:rPr lang="en-US" sz="2400" dirty="0"/>
              <a:t> can help to shape where you are going, and </a:t>
            </a:r>
            <a:r>
              <a:rPr lang="en-US" sz="2400" b="1" u="sng" dirty="0"/>
              <a:t>objectives</a:t>
            </a:r>
            <a:r>
              <a:rPr lang="en-US" sz="2400" dirty="0"/>
              <a:t> are how you will get there</a:t>
            </a:r>
            <a:endParaRPr sz="2400" dirty="0"/>
          </a:p>
          <a:p>
            <a:pPr marL="952500" lvl="1"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Personally and professionally</a:t>
            </a:r>
            <a:endParaRPr sz="2400" dirty="0"/>
          </a:p>
          <a:p>
            <a:pPr marL="1104900" lvl="1" indent="-342900" algn="l" rtl="0">
              <a:lnSpc>
                <a:spcPct val="100000"/>
              </a:lnSpc>
              <a:spcBef>
                <a:spcPts val="0"/>
              </a:spcBef>
              <a:spcAft>
                <a:spcPts val="0"/>
              </a:spcAft>
              <a:buClr>
                <a:schemeClr val="tx1"/>
              </a:buClr>
              <a:buSzPct val="75000"/>
              <a:buFont typeface="Arial" panose="020B0604020202020204" pitchFamily="34" charset="0"/>
              <a:buChar char="•"/>
            </a:pPr>
            <a:endParaRPr sz="2400" dirty="0"/>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Goals and objectives give you something to work towards</a:t>
            </a:r>
            <a:endParaRPr sz="2400" dirty="0"/>
          </a:p>
          <a:p>
            <a:pPr marL="952500" lvl="1"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Timelines and metrics can be established</a:t>
            </a:r>
            <a:endParaRPr sz="2400" dirty="0"/>
          </a:p>
          <a:p>
            <a:pPr marL="952500" lvl="1"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You can set goals and objectives related to management and ownership succession</a:t>
            </a:r>
            <a:endParaRPr sz="2400" dirty="0"/>
          </a:p>
          <a:p>
            <a:pPr marL="457200" lvl="0" indent="-228600" algn="l" rtl="0">
              <a:lnSpc>
                <a:spcPct val="115000"/>
              </a:lnSpc>
              <a:spcBef>
                <a:spcPts val="0"/>
              </a:spcBef>
              <a:spcAft>
                <a:spcPts val="0"/>
              </a:spcAft>
              <a:buSzPts val="1200"/>
              <a:buNone/>
            </a:pPr>
            <a:endParaRPr sz="1800" dirty="0"/>
          </a:p>
        </p:txBody>
      </p:sp>
      <p:pic>
        <p:nvPicPr>
          <p:cNvPr id="240" name="Google Shape;240;p8" descr="A white people with a black background&#10;&#10;Description automatically generated"/>
          <p:cNvPicPr preferRelativeResize="0"/>
          <p:nvPr/>
        </p:nvPicPr>
        <p:blipFill rotWithShape="1">
          <a:blip r:embed="rId3">
            <a:alphaModFix/>
          </a:blip>
          <a:srcRect/>
          <a:stretch/>
        </p:blipFill>
        <p:spPr>
          <a:xfrm>
            <a:off x="7635240" y="470916"/>
            <a:ext cx="1098468" cy="9062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txBox="1">
            <a:spLocks noGrp="1"/>
          </p:cNvSpPr>
          <p:nvPr>
            <p:ph type="title"/>
          </p:nvPr>
        </p:nvSpPr>
        <p:spPr>
          <a:xfrm>
            <a:off x="311700" y="396264"/>
            <a:ext cx="791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GOALS CAN BE FINANCIAL OR </a:t>
            </a:r>
            <a:br>
              <a:rPr lang="en-US" sz="2800" b="1">
                <a:latin typeface="Livvic"/>
                <a:ea typeface="Livvic"/>
                <a:cs typeface="Livvic"/>
                <a:sym typeface="Livvic"/>
              </a:rPr>
            </a:br>
            <a:r>
              <a:rPr lang="en-US" sz="2800" b="1">
                <a:latin typeface="Livvic"/>
                <a:ea typeface="Livvic"/>
                <a:cs typeface="Livvic"/>
                <a:sym typeface="Livvic"/>
              </a:rPr>
              <a:t>NON-FINANCIAL</a:t>
            </a:r>
            <a:endParaRPr sz="2800" b="1">
              <a:latin typeface="Livvic"/>
              <a:ea typeface="Livvic"/>
              <a:cs typeface="Livvic"/>
              <a:sym typeface="Livvic"/>
            </a:endParaRPr>
          </a:p>
        </p:txBody>
      </p:sp>
      <p:sp>
        <p:nvSpPr>
          <p:cNvPr id="248" name="Google Shape;248;p9"/>
          <p:cNvSpPr txBox="1">
            <a:spLocks noGrp="1"/>
          </p:cNvSpPr>
          <p:nvPr>
            <p:ph type="body" idx="1"/>
          </p:nvPr>
        </p:nvSpPr>
        <p:spPr>
          <a:xfrm>
            <a:off x="533172" y="1586184"/>
            <a:ext cx="5090028" cy="3360624"/>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3027"/>
              <a:buNone/>
            </a:pPr>
            <a:r>
              <a:rPr lang="en-US" sz="2400" u="sng" dirty="0"/>
              <a:t>Non-financial </a:t>
            </a:r>
            <a:endParaRPr sz="2400" dirty="0"/>
          </a:p>
          <a:p>
            <a:pPr marL="60960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dirty="0"/>
              <a:t>Transgenerational control</a:t>
            </a:r>
            <a:endParaRPr sz="2400" dirty="0"/>
          </a:p>
          <a:p>
            <a:pPr marL="60960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dirty="0"/>
              <a:t>Status and reputation</a:t>
            </a:r>
            <a:endParaRPr sz="2400" dirty="0"/>
          </a:p>
          <a:p>
            <a:pPr marL="60960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dirty="0"/>
              <a:t>Benevolent social ties</a:t>
            </a:r>
            <a:endParaRPr sz="2400" dirty="0"/>
          </a:p>
          <a:p>
            <a:pPr marL="60960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dirty="0"/>
              <a:t>Emotional commitment </a:t>
            </a:r>
            <a:endParaRPr sz="2400" u="sng" dirty="0"/>
          </a:p>
          <a:p>
            <a:pPr marL="0" lvl="0" indent="0" algn="l" rtl="0">
              <a:lnSpc>
                <a:spcPct val="100000"/>
              </a:lnSpc>
              <a:spcBef>
                <a:spcPts val="0"/>
              </a:spcBef>
              <a:spcAft>
                <a:spcPts val="0"/>
              </a:spcAft>
              <a:buSzPts val="3027"/>
              <a:buNone/>
            </a:pPr>
            <a:endParaRPr sz="2600" u="sng" dirty="0"/>
          </a:p>
        </p:txBody>
      </p:sp>
      <p:pic>
        <p:nvPicPr>
          <p:cNvPr id="249" name="Google Shape;249;p9" descr="Money with solid fill"/>
          <p:cNvPicPr preferRelativeResize="0"/>
          <p:nvPr/>
        </p:nvPicPr>
        <p:blipFill rotWithShape="1">
          <a:blip r:embed="rId3">
            <a:alphaModFix/>
          </a:blip>
          <a:srcRect/>
          <a:stretch/>
        </p:blipFill>
        <p:spPr>
          <a:xfrm>
            <a:off x="7435006" y="331056"/>
            <a:ext cx="1124712" cy="1124712"/>
          </a:xfrm>
          <a:prstGeom prst="rect">
            <a:avLst/>
          </a:prstGeom>
          <a:noFill/>
          <a:ln>
            <a:noFill/>
          </a:ln>
        </p:spPr>
      </p:pic>
      <p:sp>
        <p:nvSpPr>
          <p:cNvPr id="250" name="Google Shape;250;p9"/>
          <p:cNvSpPr txBox="1"/>
          <p:nvPr/>
        </p:nvSpPr>
        <p:spPr>
          <a:xfrm>
            <a:off x="5394372" y="1189776"/>
            <a:ext cx="2597628" cy="3360624"/>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accent2"/>
              </a:buClr>
              <a:buSzPts val="3027"/>
              <a:buFont typeface="Noto Sans Symbols"/>
              <a:buNone/>
            </a:pPr>
            <a:endParaRPr sz="2600" b="0" i="0" u="sng" strike="noStrike" cap="none" dirty="0">
              <a:solidFill>
                <a:schemeClr val="dk2"/>
              </a:solidFill>
              <a:latin typeface="Gill Sans"/>
              <a:ea typeface="Gill Sans"/>
              <a:cs typeface="Gill Sans"/>
              <a:sym typeface="Gill Sans"/>
            </a:endParaRPr>
          </a:p>
          <a:p>
            <a:pPr marL="0" marR="0" lvl="0" indent="0" algn="l" rtl="0">
              <a:lnSpc>
                <a:spcPct val="100000"/>
              </a:lnSpc>
              <a:spcBef>
                <a:spcPts val="0"/>
              </a:spcBef>
              <a:spcAft>
                <a:spcPts val="0"/>
              </a:spcAft>
              <a:buClr>
                <a:schemeClr val="accent2"/>
              </a:buClr>
              <a:buSzPts val="3027"/>
              <a:buFont typeface="Noto Sans Symbols"/>
              <a:buNone/>
            </a:pPr>
            <a:r>
              <a:rPr lang="en-US" sz="2400" b="0" i="0" u="sng" strike="noStrike" cap="none" dirty="0">
                <a:solidFill>
                  <a:schemeClr val="dk2"/>
                </a:solidFill>
                <a:latin typeface="Gill Sans"/>
                <a:ea typeface="Gill Sans"/>
                <a:cs typeface="Gill Sans"/>
                <a:sym typeface="Gill Sans"/>
              </a:rPr>
              <a:t>Financial</a:t>
            </a:r>
            <a:endParaRPr sz="2400" b="0" i="0" u="none" strike="noStrike" cap="none" dirty="0">
              <a:solidFill>
                <a:schemeClr val="dk2"/>
              </a:solidFill>
              <a:latin typeface="Gill Sans"/>
              <a:ea typeface="Gill Sans"/>
              <a:cs typeface="Gill Sans"/>
              <a:sym typeface="Gill Sans"/>
            </a:endParaRPr>
          </a:p>
          <a:p>
            <a:pPr marL="609600" marR="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b="0" i="0" u="none" strike="noStrike" cap="none" dirty="0">
                <a:solidFill>
                  <a:schemeClr val="dk2"/>
                </a:solidFill>
                <a:latin typeface="Gill Sans"/>
                <a:ea typeface="Gill Sans"/>
                <a:cs typeface="Gill Sans"/>
                <a:sym typeface="Gill Sans"/>
              </a:rPr>
              <a:t>Profit</a:t>
            </a:r>
            <a:endParaRPr sz="1200" dirty="0"/>
          </a:p>
          <a:p>
            <a:pPr marL="609600" marR="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b="0" i="0" u="none" strike="noStrike" cap="none" dirty="0">
                <a:solidFill>
                  <a:schemeClr val="dk2"/>
                </a:solidFill>
                <a:latin typeface="Gill Sans"/>
                <a:ea typeface="Gill Sans"/>
                <a:cs typeface="Gill Sans"/>
                <a:sym typeface="Gill Sans"/>
              </a:rPr>
              <a:t>Growth</a:t>
            </a:r>
            <a:endParaRPr sz="1200" dirty="0"/>
          </a:p>
          <a:p>
            <a:pPr marL="609600" marR="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b="0" i="0" u="none" strike="noStrike" cap="none" dirty="0">
                <a:solidFill>
                  <a:schemeClr val="dk2"/>
                </a:solidFill>
                <a:latin typeface="Gill Sans"/>
                <a:ea typeface="Gill Sans"/>
                <a:cs typeface="Gill Sans"/>
                <a:sym typeface="Gill Sans"/>
              </a:rPr>
              <a:t>Revenue</a:t>
            </a:r>
            <a:endParaRPr sz="1200" dirty="0"/>
          </a:p>
          <a:p>
            <a:pPr marL="609600" marR="0" lvl="1" indent="-457200" algn="l" rtl="0">
              <a:lnSpc>
                <a:spcPct val="100000"/>
              </a:lnSpc>
              <a:spcBef>
                <a:spcPts val="0"/>
              </a:spcBef>
              <a:spcAft>
                <a:spcPts val="0"/>
              </a:spcAft>
              <a:buClr>
                <a:schemeClr val="tx1"/>
              </a:buClr>
              <a:buSzPts val="1950"/>
              <a:buFont typeface="Arial" panose="020B0604020202020204" pitchFamily="34" charset="0"/>
              <a:buChar char="•"/>
            </a:pPr>
            <a:r>
              <a:rPr lang="en-US" sz="2400" b="0" i="0" u="none" strike="noStrike" cap="none" dirty="0">
                <a:solidFill>
                  <a:schemeClr val="dk2"/>
                </a:solidFill>
                <a:latin typeface="Gill Sans"/>
                <a:ea typeface="Gill Sans"/>
                <a:cs typeface="Gill Sans"/>
                <a:sym typeface="Gill Sans"/>
              </a:rPr>
              <a:t>Sales</a:t>
            </a:r>
            <a:endParaRP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txBox="1">
            <a:spLocks noGrp="1"/>
          </p:cNvSpPr>
          <p:nvPr>
            <p:ph type="title"/>
          </p:nvPr>
        </p:nvSpPr>
        <p:spPr>
          <a:xfrm>
            <a:off x="393194" y="569613"/>
            <a:ext cx="5293729" cy="673971"/>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Clr>
                <a:schemeClr val="lt1"/>
              </a:buClr>
              <a:buSzPct val="111111"/>
              <a:buFont typeface="Livvic"/>
              <a:buNone/>
            </a:pPr>
            <a:r>
              <a:rPr lang="en-US" sz="2800" b="1">
                <a:solidFill>
                  <a:schemeClr val="lt1"/>
                </a:solidFill>
                <a:latin typeface="Livvic"/>
                <a:ea typeface="Livvic"/>
                <a:cs typeface="Livvic"/>
                <a:sym typeface="Livvic"/>
              </a:rPr>
              <a:t>DISCUSSING GOALS TAKES TIME</a:t>
            </a:r>
            <a:endParaRPr sz="2800" b="1">
              <a:latin typeface="Livvic"/>
              <a:ea typeface="Livvic"/>
              <a:cs typeface="Livvic"/>
              <a:sym typeface="Livvic"/>
            </a:endParaRPr>
          </a:p>
        </p:txBody>
      </p:sp>
      <p:sp>
        <p:nvSpPr>
          <p:cNvPr id="258" name="Google Shape;258;p10"/>
          <p:cNvSpPr txBox="1">
            <a:spLocks noGrp="1"/>
          </p:cNvSpPr>
          <p:nvPr>
            <p:ph type="body" idx="1"/>
          </p:nvPr>
        </p:nvSpPr>
        <p:spPr>
          <a:xfrm>
            <a:off x="297386" y="1938215"/>
            <a:ext cx="8360029" cy="2528888"/>
          </a:xfrm>
          <a:prstGeom prst="rect">
            <a:avLst/>
          </a:prstGeom>
          <a:noFill/>
          <a:ln>
            <a:noFill/>
          </a:ln>
        </p:spPr>
        <p:txBody>
          <a:bodyPr spcFirstLastPara="1" wrap="square" lIns="68575" tIns="34275" rIns="68575" bIns="34275" anchor="ctr" anchorCtr="0">
            <a:noAutofit/>
          </a:bodyPr>
          <a:lstStyle/>
          <a:p>
            <a:pPr marL="457200" lvl="0" indent="-457200" algn="l" rtl="0">
              <a:lnSpc>
                <a:spcPct val="100000"/>
              </a:lnSpc>
              <a:spcBef>
                <a:spcPts val="0"/>
              </a:spcBef>
              <a:spcAft>
                <a:spcPts val="0"/>
              </a:spcAft>
              <a:buClr>
                <a:schemeClr val="tx1"/>
              </a:buClr>
              <a:buSzPct val="85000"/>
              <a:buFont typeface="Arial" panose="020B0604020202020204" pitchFamily="34" charset="0"/>
              <a:buChar char="•"/>
            </a:pPr>
            <a:r>
              <a:rPr lang="en-US" sz="2400" dirty="0">
                <a:solidFill>
                  <a:schemeClr val="dk1"/>
                </a:solidFill>
              </a:rPr>
              <a:t>Don’t expect everyone in the family to have the same goals</a:t>
            </a:r>
            <a:endParaRPr sz="2400" dirty="0">
              <a:solidFill>
                <a:schemeClr val="dk1"/>
              </a:solidFill>
            </a:endParaRPr>
          </a:p>
          <a:p>
            <a:pPr marL="457200" lvl="0" indent="-457200" algn="l" rtl="0">
              <a:lnSpc>
                <a:spcPct val="100000"/>
              </a:lnSpc>
              <a:spcBef>
                <a:spcPts val="600"/>
              </a:spcBef>
              <a:spcAft>
                <a:spcPts val="0"/>
              </a:spcAft>
              <a:buClr>
                <a:schemeClr val="tx1"/>
              </a:buClr>
              <a:buSzPct val="85000"/>
              <a:buFont typeface="Arial" panose="020B0604020202020204" pitchFamily="34" charset="0"/>
              <a:buChar char="•"/>
            </a:pPr>
            <a:r>
              <a:rPr lang="en-US" sz="2400" dirty="0">
                <a:solidFill>
                  <a:schemeClr val="dk1"/>
                </a:solidFill>
              </a:rPr>
              <a:t>The first goals discussion you have, 			     may just be a fact-finding mission</a:t>
            </a:r>
            <a:endParaRPr sz="2400" dirty="0">
              <a:solidFill>
                <a:schemeClr val="dk1"/>
              </a:solidFill>
            </a:endParaRPr>
          </a:p>
          <a:p>
            <a:pPr marL="457200" lvl="0" indent="-457200" algn="l" rtl="0">
              <a:lnSpc>
                <a:spcPct val="100000"/>
              </a:lnSpc>
              <a:spcBef>
                <a:spcPts val="600"/>
              </a:spcBef>
              <a:spcAft>
                <a:spcPts val="0"/>
              </a:spcAft>
              <a:buClr>
                <a:schemeClr val="tx1"/>
              </a:buClr>
              <a:buSzPct val="85000"/>
              <a:buFont typeface="Arial" panose="020B0604020202020204" pitchFamily="34" charset="0"/>
              <a:buChar char="•"/>
            </a:pPr>
            <a:r>
              <a:rPr lang="en-US" sz="2400" dirty="0">
                <a:solidFill>
                  <a:schemeClr val="dk1"/>
                </a:solidFill>
              </a:rPr>
              <a:t>Family members will have different                          perspectives</a:t>
            </a:r>
            <a:endParaRPr sz="2400" dirty="0">
              <a:solidFill>
                <a:schemeClr val="dk1"/>
              </a:solidFill>
            </a:endParaRPr>
          </a:p>
          <a:p>
            <a:pPr marL="457200" lvl="0" indent="-457200" algn="l" rtl="0">
              <a:lnSpc>
                <a:spcPct val="100000"/>
              </a:lnSpc>
              <a:spcBef>
                <a:spcPts val="600"/>
              </a:spcBef>
              <a:spcAft>
                <a:spcPts val="0"/>
              </a:spcAft>
              <a:buClr>
                <a:schemeClr val="tx1"/>
              </a:buClr>
              <a:buSzPct val="85000"/>
              <a:buFont typeface="Arial" panose="020B0604020202020204" pitchFamily="34" charset="0"/>
              <a:buChar char="•"/>
            </a:pPr>
            <a:r>
              <a:rPr lang="en-US" sz="2400" dirty="0">
                <a:solidFill>
                  <a:schemeClr val="dk1"/>
                </a:solidFill>
              </a:rPr>
              <a:t>Find a consensus on 4-5 goals for the</a:t>
            </a:r>
            <a:r>
              <a:rPr lang="en-US" sz="2400" dirty="0"/>
              <a:t>                                           </a:t>
            </a:r>
            <a:r>
              <a:rPr lang="en-US" sz="2400" dirty="0">
                <a:solidFill>
                  <a:schemeClr val="dk1"/>
                </a:solidFill>
              </a:rPr>
              <a:t>land/business</a:t>
            </a:r>
            <a:endParaRPr sz="2400" dirty="0">
              <a:solidFill>
                <a:schemeClr val="dk1"/>
              </a:solidFill>
            </a:endParaRPr>
          </a:p>
          <a:p>
            <a:pPr marL="457200" lvl="0" indent="-457200" algn="l" rtl="0">
              <a:lnSpc>
                <a:spcPct val="100000"/>
              </a:lnSpc>
              <a:spcBef>
                <a:spcPts val="600"/>
              </a:spcBef>
              <a:spcAft>
                <a:spcPts val="600"/>
              </a:spcAft>
              <a:buClr>
                <a:schemeClr val="tx1"/>
              </a:buClr>
              <a:buSzPct val="85000"/>
              <a:buFont typeface="Arial" panose="020B0604020202020204" pitchFamily="34" charset="0"/>
              <a:buChar char="•"/>
            </a:pPr>
            <a:r>
              <a:rPr lang="en-US" sz="2400" dirty="0">
                <a:solidFill>
                  <a:schemeClr val="dk1"/>
                </a:solidFill>
              </a:rPr>
              <a:t>Setting goals related to succession planning is important</a:t>
            </a:r>
            <a:endParaRPr sz="2400" dirty="0">
              <a:solidFill>
                <a:schemeClr val="dk1"/>
              </a:solidFill>
            </a:endParaRPr>
          </a:p>
        </p:txBody>
      </p:sp>
      <p:pic>
        <p:nvPicPr>
          <p:cNvPr id="259" name="Google Shape;259;p10" descr="A picture containing person, man, blur, looking&#10;&#10;Description generated with very high confidence"/>
          <p:cNvPicPr preferRelativeResize="0"/>
          <p:nvPr/>
        </p:nvPicPr>
        <p:blipFill rotWithShape="1">
          <a:blip r:embed="rId3">
            <a:alphaModFix/>
          </a:blip>
          <a:srcRect l="1" r="22420" b="13397"/>
          <a:stretch/>
        </p:blipFill>
        <p:spPr>
          <a:xfrm>
            <a:off x="5822775" y="2196193"/>
            <a:ext cx="2834640" cy="21121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200" dirty="0">
                <a:solidFill>
                  <a:schemeClr val="accent1"/>
                </a:solidFill>
              </a:rPr>
              <a:t>Vision &amp; Mission</a:t>
            </a:r>
            <a:endParaRPr sz="42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title"/>
          </p:nvPr>
        </p:nvSpPr>
        <p:spPr>
          <a:xfrm>
            <a:off x="297413" y="369416"/>
            <a:ext cx="8960888"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VALUES AFFECT THE VISION FOR THE LAND/BUSINESS</a:t>
            </a:r>
            <a:endParaRPr sz="2800" b="1" dirty="0">
              <a:latin typeface="Livvic"/>
              <a:ea typeface="Livvic"/>
              <a:cs typeface="Livvic"/>
              <a:sym typeface="Livvic"/>
            </a:endParaRPr>
          </a:p>
        </p:txBody>
      </p:sp>
      <p:grpSp>
        <p:nvGrpSpPr>
          <p:cNvPr id="273" name="Google Shape;273;p12"/>
          <p:cNvGrpSpPr/>
          <p:nvPr/>
        </p:nvGrpSpPr>
        <p:grpSpPr>
          <a:xfrm>
            <a:off x="413236" y="1410637"/>
            <a:ext cx="7973497" cy="3437494"/>
            <a:chOff x="758895" y="392912"/>
            <a:chExt cx="7470944" cy="3220836"/>
          </a:xfrm>
        </p:grpSpPr>
        <p:sp>
          <p:nvSpPr>
            <p:cNvPr id="274" name="Google Shape;274;p12"/>
            <p:cNvSpPr/>
            <p:nvPr/>
          </p:nvSpPr>
          <p:spPr>
            <a:xfrm>
              <a:off x="5946865" y="861832"/>
              <a:ext cx="2282974" cy="2283396"/>
            </a:xfrm>
            <a:prstGeom prst="ellipse">
              <a:avLst/>
            </a:prstGeom>
            <a:solidFill>
              <a:srgbClr val="4573CE"/>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75" name="Google Shape;275;p12"/>
            <p:cNvSpPr/>
            <p:nvPr/>
          </p:nvSpPr>
          <p:spPr>
            <a:xfrm>
              <a:off x="6022667" y="937959"/>
              <a:ext cx="2131370" cy="2131143"/>
            </a:xfrm>
            <a:prstGeom prst="ellipse">
              <a:avLst/>
            </a:prstGeom>
            <a:solidFill>
              <a:srgbClr val="D1E1FF">
                <a:alpha val="88627"/>
              </a:srgbClr>
            </a:solidFill>
            <a:ln w="9525" cap="flat" cmpd="sng">
              <a:solidFill>
                <a:srgbClr val="1325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76" name="Google Shape;276;p12"/>
            <p:cNvSpPr txBox="1"/>
            <p:nvPr/>
          </p:nvSpPr>
          <p:spPr>
            <a:xfrm>
              <a:off x="6327360" y="1242465"/>
              <a:ext cx="1521982" cy="152213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2400" b="1" i="0" u="none" strike="noStrike" cap="none" dirty="0">
                  <a:solidFill>
                    <a:schemeClr val="dk1"/>
                  </a:solidFill>
                  <a:latin typeface="Gill Sans"/>
                  <a:ea typeface="Gill Sans"/>
                  <a:cs typeface="Gill Sans"/>
                  <a:sym typeface="Gill Sans"/>
                </a:rPr>
                <a:t>Business Strategy/Structure</a:t>
              </a:r>
              <a:endParaRPr sz="3200" b="1" i="0" u="none" strike="noStrike" cap="none" dirty="0">
                <a:solidFill>
                  <a:schemeClr val="dk1"/>
                </a:solidFill>
                <a:latin typeface="Gill Sans"/>
                <a:ea typeface="Gill Sans"/>
                <a:cs typeface="Gill Sans"/>
                <a:sym typeface="Gill Sans"/>
              </a:endParaRPr>
            </a:p>
          </p:txBody>
        </p:sp>
        <p:sp>
          <p:nvSpPr>
            <p:cNvPr id="277" name="Google Shape;277;p12"/>
            <p:cNvSpPr/>
            <p:nvPr/>
          </p:nvSpPr>
          <p:spPr>
            <a:xfrm rot="2700000">
              <a:off x="3590095" y="864593"/>
              <a:ext cx="2277475" cy="2277475"/>
            </a:xfrm>
            <a:prstGeom prst="teardrop">
              <a:avLst>
                <a:gd name="adj" fmla="val 100000"/>
              </a:avLst>
            </a:prstGeom>
            <a:solidFill>
              <a:schemeClr val="accent3"/>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78" name="Google Shape;278;p12"/>
            <p:cNvSpPr/>
            <p:nvPr/>
          </p:nvSpPr>
          <p:spPr>
            <a:xfrm>
              <a:off x="3663147" y="937959"/>
              <a:ext cx="2131370" cy="2131143"/>
            </a:xfrm>
            <a:prstGeom prst="ellipse">
              <a:avLst/>
            </a:prstGeom>
            <a:solidFill>
              <a:srgbClr val="D8F4FA">
                <a:alpha val="89019"/>
              </a:srgbClr>
            </a:solidFill>
            <a:ln w="9525" cap="flat" cmpd="sng">
              <a:solidFill>
                <a:srgbClr val="1071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79" name="Google Shape;279;p12"/>
            <p:cNvSpPr txBox="1"/>
            <p:nvPr/>
          </p:nvSpPr>
          <p:spPr>
            <a:xfrm>
              <a:off x="3967841" y="1242465"/>
              <a:ext cx="1521982" cy="152213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2400" b="1" i="0" u="none" strike="noStrike" cap="none">
                  <a:solidFill>
                    <a:schemeClr val="dk1"/>
                  </a:solidFill>
                  <a:latin typeface="Gill Sans"/>
                  <a:ea typeface="Gill Sans"/>
                  <a:cs typeface="Gill Sans"/>
                  <a:sym typeface="Gill Sans"/>
                </a:rPr>
                <a:t>Family Vision</a:t>
              </a:r>
              <a:endParaRPr sz="3200" b="1" i="0" u="none" strike="noStrike" cap="none">
                <a:solidFill>
                  <a:schemeClr val="dk1"/>
                </a:solidFill>
                <a:latin typeface="Gill Sans"/>
                <a:ea typeface="Gill Sans"/>
                <a:cs typeface="Gill Sans"/>
                <a:sym typeface="Gill Sans"/>
              </a:endParaRPr>
            </a:p>
          </p:txBody>
        </p:sp>
        <p:sp>
          <p:nvSpPr>
            <p:cNvPr id="280" name="Google Shape;280;p12"/>
            <p:cNvSpPr/>
            <p:nvPr/>
          </p:nvSpPr>
          <p:spPr>
            <a:xfrm rot="2700000">
              <a:off x="1230576" y="864593"/>
              <a:ext cx="2277475" cy="2277475"/>
            </a:xfrm>
            <a:prstGeom prst="teardrop">
              <a:avLst>
                <a:gd name="adj" fmla="val 100000"/>
              </a:avLst>
            </a:prstGeom>
            <a:solidFill>
              <a:srgbClr val="C6DDAC"/>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1" name="Google Shape;281;p12"/>
            <p:cNvSpPr/>
            <p:nvPr/>
          </p:nvSpPr>
          <p:spPr>
            <a:xfrm>
              <a:off x="1303628" y="937959"/>
              <a:ext cx="2131370" cy="2131143"/>
            </a:xfrm>
            <a:prstGeom prst="ellipse">
              <a:avLst/>
            </a:prstGeom>
            <a:solidFill>
              <a:srgbClr val="EBF3E3">
                <a:alpha val="89019"/>
              </a:srgbClr>
            </a:solidFill>
            <a:ln w="9525" cap="flat" cmpd="sng">
              <a:solidFill>
                <a:srgbClr val="51702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2" name="Google Shape;282;p12"/>
            <p:cNvSpPr txBox="1"/>
            <p:nvPr/>
          </p:nvSpPr>
          <p:spPr>
            <a:xfrm>
              <a:off x="1608322" y="1242465"/>
              <a:ext cx="1521982" cy="152213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2400" b="1" i="0" u="none" strike="noStrike" cap="none">
                  <a:solidFill>
                    <a:schemeClr val="dk1"/>
                  </a:solidFill>
                  <a:latin typeface="Gill Sans"/>
                  <a:ea typeface="Gill Sans"/>
                  <a:cs typeface="Gill Sans"/>
                  <a:sym typeface="Gill Sans"/>
                </a:rPr>
                <a:t>Family Values</a:t>
              </a:r>
              <a:endParaRPr sz="3200" b="1" i="0" u="none" strike="noStrike" cap="none">
                <a:solidFill>
                  <a:schemeClr val="dk1"/>
                </a:solidFill>
                <a:latin typeface="Gill Sans"/>
                <a:ea typeface="Gill Sans"/>
                <a:cs typeface="Gill Sans"/>
                <a:sym typeface="Gill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3"/>
          <p:cNvSpPr txBox="1">
            <a:spLocks noGrp="1"/>
          </p:cNvSpPr>
          <p:nvPr>
            <p:ph type="title"/>
          </p:nvPr>
        </p:nvSpPr>
        <p:spPr>
          <a:xfrm>
            <a:off x="404833" y="56851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VISION VS. MISSION</a:t>
            </a:r>
            <a:endParaRPr sz="2800" b="1">
              <a:latin typeface="Livvic"/>
              <a:ea typeface="Livvic"/>
              <a:cs typeface="Livvic"/>
              <a:sym typeface="Livvic"/>
            </a:endParaRPr>
          </a:p>
        </p:txBody>
      </p:sp>
      <p:grpSp>
        <p:nvGrpSpPr>
          <p:cNvPr id="290" name="Google Shape;290;p13"/>
          <p:cNvGrpSpPr/>
          <p:nvPr/>
        </p:nvGrpSpPr>
        <p:grpSpPr>
          <a:xfrm>
            <a:off x="303233" y="1464733"/>
            <a:ext cx="8622200" cy="3371113"/>
            <a:chOff x="0" y="453"/>
            <a:chExt cx="4933891" cy="3717939"/>
          </a:xfrm>
        </p:grpSpPr>
        <p:sp>
          <p:nvSpPr>
            <p:cNvPr id="291" name="Google Shape;291;p13"/>
            <p:cNvSpPr/>
            <p:nvPr/>
          </p:nvSpPr>
          <p:spPr>
            <a:xfrm>
              <a:off x="1973556" y="453"/>
              <a:ext cx="2960335" cy="1770447"/>
            </a:xfrm>
            <a:prstGeom prst="rightArrow">
              <a:avLst>
                <a:gd name="adj1" fmla="val 75000"/>
                <a:gd name="adj2" fmla="val 50000"/>
              </a:avLst>
            </a:prstGeom>
            <a:solidFill>
              <a:srgbClr val="C6DDAC">
                <a:alpha val="89019"/>
              </a:srgb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2" name="Google Shape;292;p13"/>
            <p:cNvSpPr txBox="1"/>
            <p:nvPr/>
          </p:nvSpPr>
          <p:spPr>
            <a:xfrm>
              <a:off x="2210167" y="221759"/>
              <a:ext cx="2059806" cy="1327835"/>
            </a:xfrm>
            <a:prstGeom prst="rect">
              <a:avLst/>
            </a:pr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2800"/>
                <a:buFont typeface="Arial"/>
                <a:buNone/>
              </a:pPr>
              <a:r>
                <a:rPr lang="en-US" sz="2800" b="0" i="0" u="none" strike="noStrike" cap="none" dirty="0">
                  <a:solidFill>
                    <a:schemeClr val="dk1"/>
                  </a:solidFill>
                  <a:latin typeface="Gill Sans"/>
                  <a:ea typeface="Gill Sans"/>
                  <a:cs typeface="Gill Sans"/>
                  <a:sym typeface="Gill Sans"/>
                </a:rPr>
                <a:t>Where you want your business to go</a:t>
              </a:r>
              <a:endParaRPr sz="2800" b="0" i="0" u="none" strike="noStrike" cap="none" dirty="0">
                <a:solidFill>
                  <a:schemeClr val="dk1"/>
                </a:solidFill>
                <a:latin typeface="Gill Sans"/>
                <a:ea typeface="Gill Sans"/>
                <a:cs typeface="Gill Sans"/>
                <a:sym typeface="Gill Sans"/>
              </a:endParaRPr>
            </a:p>
          </p:txBody>
        </p:sp>
        <p:sp>
          <p:nvSpPr>
            <p:cNvPr id="293" name="Google Shape;293;p13"/>
            <p:cNvSpPr/>
            <p:nvPr/>
          </p:nvSpPr>
          <p:spPr>
            <a:xfrm>
              <a:off x="0" y="453"/>
              <a:ext cx="1973556" cy="1770447"/>
            </a:xfrm>
            <a:prstGeom prst="roundRect">
              <a:avLst>
                <a:gd name="adj" fmla="val 16667"/>
              </a:avLst>
            </a:prstGeom>
            <a:gradFill>
              <a:gsLst>
                <a:gs pos="0">
                  <a:srgbClr val="C6DBB1">
                    <a:alpha val="89411"/>
                  </a:srgbClr>
                </a:gs>
                <a:gs pos="100000">
                  <a:srgbClr val="A5C77F"/>
                </a:gs>
              </a:gsLst>
              <a:lin ang="5400000" scaled="0"/>
            </a:gradFill>
            <a:ln w="38100" cap="flat" cmpd="sng">
              <a:solidFill>
                <a:srgbClr val="1325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4" name="Google Shape;294;p13"/>
            <p:cNvSpPr txBox="1"/>
            <p:nvPr/>
          </p:nvSpPr>
          <p:spPr>
            <a:xfrm>
              <a:off x="86426" y="86879"/>
              <a:ext cx="1800704" cy="15975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3000" b="1" i="0" u="none" strike="noStrike" cap="none" dirty="0">
                  <a:solidFill>
                    <a:schemeClr val="dk1"/>
                  </a:solidFill>
                  <a:latin typeface="Gill Sans"/>
                  <a:ea typeface="Gill Sans"/>
                  <a:cs typeface="Gill Sans"/>
                  <a:sym typeface="Gill Sans"/>
                </a:rPr>
                <a:t>Vision</a:t>
              </a:r>
              <a:endParaRPr sz="3000" b="1" i="0" u="none" strike="noStrike" cap="none" dirty="0">
                <a:solidFill>
                  <a:schemeClr val="dk1"/>
                </a:solidFill>
                <a:latin typeface="Gill Sans"/>
                <a:ea typeface="Gill Sans"/>
                <a:cs typeface="Gill Sans"/>
                <a:sym typeface="Gill Sans"/>
              </a:endParaRPr>
            </a:p>
          </p:txBody>
        </p:sp>
        <p:sp>
          <p:nvSpPr>
            <p:cNvPr id="295" name="Google Shape;295;p13"/>
            <p:cNvSpPr/>
            <p:nvPr/>
          </p:nvSpPr>
          <p:spPr>
            <a:xfrm>
              <a:off x="1973556" y="1947945"/>
              <a:ext cx="2960335" cy="1770447"/>
            </a:xfrm>
            <a:prstGeom prst="rightArrow">
              <a:avLst>
                <a:gd name="adj1" fmla="val 75000"/>
                <a:gd name="adj2" fmla="val 50000"/>
              </a:avLst>
            </a:prstGeom>
            <a:gradFill>
              <a:gsLst>
                <a:gs pos="0">
                  <a:srgbClr val="9FDDF0">
                    <a:alpha val="89411"/>
                  </a:srgbClr>
                </a:gs>
                <a:gs pos="100000">
                  <a:srgbClr val="5DCCE7"/>
                </a:gs>
              </a:gsLst>
              <a:lin ang="5400000" scaled="0"/>
            </a:gradFill>
            <a:ln w="38100" cap="flat" cmpd="sng">
              <a:solidFill>
                <a:srgbClr val="1325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96" name="Google Shape;296;p13"/>
            <p:cNvSpPr txBox="1"/>
            <p:nvPr/>
          </p:nvSpPr>
          <p:spPr>
            <a:xfrm>
              <a:off x="2210167" y="2169251"/>
              <a:ext cx="2059807" cy="1327835"/>
            </a:xfrm>
            <a:prstGeom prst="rect">
              <a:avLst/>
            </a:pr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The steps that you will take to achieve the business' vision</a:t>
              </a:r>
              <a:endParaRPr sz="2800" b="0" i="0" u="none" strike="noStrike" cap="none">
                <a:solidFill>
                  <a:schemeClr val="dk1"/>
                </a:solidFill>
                <a:latin typeface="Gill Sans"/>
                <a:ea typeface="Gill Sans"/>
                <a:cs typeface="Gill Sans"/>
                <a:sym typeface="Gill Sans"/>
              </a:endParaRPr>
            </a:p>
          </p:txBody>
        </p:sp>
        <p:sp>
          <p:nvSpPr>
            <p:cNvPr id="297" name="Google Shape;297;p13"/>
            <p:cNvSpPr/>
            <p:nvPr/>
          </p:nvSpPr>
          <p:spPr>
            <a:xfrm>
              <a:off x="0" y="1947945"/>
              <a:ext cx="1973556" cy="1770447"/>
            </a:xfrm>
            <a:prstGeom prst="roundRect">
              <a:avLst>
                <a:gd name="adj" fmla="val 16667"/>
              </a:avLst>
            </a:prstGeom>
            <a:gradFill>
              <a:gsLst>
                <a:gs pos="0">
                  <a:srgbClr val="9FDDF0">
                    <a:alpha val="89411"/>
                  </a:srgbClr>
                </a:gs>
                <a:gs pos="100000">
                  <a:srgbClr val="5DCCE7"/>
                </a:gs>
              </a:gsLst>
              <a:lin ang="5400000" scaled="0"/>
            </a:gradFill>
            <a:ln w="38100" cap="flat" cmpd="sng">
              <a:solidFill>
                <a:srgbClr val="1325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Gill Sans"/>
                <a:buNone/>
              </a:pPr>
              <a:endParaRPr sz="2400" b="0" i="0" u="none" strike="noStrike" cap="none">
                <a:solidFill>
                  <a:schemeClr val="dk1"/>
                </a:solidFill>
                <a:latin typeface="Gill Sans"/>
                <a:ea typeface="Gill Sans"/>
                <a:cs typeface="Gill Sans"/>
                <a:sym typeface="Gill Sans"/>
              </a:endParaRPr>
            </a:p>
          </p:txBody>
        </p:sp>
        <p:sp>
          <p:nvSpPr>
            <p:cNvPr id="298" name="Google Shape;298;p13"/>
            <p:cNvSpPr txBox="1"/>
            <p:nvPr/>
          </p:nvSpPr>
          <p:spPr>
            <a:xfrm>
              <a:off x="86426" y="2034371"/>
              <a:ext cx="1800704" cy="159759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3000" b="1" i="0" u="none" strike="noStrike" cap="none" dirty="0">
                  <a:solidFill>
                    <a:schemeClr val="dk1"/>
                  </a:solidFill>
                  <a:latin typeface="Gill Sans"/>
                  <a:ea typeface="Gill Sans"/>
                  <a:cs typeface="Gill Sans"/>
                  <a:sym typeface="Gill Sans"/>
                </a:rPr>
                <a:t>Mission</a:t>
              </a:r>
              <a:endParaRPr sz="3000" b="1" i="0" u="none" strike="noStrike" cap="none" dirty="0">
                <a:solidFill>
                  <a:schemeClr val="dk1"/>
                </a:solidFill>
                <a:latin typeface="Gill Sans"/>
                <a:ea typeface="Gill Sans"/>
                <a:cs typeface="Gill Sans"/>
                <a:sym typeface="Gill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body" idx="1"/>
          </p:nvPr>
        </p:nvSpPr>
        <p:spPr>
          <a:xfrm>
            <a:off x="324248" y="469586"/>
            <a:ext cx="7304088" cy="722313"/>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200"/>
              <a:buNone/>
            </a:pPr>
            <a:r>
              <a:rPr lang="en-US" dirty="0">
                <a:solidFill>
                  <a:schemeClr val="accent1"/>
                </a:solidFill>
              </a:rPr>
              <a:t>Partnering Organizations</a:t>
            </a:r>
            <a:endParaRPr dirty="0">
              <a:solidFill>
                <a:schemeClr val="accent1"/>
              </a:solidFill>
            </a:endParaRPr>
          </a:p>
        </p:txBody>
      </p:sp>
      <p:pic>
        <p:nvPicPr>
          <p:cNvPr id="125" name="Google Shape;125;p6"/>
          <p:cNvPicPr preferRelativeResize="0"/>
          <p:nvPr/>
        </p:nvPicPr>
        <p:blipFill rotWithShape="1">
          <a:blip r:embed="rId3">
            <a:alphaModFix/>
          </a:blip>
          <a:srcRect r="7144"/>
          <a:stretch/>
        </p:blipFill>
        <p:spPr>
          <a:xfrm>
            <a:off x="274321" y="3076356"/>
            <a:ext cx="6360656" cy="731520"/>
          </a:xfrm>
          <a:prstGeom prst="rect">
            <a:avLst/>
          </a:prstGeom>
          <a:noFill/>
          <a:ln>
            <a:noFill/>
          </a:ln>
        </p:spPr>
      </p:pic>
      <p:grpSp>
        <p:nvGrpSpPr>
          <p:cNvPr id="126" name="Google Shape;126;p6"/>
          <p:cNvGrpSpPr/>
          <p:nvPr/>
        </p:nvGrpSpPr>
        <p:grpSpPr>
          <a:xfrm>
            <a:off x="274320" y="1430638"/>
            <a:ext cx="8595360" cy="1141112"/>
            <a:chOff x="324248" y="1169010"/>
            <a:chExt cx="10068686" cy="1336702"/>
          </a:xfrm>
        </p:grpSpPr>
        <p:pic>
          <p:nvPicPr>
            <p:cNvPr id="127" name="Google Shape;127;p6" descr="Shape&#10;&#10;Description automatically generated with low confidence"/>
            <p:cNvPicPr preferRelativeResize="0"/>
            <p:nvPr/>
          </p:nvPicPr>
          <p:blipFill rotWithShape="1">
            <a:blip r:embed="rId4">
              <a:alphaModFix/>
            </a:blip>
            <a:srcRect l="4723" t="17402" r="4442" b="5699"/>
            <a:stretch/>
          </p:blipFill>
          <p:spPr>
            <a:xfrm>
              <a:off x="7354325" y="1169010"/>
              <a:ext cx="3038609" cy="1240653"/>
            </a:xfrm>
            <a:prstGeom prst="rect">
              <a:avLst/>
            </a:prstGeom>
            <a:noFill/>
            <a:ln>
              <a:noFill/>
            </a:ln>
          </p:spPr>
        </p:pic>
        <p:pic>
          <p:nvPicPr>
            <p:cNvPr id="128" name="Google Shape;128;p6" descr="A logo for a rural development company&#10;&#10;Description automatically generated"/>
            <p:cNvPicPr preferRelativeResize="0"/>
            <p:nvPr/>
          </p:nvPicPr>
          <p:blipFill rotWithShape="1">
            <a:blip r:embed="rId5">
              <a:alphaModFix/>
            </a:blip>
            <a:srcRect l="7321" t="17057" r="8064" b="16233"/>
            <a:stretch/>
          </p:blipFill>
          <p:spPr>
            <a:xfrm>
              <a:off x="324248" y="1208129"/>
              <a:ext cx="3747669" cy="1297583"/>
            </a:xfrm>
            <a:prstGeom prst="rect">
              <a:avLst/>
            </a:prstGeom>
            <a:noFill/>
            <a:ln>
              <a:noFill/>
            </a:ln>
          </p:spPr>
        </p:pic>
        <p:pic>
          <p:nvPicPr>
            <p:cNvPr id="129" name="Google Shape;129;p6" descr="A red text on a black background&#10;&#10;Description automatically generated"/>
            <p:cNvPicPr preferRelativeResize="0"/>
            <p:nvPr/>
          </p:nvPicPr>
          <p:blipFill rotWithShape="1">
            <a:blip r:embed="rId6">
              <a:alphaModFix/>
            </a:blip>
            <a:srcRect l="10379" t="13390" r="9509" b="14156"/>
            <a:stretch/>
          </p:blipFill>
          <p:spPr>
            <a:xfrm>
              <a:off x="4288603" y="1191899"/>
              <a:ext cx="2849036" cy="1240653"/>
            </a:xfrm>
            <a:prstGeom prst="rect">
              <a:avLst/>
            </a:prstGeom>
            <a:noFill/>
            <a:ln>
              <a:noFill/>
            </a:ln>
          </p:spPr>
        </p:pic>
      </p:grpSp>
      <p:pic>
        <p:nvPicPr>
          <p:cNvPr id="130" name="Google Shape;130;p6" descr="A logo of a state university&#10;&#10;Description automatically generated"/>
          <p:cNvPicPr preferRelativeResize="0"/>
          <p:nvPr/>
        </p:nvPicPr>
        <p:blipFill rotWithShape="1">
          <a:blip r:embed="rId7">
            <a:alphaModFix/>
          </a:blip>
          <a:srcRect/>
          <a:stretch/>
        </p:blipFill>
        <p:spPr>
          <a:xfrm>
            <a:off x="6813614" y="2653746"/>
            <a:ext cx="2056066"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4" descr="A person wearing a costume&#10;&#10;Description generated with high confidence"/>
          <p:cNvPicPr preferRelativeResize="0"/>
          <p:nvPr/>
        </p:nvPicPr>
        <p:blipFill rotWithShape="1">
          <a:blip r:embed="rId3">
            <a:alphaModFix/>
          </a:blip>
          <a:srcRect l="56382" r="4612" b="-1"/>
          <a:stretch/>
        </p:blipFill>
        <p:spPr>
          <a:xfrm>
            <a:off x="6019800" y="0"/>
            <a:ext cx="3005666" cy="5143500"/>
          </a:xfrm>
          <a:prstGeom prst="rect">
            <a:avLst/>
          </a:prstGeom>
          <a:noFill/>
          <a:ln>
            <a:noFill/>
          </a:ln>
        </p:spPr>
      </p:pic>
      <p:sp>
        <p:nvSpPr>
          <p:cNvPr id="306" name="Google Shape;306;p14"/>
          <p:cNvSpPr txBox="1">
            <a:spLocks noGrp="1"/>
          </p:cNvSpPr>
          <p:nvPr>
            <p:ph type="title" idx="4294967295"/>
          </p:nvPr>
        </p:nvSpPr>
        <p:spPr>
          <a:xfrm>
            <a:off x="304800" y="318823"/>
            <a:ext cx="4749800" cy="56462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1936"/>
              <a:buFont typeface="Livvic"/>
              <a:buNone/>
            </a:pPr>
            <a:r>
              <a:rPr lang="en-US" sz="2800" b="1">
                <a:solidFill>
                  <a:schemeClr val="accent1"/>
                </a:solidFill>
                <a:latin typeface="Livvic"/>
                <a:ea typeface="Livvic"/>
                <a:cs typeface="Livvic"/>
                <a:sym typeface="Livvic"/>
              </a:rPr>
              <a:t>DEVELOPING A VISION</a:t>
            </a:r>
            <a:endParaRPr sz="2800" b="1">
              <a:solidFill>
                <a:schemeClr val="accent1"/>
              </a:solidFill>
              <a:latin typeface="Livvic"/>
              <a:ea typeface="Livvic"/>
              <a:cs typeface="Livvic"/>
              <a:sym typeface="Livvic"/>
            </a:endParaRPr>
          </a:p>
        </p:txBody>
      </p:sp>
      <p:sp>
        <p:nvSpPr>
          <p:cNvPr id="307" name="Google Shape;307;p14"/>
          <p:cNvSpPr txBox="1">
            <a:spLocks noGrp="1"/>
          </p:cNvSpPr>
          <p:nvPr>
            <p:ph type="body" idx="4294967295"/>
          </p:nvPr>
        </p:nvSpPr>
        <p:spPr>
          <a:xfrm>
            <a:off x="76199" y="883444"/>
            <a:ext cx="5943601" cy="3941233"/>
          </a:xfrm>
          <a:prstGeom prst="rect">
            <a:avLst/>
          </a:prstGeom>
          <a:noFill/>
          <a:ln>
            <a:noFill/>
          </a:ln>
        </p:spPr>
        <p:txBody>
          <a:bodyPr spcFirstLastPara="1" wrap="square" lIns="68575" tIns="34275" rIns="68575" bIns="34275" anchor="ctr" anchorCtr="0">
            <a:noAutofit/>
          </a:bodyPr>
          <a:lstStyle/>
          <a:p>
            <a:pPr marL="457200" lvl="0" indent="-304800" algn="l" rtl="0">
              <a:lnSpc>
                <a:spcPct val="100000"/>
              </a:lnSpc>
              <a:spcBef>
                <a:spcPts val="0"/>
              </a:spcBef>
              <a:spcAft>
                <a:spcPts val="0"/>
              </a:spcAft>
              <a:buClr>
                <a:schemeClr val="tx1"/>
              </a:buClr>
              <a:buSzPts val="1200"/>
              <a:buChar char="●"/>
            </a:pPr>
            <a:r>
              <a:rPr lang="en-US" sz="2400" dirty="0"/>
              <a:t>Description of what/where the land/business would be like some years from now</a:t>
            </a:r>
            <a:endParaRPr sz="2400" dirty="0"/>
          </a:p>
          <a:p>
            <a:pPr marL="457200" lvl="0" indent="-304800" algn="l" rtl="0">
              <a:lnSpc>
                <a:spcPct val="100000"/>
              </a:lnSpc>
              <a:spcBef>
                <a:spcPts val="0"/>
              </a:spcBef>
              <a:spcAft>
                <a:spcPts val="0"/>
              </a:spcAft>
              <a:buClr>
                <a:schemeClr val="tx1"/>
              </a:buClr>
              <a:buSzPts val="1200"/>
              <a:buChar char="●"/>
            </a:pPr>
            <a:r>
              <a:rPr lang="en-US" sz="2400" dirty="0"/>
              <a:t>Provides the context for managing the changes that will be necessary to reach goals</a:t>
            </a:r>
            <a:endParaRPr sz="2400" dirty="0"/>
          </a:p>
          <a:p>
            <a:pPr marL="457200" lvl="0" indent="-304800" algn="l" rtl="0">
              <a:lnSpc>
                <a:spcPct val="100000"/>
              </a:lnSpc>
              <a:spcBef>
                <a:spcPts val="0"/>
              </a:spcBef>
              <a:spcAft>
                <a:spcPts val="0"/>
              </a:spcAft>
              <a:buClr>
                <a:schemeClr val="tx1"/>
              </a:buClr>
              <a:buSzPts val="1200"/>
              <a:buChar char="●"/>
            </a:pPr>
            <a:r>
              <a:rPr lang="en-US" sz="2400" dirty="0"/>
              <a:t>Provides direction for developing strategy, finding opportunities, and allocating resources</a:t>
            </a:r>
            <a:endParaRPr sz="2400" dirty="0"/>
          </a:p>
          <a:p>
            <a:pPr marL="457200" lvl="0" indent="-304800" algn="l" rtl="0">
              <a:lnSpc>
                <a:spcPct val="100000"/>
              </a:lnSpc>
              <a:spcBef>
                <a:spcPts val="0"/>
              </a:spcBef>
              <a:spcAft>
                <a:spcPts val="0"/>
              </a:spcAft>
              <a:buClr>
                <a:schemeClr val="tx1"/>
              </a:buClr>
              <a:buSzPts val="1200"/>
              <a:buChar char="●"/>
            </a:pPr>
            <a:r>
              <a:rPr lang="en-US" sz="2400" dirty="0"/>
              <a:t>Rooted in reality, but focused on the future</a:t>
            </a:r>
            <a:endParaRPr sz="36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a:spLocks noGrp="1"/>
          </p:cNvSpPr>
          <p:nvPr>
            <p:ph type="title" idx="4294967295"/>
          </p:nvPr>
        </p:nvSpPr>
        <p:spPr>
          <a:xfrm>
            <a:off x="311150" y="300038"/>
            <a:ext cx="5276850" cy="746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a:solidFill>
                  <a:schemeClr val="accent1"/>
                </a:solidFill>
                <a:latin typeface="Livvic"/>
                <a:ea typeface="Livvic"/>
                <a:cs typeface="Livvic"/>
                <a:sym typeface="Livvic"/>
              </a:rPr>
              <a:t>DEVELOPING YOUR VISION</a:t>
            </a:r>
            <a:endParaRPr sz="2800" b="1">
              <a:solidFill>
                <a:schemeClr val="accent1"/>
              </a:solidFill>
              <a:latin typeface="Livvic"/>
              <a:ea typeface="Livvic"/>
              <a:cs typeface="Livvic"/>
              <a:sym typeface="Livvic"/>
            </a:endParaRPr>
          </a:p>
        </p:txBody>
      </p:sp>
      <p:sp>
        <p:nvSpPr>
          <p:cNvPr id="315" name="Google Shape;315;p15"/>
          <p:cNvSpPr txBox="1">
            <a:spLocks noGrp="1"/>
          </p:cNvSpPr>
          <p:nvPr>
            <p:ph type="body" idx="4294967295"/>
          </p:nvPr>
        </p:nvSpPr>
        <p:spPr>
          <a:xfrm>
            <a:off x="203200" y="1046163"/>
            <a:ext cx="8356600" cy="4057650"/>
          </a:xfrm>
          <a:prstGeom prst="rect">
            <a:avLst/>
          </a:prstGeom>
          <a:noFill/>
          <a:ln>
            <a:noFill/>
          </a:ln>
        </p:spPr>
        <p:txBody>
          <a:bodyPr spcFirstLastPara="1" wrap="square" lIns="68575" tIns="34275" rIns="68575" bIns="34275" anchor="t" anchorCtr="0">
            <a:noAutofit/>
          </a:bodyPr>
          <a:lstStyle/>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How do we want our land/business to look like in 10 years? </a:t>
            </a:r>
            <a:endParaRPr sz="2400" dirty="0"/>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What new activities will our land/business be pursuing? </a:t>
            </a:r>
            <a:endParaRPr sz="2400" dirty="0"/>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What will we be especially good at? What will make our business unique? </a:t>
            </a:r>
            <a:endParaRPr sz="2400" dirty="0"/>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What will be the new roles of family members and/or employees in the business?</a:t>
            </a:r>
            <a:endParaRPr sz="2400" dirty="0"/>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How does succession fit into our vision? </a:t>
            </a:r>
            <a:endParaRPr sz="2400" dirty="0"/>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Lastly, what do we envision for our family?</a:t>
            </a:r>
            <a:endParaRPr sz="2400" dirty="0"/>
          </a:p>
          <a:p>
            <a:pPr marL="457200" lvl="0" indent="-228600" algn="l" rtl="0">
              <a:lnSpc>
                <a:spcPct val="115000"/>
              </a:lnSpc>
              <a:spcBef>
                <a:spcPts val="0"/>
              </a:spcBef>
              <a:spcAft>
                <a:spcPts val="0"/>
              </a:spcAft>
              <a:buSzPts val="1200"/>
              <a:buNone/>
            </a:pPr>
            <a:endParaRPr sz="1800" dirty="0"/>
          </a:p>
          <a:p>
            <a:pPr marL="457200" lvl="0" indent="-228600" algn="l" rtl="0">
              <a:lnSpc>
                <a:spcPct val="115000"/>
              </a:lnSpc>
              <a:spcBef>
                <a:spcPts val="0"/>
              </a:spcBef>
              <a:spcAft>
                <a:spcPts val="0"/>
              </a:spcAft>
              <a:buSzPts val="1200"/>
              <a:buNone/>
            </a:pPr>
            <a:endParaRPr sz="1800" dirty="0"/>
          </a:p>
          <a:p>
            <a:pPr marL="457200" lvl="0" indent="-228600" algn="l" rtl="0">
              <a:lnSpc>
                <a:spcPct val="115000"/>
              </a:lnSpc>
              <a:spcBef>
                <a:spcPts val="0"/>
              </a:spcBef>
              <a:spcAft>
                <a:spcPts val="0"/>
              </a:spcAft>
              <a:buSzPts val="1200"/>
              <a:buNone/>
            </a:pPr>
            <a:endParaRPr sz="1800" dirty="0"/>
          </a:p>
          <a:p>
            <a:pPr marL="457200" lvl="0" indent="-228600" algn="l" rtl="0">
              <a:lnSpc>
                <a:spcPct val="115000"/>
              </a:lnSpc>
              <a:spcBef>
                <a:spcPts val="0"/>
              </a:spcBef>
              <a:spcAft>
                <a:spcPts val="0"/>
              </a:spcAft>
              <a:buSzPts val="1200"/>
              <a:buNone/>
            </a:pPr>
            <a:endParaRPr sz="1350" dirty="0"/>
          </a:p>
        </p:txBody>
      </p:sp>
      <p:pic>
        <p:nvPicPr>
          <p:cNvPr id="316" name="Google Shape;316;p15" descr="A picture containing light&#10;&#10;Description generated with very high confidence"/>
          <p:cNvPicPr preferRelativeResize="0"/>
          <p:nvPr/>
        </p:nvPicPr>
        <p:blipFill rotWithShape="1">
          <a:blip r:embed="rId3">
            <a:alphaModFix/>
          </a:blip>
          <a:srcRect l="3768" b="-2"/>
          <a:stretch/>
        </p:blipFill>
        <p:spPr>
          <a:xfrm>
            <a:off x="6824130" y="2745512"/>
            <a:ext cx="2116670" cy="2199550"/>
          </a:xfrm>
          <a:prstGeom prst="ellipse">
            <a:avLst/>
          </a:prstGeom>
          <a:noFill/>
          <a:ln>
            <a:noFill/>
          </a:ln>
        </p:spPr>
      </p:pic>
      <p:sp>
        <p:nvSpPr>
          <p:cNvPr id="317" name="Google Shape;317;p15"/>
          <p:cNvSpPr txBox="1">
            <a:spLocks noGrp="1"/>
          </p:cNvSpPr>
          <p:nvPr>
            <p:ph type="sldNum" idx="4294967295"/>
          </p:nvPr>
        </p:nvSpPr>
        <p:spPr>
          <a:xfrm>
            <a:off x="7918725" y="4467103"/>
            <a:ext cx="7893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2"/>
              </a:buClr>
              <a:buSzPts val="600"/>
              <a:buFont typeface="Gill Sans"/>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16" descr="A person flying a kite in a field&#10;&#10;Description generated with very high confidence"/>
          <p:cNvPicPr preferRelativeResize="0"/>
          <p:nvPr/>
        </p:nvPicPr>
        <p:blipFill rotWithShape="1">
          <a:blip r:embed="rId3">
            <a:alphaModFix/>
          </a:blip>
          <a:srcRect l="29658" r="29685" b="-1"/>
          <a:stretch/>
        </p:blipFill>
        <p:spPr>
          <a:xfrm>
            <a:off x="0" y="7"/>
            <a:ext cx="3132666" cy="5143493"/>
          </a:xfrm>
          <a:prstGeom prst="rect">
            <a:avLst/>
          </a:prstGeom>
          <a:noFill/>
          <a:ln>
            <a:noFill/>
          </a:ln>
        </p:spPr>
      </p:pic>
      <p:sp>
        <p:nvSpPr>
          <p:cNvPr id="324" name="Google Shape;324;p16"/>
          <p:cNvSpPr txBox="1">
            <a:spLocks noGrp="1"/>
          </p:cNvSpPr>
          <p:nvPr>
            <p:ph type="title"/>
          </p:nvPr>
        </p:nvSpPr>
        <p:spPr>
          <a:xfrm>
            <a:off x="3200401" y="530920"/>
            <a:ext cx="5244974" cy="699204"/>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MISSION </a:t>
            </a:r>
            <a:endParaRPr sz="2800" b="1">
              <a:latin typeface="Livvic"/>
              <a:ea typeface="Livvic"/>
              <a:cs typeface="Livvic"/>
              <a:sym typeface="Livvic"/>
            </a:endParaRPr>
          </a:p>
        </p:txBody>
      </p:sp>
      <p:sp>
        <p:nvSpPr>
          <p:cNvPr id="325" name="Google Shape;325;p16"/>
          <p:cNvSpPr txBox="1">
            <a:spLocks noGrp="1"/>
          </p:cNvSpPr>
          <p:nvPr>
            <p:ph type="body" idx="1"/>
          </p:nvPr>
        </p:nvSpPr>
        <p:spPr>
          <a:xfrm>
            <a:off x="3200401" y="1475318"/>
            <a:ext cx="5703782" cy="3803648"/>
          </a:xfrm>
          <a:prstGeom prst="rect">
            <a:avLst/>
          </a:prstGeom>
          <a:noFill/>
          <a:ln>
            <a:noFill/>
          </a:ln>
        </p:spPr>
        <p:txBody>
          <a:bodyPr spcFirstLastPara="1" wrap="square" lIns="68575" tIns="34275" rIns="68575" bIns="34275" anchor="t" anchorCtr="0">
            <a:noAutofit/>
          </a:bodyPr>
          <a:lstStyle/>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The steps that you will take to achieve the vision for your land/business</a:t>
            </a:r>
            <a:endParaRPr sz="2400" dirty="0">
              <a:solidFill>
                <a:schemeClr val="tx1"/>
              </a:solidFill>
            </a:endParaRPr>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Mission statements will often begin with “to” or an action verb</a:t>
            </a:r>
            <a:endParaRPr sz="2400" dirty="0">
              <a:solidFill>
                <a:schemeClr val="tx1"/>
              </a:solidFill>
            </a:endParaRPr>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Examples:</a:t>
            </a:r>
            <a:endParaRPr sz="2400" dirty="0">
              <a:solidFill>
                <a:schemeClr val="tx1"/>
              </a:solidFill>
            </a:endParaRPr>
          </a:p>
          <a:p>
            <a:pPr marL="952500" lvl="1"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IKEA: To create a better everyday life for the many people.</a:t>
            </a:r>
            <a:endParaRPr sz="2400" dirty="0">
              <a:solidFill>
                <a:schemeClr val="tx1"/>
              </a:solidFill>
            </a:endParaRPr>
          </a:p>
          <a:p>
            <a:pPr marL="952500" lvl="1"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Tesla: To accelerate the world's transition to sustainable energy. </a:t>
            </a:r>
            <a:endParaRPr sz="2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284753" y="130300"/>
            <a:ext cx="8574493" cy="1604275"/>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323"/>
              <a:buFont typeface="Livvic"/>
              <a:buNone/>
            </a:pPr>
            <a:r>
              <a:rPr lang="en-US" sz="2800" b="1" dirty="0">
                <a:latin typeface="Livvic"/>
                <a:ea typeface="Livvic"/>
                <a:cs typeface="Livvic"/>
                <a:sym typeface="Livvic"/>
              </a:rPr>
              <a:t>HANDOUT: BRAINSTORM YOUR GOALS, VISION AND MISSION</a:t>
            </a:r>
            <a:endParaRPr sz="2800" b="1" dirty="0">
              <a:latin typeface="Livvic"/>
              <a:ea typeface="Livvic"/>
              <a:cs typeface="Livvic"/>
              <a:sym typeface="Livvic"/>
            </a:endParaRPr>
          </a:p>
        </p:txBody>
      </p:sp>
      <p:sp>
        <p:nvSpPr>
          <p:cNvPr id="333" name="Google Shape;333;p17"/>
          <p:cNvSpPr txBox="1">
            <a:spLocks noGrp="1"/>
          </p:cNvSpPr>
          <p:nvPr>
            <p:ph type="body" idx="1"/>
          </p:nvPr>
        </p:nvSpPr>
        <p:spPr>
          <a:xfrm>
            <a:off x="890974" y="2444750"/>
            <a:ext cx="4270537" cy="17238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0"/>
              </a:spcBef>
              <a:spcAft>
                <a:spcPts val="0"/>
              </a:spcAft>
              <a:buSzPts val="1200"/>
              <a:buNone/>
            </a:pPr>
            <a:r>
              <a:rPr lang="en-US" sz="2400" dirty="0">
                <a:solidFill>
                  <a:schemeClr val="tx1"/>
                </a:solidFill>
              </a:rPr>
              <a:t>Refer </a:t>
            </a:r>
            <a:r>
              <a:rPr lang="en-US" sz="2400" i="1" dirty="0">
                <a:solidFill>
                  <a:schemeClr val="tx1"/>
                </a:solidFill>
              </a:rPr>
              <a:t>Brainstorm Your Goals, Vision and Mission </a:t>
            </a:r>
            <a:r>
              <a:rPr lang="en-US" sz="2400" dirty="0">
                <a:solidFill>
                  <a:schemeClr val="tx1"/>
                </a:solidFill>
              </a:rPr>
              <a:t>Handout. Complete a rough draft of some succession goals (long-term and short-term), a vision and a mission for your land/business. </a:t>
            </a:r>
            <a:endParaRPr sz="2400" dirty="0">
              <a:solidFill>
                <a:schemeClr val="tx1"/>
              </a:solidFill>
            </a:endParaRPr>
          </a:p>
          <a:p>
            <a:pPr marL="457200" lvl="0" indent="-228600" algn="l" rtl="0">
              <a:lnSpc>
                <a:spcPct val="115000"/>
              </a:lnSpc>
              <a:spcBef>
                <a:spcPts val="0"/>
              </a:spcBef>
              <a:spcAft>
                <a:spcPts val="0"/>
              </a:spcAft>
              <a:buSzPts val="1200"/>
              <a:buNone/>
            </a:pPr>
            <a:endParaRPr sz="1650" dirty="0"/>
          </a:p>
        </p:txBody>
      </p:sp>
      <p:pic>
        <p:nvPicPr>
          <p:cNvPr id="334" name="Google Shape;334;p17"/>
          <p:cNvPicPr preferRelativeResize="0"/>
          <p:nvPr/>
        </p:nvPicPr>
        <p:blipFill rotWithShape="1">
          <a:blip r:embed="rId3">
            <a:alphaModFix/>
          </a:blip>
          <a:srcRect/>
          <a:stretch/>
        </p:blipFill>
        <p:spPr>
          <a:xfrm>
            <a:off x="5872870" y="1154183"/>
            <a:ext cx="2651760" cy="358603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8375b98293_0_239"/>
          <p:cNvSpPr txBox="1">
            <a:spLocks noGrp="1"/>
          </p:cNvSpPr>
          <p:nvPr>
            <p:ph type="title" idx="4294967295"/>
          </p:nvPr>
        </p:nvSpPr>
        <p:spPr>
          <a:xfrm>
            <a:off x="294816" y="395288"/>
            <a:ext cx="2135117" cy="552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accent1"/>
              </a:buClr>
              <a:buSzPts val="2800"/>
              <a:buFont typeface="Livvic"/>
              <a:buNone/>
            </a:pPr>
            <a:r>
              <a:rPr lang="en-US" sz="2800" b="1">
                <a:solidFill>
                  <a:schemeClr val="accent1"/>
                </a:solidFill>
                <a:highlight>
                  <a:srgbClr val="FFFFFF"/>
                </a:highlight>
                <a:latin typeface="Livvic"/>
                <a:ea typeface="Livvic"/>
                <a:cs typeface="Livvic"/>
                <a:sym typeface="Livvic"/>
              </a:rPr>
              <a:t>HANDOUT: VISION AND GOALS </a:t>
            </a:r>
            <a:endParaRPr sz="4800" b="1">
              <a:solidFill>
                <a:schemeClr val="accent1"/>
              </a:solidFill>
              <a:latin typeface="Livvic"/>
              <a:ea typeface="Livvic"/>
              <a:cs typeface="Livvic"/>
              <a:sym typeface="Livvic"/>
            </a:endParaRPr>
          </a:p>
        </p:txBody>
      </p:sp>
      <p:sp>
        <p:nvSpPr>
          <p:cNvPr id="341" name="Google Shape;341;g28375b98293_0_239"/>
          <p:cNvSpPr txBox="1">
            <a:spLocks noGrp="1"/>
          </p:cNvSpPr>
          <p:nvPr>
            <p:ph type="body" idx="4294967295"/>
          </p:nvPr>
        </p:nvSpPr>
        <p:spPr>
          <a:xfrm>
            <a:off x="2531533" y="1433637"/>
            <a:ext cx="6612467" cy="288554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024"/>
              <a:buNone/>
            </a:pPr>
            <a:r>
              <a:rPr lang="en-US" sz="2200" dirty="0">
                <a:solidFill>
                  <a:srgbClr val="000000"/>
                </a:solidFill>
                <a:highlight>
                  <a:srgbClr val="FFFFFF"/>
                </a:highlight>
                <a:latin typeface="Gill Sans"/>
                <a:ea typeface="Gill Sans"/>
                <a:cs typeface="Gill Sans"/>
                <a:sym typeface="Gill Sans"/>
              </a:rPr>
              <a:t>This form will assist you in thinking through your goals for the land and/or business. Your goals should be specific, timebound, and attainable. Specific, time bound goals will help to hold you accountable for completing tasks, while attainable goals help you make progress on your succession plan. </a:t>
            </a:r>
            <a:endParaRPr dirty="0"/>
          </a:p>
          <a:p>
            <a:pPr marL="0" lvl="0" indent="0" algn="l" rtl="0">
              <a:lnSpc>
                <a:spcPct val="100000"/>
              </a:lnSpc>
              <a:spcBef>
                <a:spcPts val="0"/>
              </a:spcBef>
              <a:spcAft>
                <a:spcPts val="0"/>
              </a:spcAft>
              <a:buSzPts val="2024"/>
              <a:buNone/>
            </a:pPr>
            <a:endParaRPr sz="2200" dirty="0">
              <a:solidFill>
                <a:srgbClr val="000000"/>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2024"/>
              <a:buNone/>
            </a:pPr>
            <a:r>
              <a:rPr lang="en-US" sz="2200" dirty="0">
                <a:solidFill>
                  <a:srgbClr val="000000"/>
                </a:solidFill>
                <a:highlight>
                  <a:srgbClr val="FFFFFF"/>
                </a:highlight>
                <a:latin typeface="Gill Sans"/>
                <a:ea typeface="Gill Sans"/>
                <a:cs typeface="Gill Sans"/>
                <a:sym typeface="Gill Sans"/>
              </a:rPr>
              <a:t>Your goals could be financial, such as increasing profit over the next five years or saving money for a child’s college education. Goals could be related to management, such as having younger generations in charge after ten years. It could be a combination of both financial and management goals that reflect your vision.</a:t>
            </a:r>
            <a:endParaRPr dirty="0"/>
          </a:p>
          <a:p>
            <a:pPr marL="0" lvl="0" indent="0" algn="l" rtl="0">
              <a:lnSpc>
                <a:spcPct val="100000"/>
              </a:lnSpc>
              <a:spcBef>
                <a:spcPts val="440"/>
              </a:spcBef>
              <a:spcAft>
                <a:spcPts val="0"/>
              </a:spcAft>
              <a:buSzPts val="2024"/>
              <a:buNone/>
            </a:pPr>
            <a:endParaRPr sz="2200" dirty="0">
              <a:latin typeface="Gill Sans"/>
              <a:ea typeface="Gill Sans"/>
              <a:cs typeface="Gill Sans"/>
              <a:sym typeface="Gill Sans"/>
            </a:endParaRPr>
          </a:p>
        </p:txBody>
      </p:sp>
      <p:pic>
        <p:nvPicPr>
          <p:cNvPr id="3" name="Picture 2">
            <a:extLst>
              <a:ext uri="{FF2B5EF4-FFF2-40B4-BE49-F238E27FC236}">
                <a16:creationId xmlns:a16="http://schemas.microsoft.com/office/drawing/2014/main" id="{F79EC981-B7E5-FF37-E4F9-2237AA8B8423}"/>
              </a:ext>
            </a:extLst>
          </p:cNvPr>
          <p:cNvPicPr>
            <a:picLocks noChangeAspect="1"/>
          </p:cNvPicPr>
          <p:nvPr/>
        </p:nvPicPr>
        <p:blipFill>
          <a:blip r:embed="rId3"/>
          <a:stretch>
            <a:fillRect/>
          </a:stretch>
        </p:blipFill>
        <p:spPr>
          <a:xfrm>
            <a:off x="377645" y="2427371"/>
            <a:ext cx="1969458" cy="25717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8"/>
          <p:cNvSpPr txBox="1">
            <a:spLocks noGrp="1"/>
          </p:cNvSpPr>
          <p:nvPr>
            <p:ph type="body" idx="1"/>
          </p:nvPr>
        </p:nvSpPr>
        <p:spPr>
          <a:xfrm>
            <a:off x="245533" y="1435261"/>
            <a:ext cx="8410794" cy="2400139"/>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200" dirty="0">
                <a:solidFill>
                  <a:schemeClr val="accent1"/>
                </a:solidFill>
              </a:rPr>
              <a:t>How do we plan to transfer management and ownership?</a:t>
            </a:r>
            <a:r>
              <a:rPr lang="en-US" sz="4200" dirty="0"/>
              <a:t> </a:t>
            </a:r>
            <a:endParaRPr sz="4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2"/>
          <p:cNvSpPr txBox="1">
            <a:spLocks noGrp="1"/>
          </p:cNvSpPr>
          <p:nvPr>
            <p:ph type="title"/>
          </p:nvPr>
        </p:nvSpPr>
        <p:spPr>
          <a:xfrm>
            <a:off x="252433" y="321488"/>
            <a:ext cx="8832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a:solidFill>
                  <a:schemeClr val="accent1"/>
                </a:solidFill>
                <a:latin typeface="Livvic"/>
                <a:ea typeface="Livvic"/>
                <a:cs typeface="Livvic"/>
                <a:sym typeface="Livvic"/>
              </a:rPr>
              <a:t>DEVELOPING A MANAGEMENT SUCCESSION PLAN</a:t>
            </a:r>
            <a:endParaRPr b="1">
              <a:solidFill>
                <a:schemeClr val="accent1"/>
              </a:solidFill>
              <a:latin typeface="Livvic"/>
              <a:ea typeface="Livvic"/>
              <a:cs typeface="Livvic"/>
              <a:sym typeface="Livvic"/>
            </a:endParaRPr>
          </a:p>
        </p:txBody>
      </p:sp>
      <p:grpSp>
        <p:nvGrpSpPr>
          <p:cNvPr id="355" name="Google Shape;355;p32"/>
          <p:cNvGrpSpPr/>
          <p:nvPr/>
        </p:nvGrpSpPr>
        <p:grpSpPr>
          <a:xfrm>
            <a:off x="478925" y="836973"/>
            <a:ext cx="1044773" cy="4063007"/>
            <a:chOff x="93268" y="496"/>
            <a:chExt cx="1044773" cy="4063007"/>
          </a:xfrm>
        </p:grpSpPr>
        <p:sp>
          <p:nvSpPr>
            <p:cNvPr id="356" name="Google Shape;356;p32"/>
            <p:cNvSpPr/>
            <p:nvPr/>
          </p:nvSpPr>
          <p:spPr>
            <a:xfrm>
              <a:off x="93268" y="496"/>
              <a:ext cx="1044773" cy="580429"/>
            </a:xfrm>
            <a:prstGeom prst="roundRect">
              <a:avLst>
                <a:gd name="adj" fmla="val 10000"/>
              </a:avLst>
            </a:prstGeom>
            <a:solidFill>
              <a:srgbClr val="4490B8"/>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2"/>
            <p:cNvSpPr txBox="1"/>
            <p:nvPr/>
          </p:nvSpPr>
          <p:spPr>
            <a:xfrm>
              <a:off x="110268" y="17496"/>
              <a:ext cx="1010773" cy="54642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Gill Sans"/>
                <a:buNone/>
              </a:pPr>
              <a:r>
                <a:rPr lang="en-US" sz="2500" b="0" i="0" u="none" strike="noStrike" cap="none">
                  <a:solidFill>
                    <a:schemeClr val="lt1"/>
                  </a:solidFill>
                  <a:latin typeface="Gill Sans"/>
                  <a:ea typeface="Gill Sans"/>
                  <a:cs typeface="Gill Sans"/>
                  <a:sym typeface="Gill Sans"/>
                </a:rPr>
                <a:t>Step 1</a:t>
              </a:r>
              <a:endParaRPr sz="1400" b="0" i="0" u="none" strike="noStrike" cap="none">
                <a:solidFill>
                  <a:srgbClr val="000000"/>
                </a:solidFill>
                <a:latin typeface="Arial"/>
                <a:ea typeface="Arial"/>
                <a:cs typeface="Arial"/>
                <a:sym typeface="Arial"/>
              </a:endParaRPr>
            </a:p>
          </p:txBody>
        </p:sp>
        <p:sp>
          <p:nvSpPr>
            <p:cNvPr id="358" name="Google Shape;358;p32"/>
            <p:cNvSpPr/>
            <p:nvPr/>
          </p:nvSpPr>
          <p:spPr>
            <a:xfrm rot="5400000">
              <a:off x="506824" y="595436"/>
              <a:ext cx="217661" cy="261193"/>
            </a:xfrm>
            <a:prstGeom prst="rightArrow">
              <a:avLst>
                <a:gd name="adj1" fmla="val 60000"/>
                <a:gd name="adj2" fmla="val 50000"/>
              </a:avLst>
            </a:prstGeom>
            <a:solidFill>
              <a:srgbClr val="4490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2"/>
            <p:cNvSpPr txBox="1"/>
            <p:nvPr/>
          </p:nvSpPr>
          <p:spPr>
            <a:xfrm>
              <a:off x="537297" y="617202"/>
              <a:ext cx="156715" cy="1523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Gill Sans"/>
                <a:buNone/>
              </a:pPr>
              <a:endParaRPr sz="1100" b="0" i="0" u="none" strike="noStrike" cap="none">
                <a:solidFill>
                  <a:schemeClr val="lt1"/>
                </a:solidFill>
                <a:latin typeface="Gill Sans"/>
                <a:ea typeface="Gill Sans"/>
                <a:cs typeface="Gill Sans"/>
                <a:sym typeface="Gill Sans"/>
              </a:endParaRPr>
            </a:p>
          </p:txBody>
        </p:sp>
        <p:sp>
          <p:nvSpPr>
            <p:cNvPr id="360" name="Google Shape;360;p32"/>
            <p:cNvSpPr/>
            <p:nvPr/>
          </p:nvSpPr>
          <p:spPr>
            <a:xfrm>
              <a:off x="93268" y="871140"/>
              <a:ext cx="1044773" cy="580429"/>
            </a:xfrm>
            <a:prstGeom prst="roundRect">
              <a:avLst>
                <a:gd name="adj" fmla="val 10000"/>
              </a:avLst>
            </a:prstGeom>
            <a:solidFill>
              <a:srgbClr val="43CBE7"/>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2"/>
            <p:cNvSpPr txBox="1"/>
            <p:nvPr/>
          </p:nvSpPr>
          <p:spPr>
            <a:xfrm>
              <a:off x="110268" y="888140"/>
              <a:ext cx="1010773" cy="54642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Gill Sans"/>
                <a:buNone/>
              </a:pPr>
              <a:r>
                <a:rPr lang="en-US" sz="2500" b="0" i="0" u="none" strike="noStrike" cap="none">
                  <a:solidFill>
                    <a:schemeClr val="lt1"/>
                  </a:solidFill>
                  <a:latin typeface="Gill Sans"/>
                  <a:ea typeface="Gill Sans"/>
                  <a:cs typeface="Gill Sans"/>
                  <a:sym typeface="Gill Sans"/>
                </a:rPr>
                <a:t>Step 2</a:t>
              </a:r>
              <a:endParaRPr sz="1400" b="0" i="0" u="none" strike="noStrike" cap="none">
                <a:solidFill>
                  <a:srgbClr val="000000"/>
                </a:solidFill>
                <a:latin typeface="Arial"/>
                <a:ea typeface="Arial"/>
                <a:cs typeface="Arial"/>
                <a:sym typeface="Arial"/>
              </a:endParaRPr>
            </a:p>
          </p:txBody>
        </p:sp>
        <p:sp>
          <p:nvSpPr>
            <p:cNvPr id="362" name="Google Shape;362;p32"/>
            <p:cNvSpPr/>
            <p:nvPr/>
          </p:nvSpPr>
          <p:spPr>
            <a:xfrm rot="5400000">
              <a:off x="506824" y="1466081"/>
              <a:ext cx="217661" cy="261193"/>
            </a:xfrm>
            <a:prstGeom prst="rightArrow">
              <a:avLst>
                <a:gd name="adj1" fmla="val 60000"/>
                <a:gd name="adj2" fmla="val 50000"/>
              </a:avLst>
            </a:prstGeom>
            <a:solidFill>
              <a:srgbClr val="43CB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2"/>
            <p:cNvSpPr txBox="1"/>
            <p:nvPr/>
          </p:nvSpPr>
          <p:spPr>
            <a:xfrm>
              <a:off x="537297" y="1487847"/>
              <a:ext cx="156715" cy="1523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Gill Sans"/>
                <a:buNone/>
              </a:pPr>
              <a:endParaRPr sz="1100" b="0" i="0" u="none" strike="noStrike" cap="none">
                <a:solidFill>
                  <a:schemeClr val="lt1"/>
                </a:solidFill>
                <a:latin typeface="Gill Sans"/>
                <a:ea typeface="Gill Sans"/>
                <a:cs typeface="Gill Sans"/>
                <a:sym typeface="Gill Sans"/>
              </a:endParaRPr>
            </a:p>
          </p:txBody>
        </p:sp>
        <p:sp>
          <p:nvSpPr>
            <p:cNvPr id="364" name="Google Shape;364;p32"/>
            <p:cNvSpPr/>
            <p:nvPr/>
          </p:nvSpPr>
          <p:spPr>
            <a:xfrm>
              <a:off x="93268" y="1741785"/>
              <a:ext cx="1044773" cy="580429"/>
            </a:xfrm>
            <a:prstGeom prst="roundRect">
              <a:avLst>
                <a:gd name="adj" fmla="val 10000"/>
              </a:avLst>
            </a:prstGeom>
            <a:solidFill>
              <a:schemeClr val="accent4"/>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2"/>
            <p:cNvSpPr txBox="1"/>
            <p:nvPr/>
          </p:nvSpPr>
          <p:spPr>
            <a:xfrm>
              <a:off x="110268" y="1758785"/>
              <a:ext cx="1010773" cy="54642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Gill Sans"/>
                <a:buNone/>
              </a:pPr>
              <a:r>
                <a:rPr lang="en-US" sz="2500" b="0" i="0" u="none" strike="noStrike" cap="none">
                  <a:solidFill>
                    <a:schemeClr val="lt1"/>
                  </a:solidFill>
                  <a:latin typeface="Gill Sans"/>
                  <a:ea typeface="Gill Sans"/>
                  <a:cs typeface="Gill Sans"/>
                  <a:sym typeface="Gill Sans"/>
                </a:rPr>
                <a:t>Step 3</a:t>
              </a:r>
              <a:endParaRPr sz="1400" b="0" i="0" u="none" strike="noStrike" cap="none">
                <a:solidFill>
                  <a:srgbClr val="000000"/>
                </a:solidFill>
                <a:latin typeface="Arial"/>
                <a:ea typeface="Arial"/>
                <a:cs typeface="Arial"/>
                <a:sym typeface="Arial"/>
              </a:endParaRPr>
            </a:p>
          </p:txBody>
        </p:sp>
        <p:sp>
          <p:nvSpPr>
            <p:cNvPr id="366" name="Google Shape;366;p32"/>
            <p:cNvSpPr/>
            <p:nvPr/>
          </p:nvSpPr>
          <p:spPr>
            <a:xfrm rot="5400000">
              <a:off x="506824" y="2336725"/>
              <a:ext cx="217661" cy="261193"/>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2"/>
            <p:cNvSpPr txBox="1"/>
            <p:nvPr/>
          </p:nvSpPr>
          <p:spPr>
            <a:xfrm>
              <a:off x="537297" y="2358491"/>
              <a:ext cx="156715" cy="1523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Gill Sans"/>
                <a:buNone/>
              </a:pPr>
              <a:endParaRPr sz="1100" b="0" i="0" u="none" strike="noStrike" cap="none">
                <a:solidFill>
                  <a:schemeClr val="lt1"/>
                </a:solidFill>
                <a:latin typeface="Gill Sans"/>
                <a:ea typeface="Gill Sans"/>
                <a:cs typeface="Gill Sans"/>
                <a:sym typeface="Gill Sans"/>
              </a:endParaRPr>
            </a:p>
          </p:txBody>
        </p:sp>
        <p:sp>
          <p:nvSpPr>
            <p:cNvPr id="368" name="Google Shape;368;p32"/>
            <p:cNvSpPr/>
            <p:nvPr/>
          </p:nvSpPr>
          <p:spPr>
            <a:xfrm>
              <a:off x="93268" y="2612429"/>
              <a:ext cx="1044773" cy="580429"/>
            </a:xfrm>
            <a:prstGeom prst="roundRect">
              <a:avLst>
                <a:gd name="adj" fmla="val 10000"/>
              </a:avLst>
            </a:prstGeom>
            <a:solidFill>
              <a:srgbClr val="A1C775"/>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2"/>
            <p:cNvSpPr txBox="1"/>
            <p:nvPr/>
          </p:nvSpPr>
          <p:spPr>
            <a:xfrm>
              <a:off x="110268" y="2629429"/>
              <a:ext cx="1010773" cy="54642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Gill Sans"/>
                <a:buNone/>
              </a:pPr>
              <a:r>
                <a:rPr lang="en-US" sz="2500" b="0" i="0" u="none" strike="noStrike" cap="none">
                  <a:solidFill>
                    <a:schemeClr val="lt1"/>
                  </a:solidFill>
                  <a:latin typeface="Gill Sans"/>
                  <a:ea typeface="Gill Sans"/>
                  <a:cs typeface="Gill Sans"/>
                  <a:sym typeface="Gill Sans"/>
                </a:rPr>
                <a:t>Step 4</a:t>
              </a:r>
              <a:endParaRPr sz="1400" b="0" i="0" u="none" strike="noStrike" cap="none">
                <a:solidFill>
                  <a:srgbClr val="000000"/>
                </a:solidFill>
                <a:latin typeface="Arial"/>
                <a:ea typeface="Arial"/>
                <a:cs typeface="Arial"/>
                <a:sym typeface="Arial"/>
              </a:endParaRPr>
            </a:p>
          </p:txBody>
        </p:sp>
        <p:sp>
          <p:nvSpPr>
            <p:cNvPr id="370" name="Google Shape;370;p32"/>
            <p:cNvSpPr/>
            <p:nvPr/>
          </p:nvSpPr>
          <p:spPr>
            <a:xfrm rot="5400000">
              <a:off x="506824" y="3207370"/>
              <a:ext cx="217661" cy="261193"/>
            </a:xfrm>
            <a:prstGeom prst="rightArrow">
              <a:avLst>
                <a:gd name="adj1" fmla="val 60000"/>
                <a:gd name="adj2" fmla="val 50000"/>
              </a:avLst>
            </a:prstGeom>
            <a:solidFill>
              <a:srgbClr val="A1C7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2"/>
            <p:cNvSpPr txBox="1"/>
            <p:nvPr/>
          </p:nvSpPr>
          <p:spPr>
            <a:xfrm>
              <a:off x="537297" y="3229136"/>
              <a:ext cx="156715" cy="1523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Gill Sans"/>
                <a:buNone/>
              </a:pPr>
              <a:endParaRPr sz="1100" b="0" i="0" u="none" strike="noStrike" cap="none">
                <a:solidFill>
                  <a:schemeClr val="lt1"/>
                </a:solidFill>
                <a:latin typeface="Gill Sans"/>
                <a:ea typeface="Gill Sans"/>
                <a:cs typeface="Gill Sans"/>
                <a:sym typeface="Gill Sans"/>
              </a:endParaRPr>
            </a:p>
          </p:txBody>
        </p:sp>
        <p:sp>
          <p:nvSpPr>
            <p:cNvPr id="372" name="Google Shape;372;p32"/>
            <p:cNvSpPr/>
            <p:nvPr/>
          </p:nvSpPr>
          <p:spPr>
            <a:xfrm>
              <a:off x="93268" y="3483074"/>
              <a:ext cx="1044773" cy="580429"/>
            </a:xfrm>
            <a:prstGeom prst="roundRect">
              <a:avLst>
                <a:gd name="adj" fmla="val 10000"/>
              </a:avLst>
            </a:prstGeom>
            <a:solidFill>
              <a:srgbClr val="41955F"/>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2"/>
            <p:cNvSpPr txBox="1"/>
            <p:nvPr/>
          </p:nvSpPr>
          <p:spPr>
            <a:xfrm>
              <a:off x="110268" y="3500074"/>
              <a:ext cx="1010773" cy="546429"/>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Gill Sans"/>
                <a:buNone/>
              </a:pPr>
              <a:r>
                <a:rPr lang="en-US" sz="2500" b="0" i="0" u="none" strike="noStrike" cap="none">
                  <a:solidFill>
                    <a:schemeClr val="lt1"/>
                  </a:solidFill>
                  <a:latin typeface="Gill Sans"/>
                  <a:ea typeface="Gill Sans"/>
                  <a:cs typeface="Gill Sans"/>
                  <a:sym typeface="Gill Sans"/>
                </a:rPr>
                <a:t>Step 5</a:t>
              </a:r>
              <a:endParaRPr sz="1400" b="0" i="0" u="none" strike="noStrike" cap="none">
                <a:solidFill>
                  <a:srgbClr val="000000"/>
                </a:solidFill>
                <a:latin typeface="Arial"/>
                <a:ea typeface="Arial"/>
                <a:cs typeface="Arial"/>
                <a:sym typeface="Arial"/>
              </a:endParaRPr>
            </a:p>
          </p:txBody>
        </p:sp>
      </p:grpSp>
      <p:sp>
        <p:nvSpPr>
          <p:cNvPr id="374" name="Google Shape;374;p32"/>
          <p:cNvSpPr/>
          <p:nvPr/>
        </p:nvSpPr>
        <p:spPr>
          <a:xfrm>
            <a:off x="1543696" y="869964"/>
            <a:ext cx="6097656" cy="506210"/>
          </a:xfrm>
          <a:prstGeom prst="roundRect">
            <a:avLst>
              <a:gd name="adj" fmla="val 16667"/>
            </a:avLst>
          </a:prstGeom>
          <a:solidFill>
            <a:srgbClr val="D8E8F0"/>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400" b="0" i="0" u="none" strike="noStrike" cap="none" dirty="0">
                <a:solidFill>
                  <a:schemeClr val="tx1"/>
                </a:solidFill>
                <a:latin typeface="Gill Sans"/>
                <a:ea typeface="Gill Sans"/>
                <a:cs typeface="Gill Sans"/>
                <a:sym typeface="Gill Sans"/>
              </a:rPr>
              <a:t>Select the successor.</a:t>
            </a:r>
            <a:endParaRPr sz="3200" b="0" i="0" u="none" strike="noStrike" cap="none" dirty="0">
              <a:solidFill>
                <a:schemeClr val="tx1"/>
              </a:solidFill>
              <a:latin typeface="Gill Sans"/>
              <a:ea typeface="Gill Sans"/>
              <a:cs typeface="Gill Sans"/>
              <a:sym typeface="Gill Sans"/>
            </a:endParaRPr>
          </a:p>
        </p:txBody>
      </p:sp>
      <p:sp>
        <p:nvSpPr>
          <p:cNvPr id="375" name="Google Shape;375;p32"/>
          <p:cNvSpPr/>
          <p:nvPr/>
        </p:nvSpPr>
        <p:spPr>
          <a:xfrm>
            <a:off x="1543696" y="1736927"/>
            <a:ext cx="6097656" cy="506210"/>
          </a:xfrm>
          <a:prstGeom prst="roundRect">
            <a:avLst>
              <a:gd name="adj" fmla="val 16667"/>
            </a:avLst>
          </a:prstGeom>
          <a:solidFill>
            <a:srgbClr val="D8F4FA"/>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400" b="0" i="0" u="none" strike="noStrike" cap="none" dirty="0">
                <a:solidFill>
                  <a:schemeClr val="tx1"/>
                </a:solidFill>
                <a:latin typeface="Gill Sans"/>
                <a:ea typeface="Gill Sans"/>
                <a:cs typeface="Gill Sans"/>
                <a:sym typeface="Gill Sans"/>
              </a:rPr>
              <a:t>Create a survival kit for the successor.</a:t>
            </a:r>
            <a:endParaRPr sz="3200" b="0" i="0" u="none" strike="noStrike" cap="none" dirty="0">
              <a:solidFill>
                <a:schemeClr val="tx1"/>
              </a:solidFill>
              <a:latin typeface="Gill Sans"/>
              <a:ea typeface="Gill Sans"/>
              <a:cs typeface="Gill Sans"/>
              <a:sym typeface="Gill Sans"/>
            </a:endParaRPr>
          </a:p>
        </p:txBody>
      </p:sp>
      <p:sp>
        <p:nvSpPr>
          <p:cNvPr id="376" name="Google Shape;376;p32"/>
          <p:cNvSpPr/>
          <p:nvPr/>
        </p:nvSpPr>
        <p:spPr>
          <a:xfrm>
            <a:off x="1543696" y="2616002"/>
            <a:ext cx="6097656" cy="506210"/>
          </a:xfrm>
          <a:prstGeom prst="roundRect">
            <a:avLst>
              <a:gd name="adj" fmla="val 16667"/>
            </a:avLst>
          </a:prstGeom>
          <a:solidFill>
            <a:srgbClr val="F2F2F2"/>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400" b="0" i="0" u="none" strike="noStrike" cap="none" dirty="0">
                <a:solidFill>
                  <a:schemeClr val="tx1"/>
                </a:solidFill>
                <a:latin typeface="Gill Sans"/>
                <a:ea typeface="Gill Sans"/>
                <a:cs typeface="Gill Sans"/>
                <a:sym typeface="Gill Sans"/>
              </a:rPr>
              <a:t>Groom the successor.</a:t>
            </a:r>
            <a:endParaRPr sz="3200" b="0" i="0" u="none" strike="noStrike" cap="none" dirty="0">
              <a:solidFill>
                <a:schemeClr val="tx1"/>
              </a:solidFill>
              <a:latin typeface="Gill Sans"/>
              <a:ea typeface="Gill Sans"/>
              <a:cs typeface="Gill Sans"/>
              <a:sym typeface="Gill Sans"/>
            </a:endParaRPr>
          </a:p>
        </p:txBody>
      </p:sp>
      <p:sp>
        <p:nvSpPr>
          <p:cNvPr id="377" name="Google Shape;377;p32"/>
          <p:cNvSpPr/>
          <p:nvPr/>
        </p:nvSpPr>
        <p:spPr>
          <a:xfrm>
            <a:off x="1543696" y="3495077"/>
            <a:ext cx="6097656" cy="506210"/>
          </a:xfrm>
          <a:prstGeom prst="roundRect">
            <a:avLst>
              <a:gd name="adj" fmla="val 16667"/>
            </a:avLst>
          </a:prstGeom>
          <a:solidFill>
            <a:srgbClr val="EBF3E3"/>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400" b="0" i="0" u="none" strike="noStrike" cap="none" dirty="0">
                <a:solidFill>
                  <a:schemeClr val="tx1"/>
                </a:solidFill>
                <a:latin typeface="Gill Sans"/>
                <a:ea typeface="Gill Sans"/>
                <a:cs typeface="Gill Sans"/>
                <a:sym typeface="Gill Sans"/>
              </a:rPr>
              <a:t>Promote an environment of trust and respect.</a:t>
            </a:r>
            <a:endParaRPr sz="3200" b="0" i="0" u="none" strike="noStrike" cap="none" dirty="0">
              <a:solidFill>
                <a:schemeClr val="tx1"/>
              </a:solidFill>
              <a:latin typeface="Gill Sans"/>
              <a:ea typeface="Gill Sans"/>
              <a:cs typeface="Gill Sans"/>
              <a:sym typeface="Gill Sans"/>
            </a:endParaRPr>
          </a:p>
        </p:txBody>
      </p:sp>
      <p:sp>
        <p:nvSpPr>
          <p:cNvPr id="378" name="Google Shape;378;p32"/>
          <p:cNvSpPr/>
          <p:nvPr/>
        </p:nvSpPr>
        <p:spPr>
          <a:xfrm>
            <a:off x="1543696" y="4353865"/>
            <a:ext cx="7287319" cy="506210"/>
          </a:xfrm>
          <a:prstGeom prst="roundRect">
            <a:avLst>
              <a:gd name="adj" fmla="val 16667"/>
            </a:avLst>
          </a:prstGeom>
          <a:solidFill>
            <a:srgbClr val="D5ECDE"/>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400" b="0" i="0" u="none" strike="noStrike" cap="none" dirty="0">
                <a:solidFill>
                  <a:schemeClr val="tx1"/>
                </a:solidFill>
                <a:latin typeface="Gill Sans"/>
                <a:ea typeface="Gill Sans"/>
                <a:cs typeface="Gill Sans"/>
                <a:sym typeface="Gill Sans"/>
              </a:rPr>
              <a:t>Cope with the financial realities of estate and gift taxes. </a:t>
            </a:r>
            <a:endParaRPr sz="24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a:solidFill>
                  <a:schemeClr val="accent1"/>
                </a:solidFill>
                <a:latin typeface="Livvic"/>
                <a:ea typeface="Livvic"/>
                <a:cs typeface="Livvic"/>
                <a:sym typeface="Livvic"/>
              </a:rPr>
              <a:t>TIMING IS KEY IN SUCCESSION</a:t>
            </a:r>
            <a:endParaRPr b="1">
              <a:solidFill>
                <a:schemeClr val="accent1"/>
              </a:solidFill>
              <a:latin typeface="Livvic"/>
              <a:ea typeface="Livvic"/>
              <a:cs typeface="Livvic"/>
              <a:sym typeface="Livvic"/>
            </a:endParaRPr>
          </a:p>
        </p:txBody>
      </p:sp>
      <p:sp>
        <p:nvSpPr>
          <p:cNvPr id="385" name="Google Shape;385;p5"/>
          <p:cNvSpPr txBox="1"/>
          <p:nvPr/>
        </p:nvSpPr>
        <p:spPr>
          <a:xfrm>
            <a:off x="311700" y="1215828"/>
            <a:ext cx="8520600" cy="362798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Gill Sans"/>
              <a:buNone/>
            </a:pPr>
            <a:r>
              <a:rPr lang="en-US" sz="2400" b="0" i="0" u="none" strike="noStrike" cap="none" dirty="0">
                <a:solidFill>
                  <a:schemeClr val="dk1"/>
                </a:solidFill>
                <a:latin typeface="Gill Sans"/>
                <a:ea typeface="Gill Sans"/>
                <a:cs typeface="Gill Sans"/>
                <a:sym typeface="Gill Sans"/>
              </a:rPr>
              <a:t>In the event of a sale:</a:t>
            </a:r>
            <a:endParaRPr sz="24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050"/>
              <a:buFont typeface="Gill Sans"/>
              <a:buNone/>
            </a:pPr>
            <a:endParaRPr sz="1050" b="0" i="0" u="none" strike="noStrike" cap="none" dirty="0">
              <a:solidFill>
                <a:schemeClr val="dk1"/>
              </a:solidFill>
              <a:latin typeface="Gill Sans"/>
              <a:ea typeface="Gill Sans"/>
              <a:cs typeface="Gill Sans"/>
              <a:sym typeface="Gill Sans"/>
            </a:endParaRPr>
          </a:p>
          <a:p>
            <a:pPr marL="342900" marR="0" lvl="4" indent="-31242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Gill Sans"/>
                <a:ea typeface="Gill Sans"/>
                <a:cs typeface="Gill Sans"/>
                <a:sym typeface="Gill Sans"/>
              </a:rPr>
              <a:t>Do you want to continue your involvement in </a:t>
            </a:r>
            <a:br>
              <a:rPr lang="en-US" sz="2400" b="0" i="0" u="none" strike="noStrike" cap="none" dirty="0">
                <a:solidFill>
                  <a:srgbClr val="000000"/>
                </a:solidFill>
                <a:latin typeface="Gill Sans"/>
                <a:ea typeface="Gill Sans"/>
                <a:cs typeface="Gill Sans"/>
                <a:sym typeface="Gill Sans"/>
              </a:rPr>
            </a:br>
            <a:r>
              <a:rPr lang="en-US" sz="2400" b="0" i="0" u="none" strike="noStrike" cap="none" dirty="0">
                <a:solidFill>
                  <a:srgbClr val="000000"/>
                </a:solidFill>
                <a:latin typeface="Gill Sans"/>
                <a:ea typeface="Gill Sans"/>
                <a:cs typeface="Gill Sans"/>
                <a:sym typeface="Gill Sans"/>
              </a:rPr>
              <a:t>the business if the new owner asks you to stay on?</a:t>
            </a:r>
            <a:endParaRPr sz="2400" b="0" i="0" u="none" strike="noStrike" cap="none" dirty="0">
              <a:solidFill>
                <a:srgbClr val="000000"/>
              </a:solidFill>
              <a:latin typeface="Gill Sans"/>
              <a:ea typeface="Gill Sans"/>
              <a:cs typeface="Gill Sans"/>
              <a:sym typeface="Gill Sans"/>
            </a:endParaRPr>
          </a:p>
          <a:p>
            <a:pPr marL="342900" marR="0" lvl="4"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Gill Sans"/>
                <a:ea typeface="Gill Sans"/>
                <a:cs typeface="Gill Sans"/>
                <a:sym typeface="Gill Sans"/>
              </a:rPr>
              <a:t>If you decide to stay on to help in the transition, </a:t>
            </a:r>
            <a:br>
              <a:rPr lang="en-US" sz="2400" b="0" i="0" u="none" strike="noStrike" cap="none" dirty="0">
                <a:solidFill>
                  <a:srgbClr val="000000"/>
                </a:solidFill>
                <a:latin typeface="Gill Sans"/>
                <a:ea typeface="Gill Sans"/>
                <a:cs typeface="Gill Sans"/>
                <a:sym typeface="Gill Sans"/>
              </a:rPr>
            </a:br>
            <a:r>
              <a:rPr lang="en-US" sz="2400" b="0" i="0" u="none" strike="noStrike" cap="none" dirty="0">
                <a:solidFill>
                  <a:srgbClr val="000000"/>
                </a:solidFill>
                <a:latin typeface="Gill Sans"/>
                <a:ea typeface="Gill Sans"/>
                <a:cs typeface="Gill Sans"/>
                <a:sym typeface="Gill Sans"/>
              </a:rPr>
              <a:t>how involved do you wish to be, especially if the new owner has plans for significant changes?</a:t>
            </a:r>
            <a:endParaRPr sz="2400" b="0" i="0" u="none" strike="noStrike" cap="none" dirty="0">
              <a:solidFill>
                <a:srgbClr val="000000"/>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Gill Sans"/>
                <a:ea typeface="Gill Sans"/>
                <a:cs typeface="Gill Sans"/>
                <a:sym typeface="Gill Sans"/>
              </a:rPr>
              <a:t>How much must the business sell for to earn you a comparable income?</a:t>
            </a:r>
            <a:endParaRPr sz="2400" b="0" i="0" u="none" strike="noStrike" cap="none" dirty="0">
              <a:solidFill>
                <a:srgbClr val="000000"/>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Gill Sans"/>
                <a:ea typeface="Gill Sans"/>
                <a:cs typeface="Gill Sans"/>
                <a:sym typeface="Gill Sans"/>
              </a:rPr>
              <a:t>What financial terms and conditions do you prefer?</a:t>
            </a:r>
            <a:endParaRPr sz="2400" b="0" i="0" u="none" strike="noStrike" cap="none" dirty="0">
              <a:solidFill>
                <a:srgbClr val="000000"/>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Gill Sans"/>
                <a:ea typeface="Gill Sans"/>
                <a:cs typeface="Gill Sans"/>
                <a:sym typeface="Gill Sans"/>
              </a:rPr>
              <a:t>What financial terms or conditions are unacceptable?</a:t>
            </a:r>
            <a:endParaRPr sz="24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386" name="Google Shape;386;p5" descr="Melting wall clock on gray background"/>
          <p:cNvPicPr preferRelativeResize="0"/>
          <p:nvPr/>
        </p:nvPicPr>
        <p:blipFill rotWithShape="1">
          <a:blip r:embed="rId3">
            <a:alphaModFix/>
          </a:blip>
          <a:srcRect l="24642" t="14195" r="23584" b="14194"/>
          <a:stretch/>
        </p:blipFill>
        <p:spPr>
          <a:xfrm>
            <a:off x="7100996" y="505583"/>
            <a:ext cx="1737360" cy="1928033"/>
          </a:xfrm>
          <a:prstGeom prst="roundRect">
            <a:avLst>
              <a:gd name="adj" fmla="val 16667"/>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g28375b98293_0_358"/>
          <p:cNvSpPr txBox="1">
            <a:spLocks noGrp="1"/>
          </p:cNvSpPr>
          <p:nvPr>
            <p:ph type="body" idx="1"/>
          </p:nvPr>
        </p:nvSpPr>
        <p:spPr>
          <a:xfrm>
            <a:off x="180000" y="1279605"/>
            <a:ext cx="5133600" cy="30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50"/>
              <a:buNone/>
            </a:pPr>
            <a:endParaRPr sz="1250" dirty="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150"/>
              <a:buNone/>
            </a:pPr>
            <a:r>
              <a:rPr lang="en-US" sz="2000" dirty="0">
                <a:solidFill>
                  <a:srgbClr val="000000"/>
                </a:solidFill>
                <a:highlight>
                  <a:srgbClr val="FFFFFF"/>
                </a:highlight>
                <a:latin typeface="Gill Sans"/>
                <a:ea typeface="Gill Sans"/>
                <a:cs typeface="Gill Sans"/>
                <a:sym typeface="Gill Sans"/>
              </a:rPr>
              <a:t>This form focuses on your retirement and your long-term care needs. This form will be helpful when you consult your financial advisor to discuss making your retirement goals a reality.</a:t>
            </a:r>
            <a:endParaRPr dirty="0"/>
          </a:p>
          <a:p>
            <a:pPr marL="0" lvl="0" indent="0" algn="l" rtl="0">
              <a:lnSpc>
                <a:spcPct val="100000"/>
              </a:lnSpc>
              <a:spcBef>
                <a:spcPts val="0"/>
              </a:spcBef>
              <a:spcAft>
                <a:spcPts val="0"/>
              </a:spcAft>
              <a:buSzPts val="1150"/>
              <a:buNone/>
            </a:pPr>
            <a:endParaRPr sz="2000" dirty="0">
              <a:solidFill>
                <a:srgbClr val="000000"/>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1150"/>
              <a:buNone/>
            </a:pPr>
            <a:r>
              <a:rPr lang="en-US" sz="2000" dirty="0">
                <a:solidFill>
                  <a:srgbClr val="000000"/>
                </a:solidFill>
                <a:highlight>
                  <a:srgbClr val="FFFFFF"/>
                </a:highlight>
                <a:latin typeface="Gill Sans"/>
                <a:ea typeface="Gill Sans"/>
                <a:cs typeface="Gill Sans"/>
                <a:sym typeface="Gill Sans"/>
              </a:rPr>
              <a:t>It could involve traveling the world for a year, completing certain projects, providing for the college education of a grandchild, or simply spending more time with your grandchildren and less on the land and business.</a:t>
            </a:r>
            <a:endParaRPr sz="2000" dirty="0">
              <a:solidFill>
                <a:srgbClr val="000000"/>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1242"/>
              <a:buNone/>
            </a:pPr>
            <a:endParaRPr dirty="0"/>
          </a:p>
        </p:txBody>
      </p:sp>
      <p:sp>
        <p:nvSpPr>
          <p:cNvPr id="8" name="Title 7">
            <a:extLst>
              <a:ext uri="{FF2B5EF4-FFF2-40B4-BE49-F238E27FC236}">
                <a16:creationId xmlns:a16="http://schemas.microsoft.com/office/drawing/2014/main" id="{F348C466-0821-9538-B490-932281EDAA07}"/>
              </a:ext>
            </a:extLst>
          </p:cNvPr>
          <p:cNvSpPr>
            <a:spLocks noGrp="1"/>
          </p:cNvSpPr>
          <p:nvPr>
            <p:ph type="title"/>
          </p:nvPr>
        </p:nvSpPr>
        <p:spPr>
          <a:xfrm>
            <a:off x="349887" y="641496"/>
            <a:ext cx="8272212" cy="373997"/>
          </a:xfrm>
        </p:spPr>
        <p:txBody>
          <a:bodyPr>
            <a:noAutofit/>
          </a:bodyPr>
          <a:lstStyle/>
          <a:p>
            <a:r>
              <a:rPr lang="en-US" sz="2800" b="1" dirty="0">
                <a:latin typeface="Livvic" pitchFamily="2" charset="77"/>
              </a:rPr>
              <a:t>HANDOUT: PLANNING YOUR RETIREMENT</a:t>
            </a:r>
          </a:p>
        </p:txBody>
      </p:sp>
      <p:pic>
        <p:nvPicPr>
          <p:cNvPr id="3" name="Picture 2">
            <a:extLst>
              <a:ext uri="{FF2B5EF4-FFF2-40B4-BE49-F238E27FC236}">
                <a16:creationId xmlns:a16="http://schemas.microsoft.com/office/drawing/2014/main" id="{4F330C2E-1D86-D139-B68A-F51A39E63C4C}"/>
              </a:ext>
            </a:extLst>
          </p:cNvPr>
          <p:cNvPicPr>
            <a:picLocks noChangeAspect="1"/>
          </p:cNvPicPr>
          <p:nvPr/>
        </p:nvPicPr>
        <p:blipFill>
          <a:blip r:embed="rId3"/>
          <a:stretch>
            <a:fillRect/>
          </a:stretch>
        </p:blipFill>
        <p:spPr>
          <a:xfrm>
            <a:off x="5941639" y="1465526"/>
            <a:ext cx="2536613" cy="347920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7"/>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err="1">
                <a:solidFill>
                  <a:schemeClr val="accent1"/>
                </a:solidFill>
              </a:rPr>
              <a:t>Roadmapping</a:t>
            </a:r>
            <a:r>
              <a:rPr lang="en-US" sz="4400" dirty="0">
                <a:solidFill>
                  <a:schemeClr val="accent1"/>
                </a:solidFill>
              </a:rPr>
              <a:t> Your Succession Process</a:t>
            </a:r>
            <a:endParaRPr sz="44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0"/>
          <p:cNvSpPr txBox="1">
            <a:spLocks noGrp="1"/>
          </p:cNvSpPr>
          <p:nvPr>
            <p:ph type="body" idx="1"/>
          </p:nvPr>
        </p:nvSpPr>
        <p:spPr>
          <a:xfrm>
            <a:off x="334979" y="511520"/>
            <a:ext cx="8464990" cy="794543"/>
          </a:xfrm>
          <a:prstGeom prst="rect">
            <a:avLst/>
          </a:prstGeom>
          <a:solidFill>
            <a:srgbClr val="002060"/>
          </a:solid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600"/>
              </a:spcAft>
              <a:buSzPts val="1200"/>
              <a:buNone/>
            </a:pPr>
            <a:r>
              <a:rPr lang="en-US"/>
              <a:t>Purpose:</a:t>
            </a:r>
            <a:endParaRPr/>
          </a:p>
        </p:txBody>
      </p:sp>
      <p:sp>
        <p:nvSpPr>
          <p:cNvPr id="137" name="Google Shape;137;p50"/>
          <p:cNvSpPr txBox="1">
            <a:spLocks noGrp="1"/>
          </p:cNvSpPr>
          <p:nvPr>
            <p:ph type="body" idx="2"/>
          </p:nvPr>
        </p:nvSpPr>
        <p:spPr>
          <a:xfrm>
            <a:off x="334979" y="1380945"/>
            <a:ext cx="8464989" cy="2914661"/>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10000"/>
              </a:lnSpc>
              <a:spcBef>
                <a:spcPts val="0"/>
              </a:spcBef>
              <a:buSzPts val="2162"/>
              <a:buNone/>
            </a:pPr>
            <a:r>
              <a:rPr lang="en-US" sz="2400" dirty="0">
                <a:solidFill>
                  <a:srgbClr val="000000"/>
                </a:solidFill>
                <a:latin typeface="Gill Sans" panose="020B0502020104020203" pitchFamily="34" charset="-79"/>
                <a:ea typeface="Arial"/>
                <a:cs typeface="Gill Sans" panose="020B0502020104020203" pitchFamily="34" charset="-79"/>
                <a:sym typeface="Arial"/>
              </a:rPr>
              <a:t>Succession planning encompasses many emotional and financial aspects of a family and a business, making decisions and moving forward more difficult. This research-based curriculum with comprehensive handouts integrated will give participants the confidence they need to learn strategies for moving succession forward with their property or business. Both soft and hard skills are covered in the materials and will empower owners to develop and implement their succession plan.</a:t>
            </a:r>
            <a:endParaRPr sz="3200" dirty="0">
              <a:latin typeface="Gill Sans" panose="020B0502020104020203" pitchFamily="34" charset="-79"/>
              <a:cs typeface="Gill Sans" panose="020B0502020104020203" pitchFamily="34" charset="-79"/>
            </a:endParaRPr>
          </a:p>
        </p:txBody>
      </p:sp>
      <p:pic>
        <p:nvPicPr>
          <p:cNvPr id="139" name="Google Shape;139;p50"/>
          <p:cNvPicPr preferRelativeResize="0">
            <a:picLocks noChangeAspect="1"/>
          </p:cNvPicPr>
          <p:nvPr/>
        </p:nvPicPr>
        <p:blipFill rotWithShape="1">
          <a:blip r:embed="rId3">
            <a:alphaModFix/>
          </a:blip>
          <a:srcRect/>
          <a:stretch/>
        </p:blipFill>
        <p:spPr>
          <a:xfrm>
            <a:off x="5286150" y="4295251"/>
            <a:ext cx="3436863" cy="731520"/>
          </a:xfrm>
          <a:prstGeom prst="rect">
            <a:avLst/>
          </a:prstGeom>
          <a:noFill/>
          <a:ln>
            <a:noFill/>
          </a:ln>
        </p:spPr>
      </p:pic>
      <p:pic>
        <p:nvPicPr>
          <p:cNvPr id="140" name="Google Shape;140;p50"/>
          <p:cNvPicPr preferRelativeResize="0"/>
          <p:nvPr/>
        </p:nvPicPr>
        <p:blipFill rotWithShape="1">
          <a:blip r:embed="rId3">
            <a:alphaModFix/>
          </a:blip>
          <a:srcRect r="76041" b="-5419"/>
          <a:stretch/>
        </p:blipFill>
        <p:spPr>
          <a:xfrm>
            <a:off x="4025762" y="4238167"/>
            <a:ext cx="906526" cy="848603"/>
          </a:xfrm>
          <a:prstGeom prst="rect">
            <a:avLst/>
          </a:prstGeom>
          <a:noFill/>
          <a:ln>
            <a:noFill/>
          </a:ln>
        </p:spPr>
      </p:pic>
      <p:sp>
        <p:nvSpPr>
          <p:cNvPr id="141" name="Google Shape;141;p50"/>
          <p:cNvSpPr txBox="1"/>
          <p:nvPr/>
        </p:nvSpPr>
        <p:spPr>
          <a:xfrm>
            <a:off x="334979" y="4537320"/>
            <a:ext cx="378496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Gill Sans" panose="020B0502020104020203" pitchFamily="34" charset="-79"/>
                <a:cs typeface="Gill Sans" panose="020B0502020104020203" pitchFamily="34" charset="-79"/>
                <a:sym typeface="Arial"/>
              </a:rPr>
              <a:t>Funding to develop this training provided by: </a:t>
            </a:r>
            <a:endParaRPr sz="1400" u="none" strike="noStrike" cap="none" dirty="0">
              <a:solidFill>
                <a:schemeClr val="tx1"/>
              </a:solidFill>
              <a:latin typeface="Gill Sans" panose="020B0502020104020203" pitchFamily="34" charset="-79"/>
              <a:cs typeface="Gill Sans" panose="020B0502020104020203" pitchFamily="34" charset="-79"/>
              <a:sym typeface="Arial"/>
            </a:endParaRPr>
          </a:p>
        </p:txBody>
      </p:sp>
      <p:sp>
        <p:nvSpPr>
          <p:cNvPr id="3" name="TextBox 2">
            <a:extLst>
              <a:ext uri="{FF2B5EF4-FFF2-40B4-BE49-F238E27FC236}">
                <a16:creationId xmlns:a16="http://schemas.microsoft.com/office/drawing/2014/main" id="{868FDD94-02E7-0415-B40B-92ADC5B1A5E9}"/>
              </a:ext>
            </a:extLst>
          </p:cNvPr>
          <p:cNvSpPr txBox="1"/>
          <p:nvPr/>
        </p:nvSpPr>
        <p:spPr>
          <a:xfrm>
            <a:off x="4985506" y="4515783"/>
            <a:ext cx="247425" cy="400110"/>
          </a:xfrm>
          <a:prstGeom prst="rect">
            <a:avLst/>
          </a:prstGeom>
          <a:noFill/>
        </p:spPr>
        <p:txBody>
          <a:bodyPr wrap="square">
            <a:spAutoFit/>
          </a:bodyPr>
          <a:lstStyle/>
          <a:p>
            <a:pPr algn="ctr"/>
            <a:r>
              <a:rPr lang="en-US" sz="2000" dirty="0">
                <a:solidFill>
                  <a:srgbClr val="000000"/>
                </a:solidFill>
                <a:latin typeface="Gill Sans" panose="020B0502020104020203" pitchFamily="34" charset="-79"/>
                <a:ea typeface="Arial"/>
                <a:cs typeface="Gill Sans" panose="020B0502020104020203" pitchFamily="34" charset="-79"/>
                <a:sym typeface="Arial"/>
              </a:rPr>
              <a:t>&amp;</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txBox="1">
            <a:spLocks noGrp="1"/>
          </p:cNvSpPr>
          <p:nvPr>
            <p:ph type="title"/>
          </p:nvPr>
        </p:nvSpPr>
        <p:spPr>
          <a:xfrm>
            <a:off x="354539" y="638636"/>
            <a:ext cx="8445443" cy="50015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WHAT IS A SUCCESSION ROADMAP?</a:t>
            </a:r>
            <a:endParaRPr sz="2800" b="1" dirty="0">
              <a:latin typeface="Livvic"/>
              <a:ea typeface="Livvic"/>
              <a:cs typeface="Livvic"/>
              <a:sym typeface="Livvic"/>
            </a:endParaRPr>
          </a:p>
        </p:txBody>
      </p:sp>
      <p:sp>
        <p:nvSpPr>
          <p:cNvPr id="408" name="Google Shape;408;p6"/>
          <p:cNvSpPr txBox="1">
            <a:spLocks noGrp="1"/>
          </p:cNvSpPr>
          <p:nvPr>
            <p:ph type="body" idx="1"/>
          </p:nvPr>
        </p:nvSpPr>
        <p:spPr>
          <a:xfrm>
            <a:off x="986585" y="1941775"/>
            <a:ext cx="3493458" cy="2662278"/>
          </a:xfrm>
          <a:prstGeom prst="rect">
            <a:avLst/>
          </a:prstGeom>
          <a:noFill/>
          <a:ln>
            <a:noFill/>
          </a:ln>
        </p:spPr>
        <p:txBody>
          <a:bodyPr spcFirstLastPara="1" wrap="square" lIns="68575" tIns="34275" rIns="68575" bIns="34275" anchor="t" anchorCtr="0">
            <a:normAutofit/>
          </a:bodyPr>
          <a:lstStyle/>
          <a:p>
            <a:pPr marL="0" lvl="0" indent="0" algn="ctr" rtl="0">
              <a:lnSpc>
                <a:spcPct val="115000"/>
              </a:lnSpc>
              <a:spcBef>
                <a:spcPts val="0"/>
              </a:spcBef>
              <a:spcAft>
                <a:spcPts val="0"/>
              </a:spcAft>
              <a:buSzPts val="1200"/>
              <a:buNone/>
            </a:pPr>
            <a:r>
              <a:rPr lang="en-US" sz="2800" dirty="0">
                <a:solidFill>
                  <a:schemeClr val="tx1"/>
                </a:solidFill>
              </a:rPr>
              <a:t>Setting goals and tracking your family’s progress through the succession process</a:t>
            </a:r>
            <a:endParaRPr sz="2800" dirty="0">
              <a:solidFill>
                <a:schemeClr val="tx1"/>
              </a:solidFill>
            </a:endParaRPr>
          </a:p>
          <a:p>
            <a:pPr marL="457200" lvl="0" indent="-228600" algn="l" rtl="0">
              <a:lnSpc>
                <a:spcPct val="115000"/>
              </a:lnSpc>
              <a:spcBef>
                <a:spcPts val="0"/>
              </a:spcBef>
              <a:spcAft>
                <a:spcPts val="0"/>
              </a:spcAft>
              <a:buSzPts val="1200"/>
              <a:buNone/>
            </a:pPr>
            <a:endParaRPr sz="2400" dirty="0"/>
          </a:p>
        </p:txBody>
      </p:sp>
      <p:pic>
        <p:nvPicPr>
          <p:cNvPr id="409" name="Google Shape;409;p6"/>
          <p:cNvPicPr preferRelativeResize="0"/>
          <p:nvPr/>
        </p:nvPicPr>
        <p:blipFill rotWithShape="1">
          <a:blip r:embed="rId3">
            <a:alphaModFix/>
          </a:blip>
          <a:srcRect/>
          <a:stretch/>
        </p:blipFill>
        <p:spPr>
          <a:xfrm>
            <a:off x="4572000" y="1348400"/>
            <a:ext cx="4227982" cy="34481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0"/>
          <p:cNvPicPr preferRelativeResize="0"/>
          <p:nvPr/>
        </p:nvPicPr>
        <p:blipFill rotWithShape="1">
          <a:blip r:embed="rId3">
            <a:alphaModFix/>
          </a:blip>
          <a:srcRect t="9091" r="20416"/>
          <a:stretch/>
        </p:blipFill>
        <p:spPr>
          <a:xfrm>
            <a:off x="2641851" y="7"/>
            <a:ext cx="6502149" cy="5143493"/>
          </a:xfrm>
          <a:prstGeom prst="rect">
            <a:avLst/>
          </a:prstGeom>
          <a:noFill/>
          <a:ln>
            <a:noFill/>
          </a:ln>
        </p:spPr>
      </p:pic>
      <p:sp>
        <p:nvSpPr>
          <p:cNvPr id="417" name="Google Shape;417;p20"/>
          <p:cNvSpPr/>
          <p:nvPr/>
        </p:nvSpPr>
        <p:spPr>
          <a:xfrm>
            <a:off x="0" y="0"/>
            <a:ext cx="9144000" cy="5143500"/>
          </a:xfrm>
          <a:prstGeom prst="rect">
            <a:avLst/>
          </a:prstGeom>
          <a:gradFill>
            <a:gsLst>
              <a:gs pos="0">
                <a:srgbClr val="C1D1EE">
                  <a:alpha val="0"/>
                </a:srgbClr>
              </a:gs>
              <a:gs pos="50000">
                <a:srgbClr val="132548"/>
              </a:gs>
              <a:gs pos="100000">
                <a:schemeClr val="accen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18" name="Google Shape;418;p20"/>
          <p:cNvSpPr txBox="1">
            <a:spLocks noGrp="1"/>
          </p:cNvSpPr>
          <p:nvPr>
            <p:ph type="title"/>
          </p:nvPr>
        </p:nvSpPr>
        <p:spPr>
          <a:xfrm>
            <a:off x="145335" y="442917"/>
            <a:ext cx="7976252" cy="56837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solidFill>
                  <a:schemeClr val="lt1"/>
                </a:solidFill>
                <a:latin typeface="Livvic"/>
                <a:ea typeface="Livvic"/>
                <a:cs typeface="Livvic"/>
                <a:sym typeface="Livvic"/>
              </a:rPr>
              <a:t>ROAD MAP</a:t>
            </a:r>
            <a:endParaRPr sz="2800" b="1" dirty="0">
              <a:latin typeface="Livvic"/>
              <a:ea typeface="Livvic"/>
              <a:cs typeface="Livvic"/>
              <a:sym typeface="Livvic"/>
            </a:endParaRPr>
          </a:p>
        </p:txBody>
      </p:sp>
      <p:sp>
        <p:nvSpPr>
          <p:cNvPr id="419" name="Google Shape;419;p20"/>
          <p:cNvSpPr txBox="1">
            <a:spLocks noGrp="1"/>
          </p:cNvSpPr>
          <p:nvPr>
            <p:ph type="body" idx="1"/>
          </p:nvPr>
        </p:nvSpPr>
        <p:spPr>
          <a:xfrm>
            <a:off x="-1" y="1066303"/>
            <a:ext cx="7593759" cy="3706412"/>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bg1"/>
              </a:buClr>
              <a:buSzPts val="1297"/>
              <a:buChar char="●"/>
            </a:pPr>
            <a:r>
              <a:rPr lang="en-US" sz="2400" b="1" dirty="0">
                <a:solidFill>
                  <a:schemeClr val="lt1"/>
                </a:solidFill>
              </a:rPr>
              <a:t>Defines the succession process in terms of: </a:t>
            </a:r>
            <a:endParaRPr sz="2400" dirty="0"/>
          </a:p>
          <a:p>
            <a:pPr marL="914400" lvl="1" indent="-304800" algn="l" rtl="0">
              <a:lnSpc>
                <a:spcPct val="115000"/>
              </a:lnSpc>
              <a:spcBef>
                <a:spcPts val="1600"/>
              </a:spcBef>
              <a:spcAft>
                <a:spcPts val="0"/>
              </a:spcAft>
              <a:buClr>
                <a:schemeClr val="bg1"/>
              </a:buClr>
              <a:buSzPts val="1297"/>
              <a:buChar char="○"/>
            </a:pPr>
            <a:r>
              <a:rPr lang="en-US" sz="2400" b="1" i="1" u="sng" dirty="0">
                <a:solidFill>
                  <a:schemeClr val="lt1"/>
                </a:solidFill>
              </a:rPr>
              <a:t>Who</a:t>
            </a:r>
            <a:r>
              <a:rPr lang="en-US" sz="2400" b="1" dirty="0">
                <a:solidFill>
                  <a:schemeClr val="lt1"/>
                </a:solidFill>
              </a:rPr>
              <a:t> is responsible</a:t>
            </a:r>
            <a:endParaRPr sz="2400" dirty="0"/>
          </a:p>
          <a:p>
            <a:pPr marL="914400" lvl="1" indent="-304800" algn="l" rtl="0">
              <a:lnSpc>
                <a:spcPct val="115000"/>
              </a:lnSpc>
              <a:spcBef>
                <a:spcPts val="1600"/>
              </a:spcBef>
              <a:spcAft>
                <a:spcPts val="0"/>
              </a:spcAft>
              <a:buClr>
                <a:schemeClr val="bg1"/>
              </a:buClr>
              <a:buSzPts val="1297"/>
              <a:buChar char="○"/>
            </a:pPr>
            <a:r>
              <a:rPr lang="en-US" sz="2400" b="1" i="1" u="sng" dirty="0">
                <a:solidFill>
                  <a:schemeClr val="lt1"/>
                </a:solidFill>
              </a:rPr>
              <a:t>What</a:t>
            </a:r>
            <a:r>
              <a:rPr lang="en-US" sz="2400" b="1" i="1" dirty="0">
                <a:solidFill>
                  <a:schemeClr val="lt1"/>
                </a:solidFill>
              </a:rPr>
              <a:t> </a:t>
            </a:r>
            <a:r>
              <a:rPr lang="en-US" sz="2400" b="1" dirty="0">
                <a:solidFill>
                  <a:schemeClr val="lt1"/>
                </a:solidFill>
              </a:rPr>
              <a:t>the incumbent and successor are responsible for, respectively</a:t>
            </a:r>
            <a:endParaRPr sz="2400" dirty="0"/>
          </a:p>
          <a:p>
            <a:pPr marL="914400" lvl="1" indent="-304800" algn="l" rtl="0">
              <a:lnSpc>
                <a:spcPct val="115000"/>
              </a:lnSpc>
              <a:spcBef>
                <a:spcPts val="1600"/>
              </a:spcBef>
              <a:spcAft>
                <a:spcPts val="0"/>
              </a:spcAft>
              <a:buClr>
                <a:schemeClr val="bg1"/>
              </a:buClr>
              <a:buSzPts val="1297"/>
              <a:buChar char="○"/>
            </a:pPr>
            <a:r>
              <a:rPr lang="en-US" sz="2400" b="1" i="1" u="sng" dirty="0">
                <a:solidFill>
                  <a:schemeClr val="lt1"/>
                </a:solidFill>
              </a:rPr>
              <a:t>When</a:t>
            </a:r>
            <a:r>
              <a:rPr lang="en-US" sz="2400" b="1" dirty="0">
                <a:solidFill>
                  <a:schemeClr val="lt1"/>
                </a:solidFill>
              </a:rPr>
              <a:t> responsibilities are transferred on the way to the transfer of full control</a:t>
            </a: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1"/>
          <p:cNvSpPr txBox="1">
            <a:spLocks noGrp="1"/>
          </p:cNvSpPr>
          <p:nvPr>
            <p:ph type="title" idx="4294967295"/>
          </p:nvPr>
        </p:nvSpPr>
        <p:spPr>
          <a:xfrm>
            <a:off x="259920" y="228630"/>
            <a:ext cx="8272463" cy="74136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accent1"/>
              </a:buClr>
              <a:buSzPts val="2420"/>
              <a:buFont typeface="Livvic"/>
              <a:buNone/>
            </a:pPr>
            <a:r>
              <a:rPr lang="en-US" sz="2800" b="1">
                <a:solidFill>
                  <a:schemeClr val="accent1"/>
                </a:solidFill>
                <a:latin typeface="Livvic"/>
                <a:ea typeface="Livvic"/>
                <a:cs typeface="Livvic"/>
                <a:sym typeface="Livvic"/>
              </a:rPr>
              <a:t>SUCCESSION</a:t>
            </a:r>
            <a:r>
              <a:rPr lang="en-US" sz="2800" b="1">
                <a:latin typeface="Livvic"/>
                <a:ea typeface="Livvic"/>
                <a:cs typeface="Livvic"/>
                <a:sym typeface="Livvic"/>
              </a:rPr>
              <a:t> </a:t>
            </a:r>
            <a:r>
              <a:rPr lang="en-US" sz="2800" b="1">
                <a:solidFill>
                  <a:schemeClr val="accent1"/>
                </a:solidFill>
                <a:latin typeface="Livvic"/>
                <a:ea typeface="Livvic"/>
                <a:cs typeface="Livvic"/>
                <a:sym typeface="Livvic"/>
              </a:rPr>
              <a:t>ROAD MAP</a:t>
            </a:r>
            <a:endParaRPr sz="1800" b="1">
              <a:solidFill>
                <a:schemeClr val="accent1"/>
              </a:solidFill>
              <a:latin typeface="Livvic"/>
              <a:ea typeface="Livvic"/>
              <a:cs typeface="Livvic"/>
              <a:sym typeface="Livvic"/>
            </a:endParaRPr>
          </a:p>
        </p:txBody>
      </p:sp>
      <p:sp>
        <p:nvSpPr>
          <p:cNvPr id="427" name="Google Shape;427;p21"/>
          <p:cNvSpPr txBox="1">
            <a:spLocks noGrp="1"/>
          </p:cNvSpPr>
          <p:nvPr>
            <p:ph type="body" idx="4294967295"/>
          </p:nvPr>
        </p:nvSpPr>
        <p:spPr>
          <a:xfrm>
            <a:off x="87806" y="1069094"/>
            <a:ext cx="8968387" cy="3481471"/>
          </a:xfrm>
          <a:prstGeom prst="rect">
            <a:avLst/>
          </a:prstGeom>
          <a:noFill/>
          <a:ln>
            <a:noFill/>
          </a:ln>
        </p:spPr>
        <p:txBody>
          <a:bodyPr spcFirstLastPara="1" wrap="square" lIns="68575" tIns="34275" rIns="68575" bIns="34275" anchor="ctr" anchorCtr="0">
            <a:noAutofit/>
          </a:bodyPr>
          <a:lstStyle/>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Long timeframe and sequential transfer lead to </a:t>
            </a:r>
            <a:br>
              <a:rPr lang="en-US" sz="2400" dirty="0">
                <a:solidFill>
                  <a:schemeClr val="tx1"/>
                </a:solidFill>
              </a:rPr>
            </a:br>
            <a:r>
              <a:rPr lang="en-US" sz="2400" dirty="0">
                <a:solidFill>
                  <a:schemeClr val="tx1"/>
                </a:solidFill>
              </a:rPr>
              <a:t>conflict around roles, responsibilities, and economic </a:t>
            </a:r>
            <a:br>
              <a:rPr lang="en-US" sz="2400" dirty="0">
                <a:solidFill>
                  <a:schemeClr val="tx1"/>
                </a:solidFill>
              </a:rPr>
            </a:br>
            <a:r>
              <a:rPr lang="en-US" sz="2400" dirty="0">
                <a:solidFill>
                  <a:schemeClr val="tx1"/>
                </a:solidFill>
              </a:rPr>
              <a:t>incentives </a:t>
            </a:r>
            <a:endParaRPr sz="2400" dirty="0">
              <a:solidFill>
                <a:schemeClr val="tx1"/>
              </a:solidFill>
            </a:endParaRPr>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Can have uncertainties about roles and responsibilities if incumbent and successor are both involved in the business for extended periods</a:t>
            </a:r>
            <a:endParaRPr sz="2400" dirty="0">
              <a:solidFill>
                <a:schemeClr val="tx1"/>
              </a:solidFill>
            </a:endParaRPr>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If successor is appointed to top management but has no ownership timeline, this leads to successor feeling punished for efforts</a:t>
            </a:r>
            <a:endParaRPr sz="2400" dirty="0">
              <a:solidFill>
                <a:schemeClr val="tx1"/>
              </a:solidFill>
            </a:endParaRPr>
          </a:p>
          <a:p>
            <a:pPr marL="4953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chemeClr val="tx1"/>
                </a:solidFill>
              </a:rPr>
              <a:t>Roadmap can help address the inevitable governance challenges that will come up before succession is complete</a:t>
            </a:r>
            <a:endParaRPr sz="2400" dirty="0">
              <a:solidFill>
                <a:schemeClr val="tx1"/>
              </a:solidFill>
            </a:endParaRPr>
          </a:p>
        </p:txBody>
      </p:sp>
      <p:pic>
        <p:nvPicPr>
          <p:cNvPr id="428" name="Google Shape;428;p21" descr="Connections"/>
          <p:cNvPicPr preferRelativeResize="0"/>
          <p:nvPr/>
        </p:nvPicPr>
        <p:blipFill rotWithShape="1">
          <a:blip r:embed="rId3">
            <a:alphaModFix/>
          </a:blip>
          <a:srcRect/>
          <a:stretch/>
        </p:blipFill>
        <p:spPr>
          <a:xfrm>
            <a:off x="7066919" y="327731"/>
            <a:ext cx="1847441" cy="184744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2"/>
          <p:cNvSpPr txBox="1">
            <a:spLocks noGrp="1"/>
          </p:cNvSpPr>
          <p:nvPr>
            <p:ph type="title"/>
          </p:nvPr>
        </p:nvSpPr>
        <p:spPr>
          <a:xfrm>
            <a:off x="375449" y="412503"/>
            <a:ext cx="8571410" cy="960041"/>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ADAPTING ROLES FOR THE INCUMBENT</a:t>
            </a:r>
            <a:br>
              <a:rPr lang="en-US" sz="2800" b="1">
                <a:latin typeface="Livvic"/>
                <a:ea typeface="Livvic"/>
                <a:cs typeface="Livvic"/>
                <a:sym typeface="Livvic"/>
              </a:rPr>
            </a:br>
            <a:r>
              <a:rPr lang="en-US" sz="2800" b="1">
                <a:latin typeface="Livvic"/>
                <a:ea typeface="Livvic"/>
                <a:cs typeface="Livvic"/>
                <a:sym typeface="Livvic"/>
              </a:rPr>
              <a:t>AND SUCCESSOR</a:t>
            </a:r>
            <a:endParaRPr sz="2000" b="1">
              <a:latin typeface="Livvic"/>
              <a:ea typeface="Livvic"/>
              <a:cs typeface="Livvic"/>
              <a:sym typeface="Livvic"/>
            </a:endParaRPr>
          </a:p>
        </p:txBody>
      </p:sp>
      <p:sp>
        <p:nvSpPr>
          <p:cNvPr id="436" name="Google Shape;436;p22"/>
          <p:cNvSpPr txBox="1">
            <a:spLocks noGrp="1"/>
          </p:cNvSpPr>
          <p:nvPr>
            <p:ph type="body" idx="1"/>
          </p:nvPr>
        </p:nvSpPr>
        <p:spPr>
          <a:xfrm>
            <a:off x="138026" y="1427048"/>
            <a:ext cx="8448856" cy="3855016"/>
          </a:xfrm>
          <a:prstGeom prst="rect">
            <a:avLst/>
          </a:prstGeom>
          <a:noFill/>
          <a:ln>
            <a:noFill/>
          </a:ln>
        </p:spPr>
        <p:txBody>
          <a:bodyPr spcFirstLastPara="1" wrap="square" lIns="68575" tIns="34275" rIns="68575" bIns="34275" anchor="t" anchorCtr="0">
            <a:noAutofit/>
          </a:bodyPr>
          <a:lstStyle/>
          <a:p>
            <a:pPr marL="495300" lvl="0" indent="-342900" algn="l" rtl="0">
              <a:lnSpc>
                <a:spcPct val="100000"/>
              </a:lnSpc>
              <a:spcBef>
                <a:spcPts val="0"/>
              </a:spcBef>
              <a:spcAft>
                <a:spcPts val="0"/>
              </a:spcAft>
              <a:buSzPts val="1200"/>
              <a:buFont typeface="Noto Sans Symbols"/>
              <a:buChar char="▪"/>
            </a:pPr>
            <a:r>
              <a:rPr lang="en-US" sz="2400" dirty="0">
                <a:solidFill>
                  <a:schemeClr val="tx1"/>
                </a:solidFill>
              </a:rPr>
              <a:t>It’s not only about changing roles, but also about a change in self-understanding of the people involved</a:t>
            </a:r>
            <a:endParaRPr sz="2400" dirty="0">
              <a:solidFill>
                <a:schemeClr val="tx1"/>
              </a:solidFill>
            </a:endParaRPr>
          </a:p>
          <a:p>
            <a:pPr marL="952500" lvl="1" indent="-342900" algn="l" rtl="0">
              <a:lnSpc>
                <a:spcPct val="100000"/>
              </a:lnSpc>
              <a:spcBef>
                <a:spcPts val="0"/>
              </a:spcBef>
              <a:spcAft>
                <a:spcPts val="0"/>
              </a:spcAft>
              <a:buSzPts val="1200"/>
              <a:buFont typeface="Noto Sans Symbols"/>
              <a:buChar char="▪"/>
            </a:pPr>
            <a:r>
              <a:rPr lang="en-US" sz="2400" dirty="0">
                <a:solidFill>
                  <a:schemeClr val="tx1"/>
                </a:solidFill>
              </a:rPr>
              <a:t>Incumbent transitions from leader/chief to</a:t>
            </a:r>
            <a:br>
              <a:rPr lang="en-US" sz="2400" dirty="0">
                <a:solidFill>
                  <a:schemeClr val="tx1"/>
                </a:solidFill>
              </a:rPr>
            </a:br>
            <a:r>
              <a:rPr lang="en-US" sz="2400" dirty="0">
                <a:solidFill>
                  <a:schemeClr val="tx1"/>
                </a:solidFill>
              </a:rPr>
              <a:t> eventually take on a consultant role</a:t>
            </a:r>
            <a:endParaRPr sz="2400" dirty="0">
              <a:solidFill>
                <a:schemeClr val="tx1"/>
              </a:solidFill>
            </a:endParaRPr>
          </a:p>
          <a:p>
            <a:pPr marL="952500" lvl="1" indent="-342900" algn="l" rtl="0">
              <a:lnSpc>
                <a:spcPct val="100000"/>
              </a:lnSpc>
              <a:spcBef>
                <a:spcPts val="0"/>
              </a:spcBef>
              <a:spcAft>
                <a:spcPts val="0"/>
              </a:spcAft>
              <a:buSzPts val="1200"/>
              <a:buFont typeface="Noto Sans Symbols"/>
              <a:buChar char="▪"/>
            </a:pPr>
            <a:r>
              <a:rPr lang="en-US" sz="2400" dirty="0">
                <a:solidFill>
                  <a:schemeClr val="tx1"/>
                </a:solidFill>
              </a:rPr>
              <a:t>Successor transitions from having no </a:t>
            </a:r>
            <a:br>
              <a:rPr lang="en-US" sz="2400" dirty="0">
                <a:solidFill>
                  <a:schemeClr val="tx1"/>
                </a:solidFill>
              </a:rPr>
            </a:br>
            <a:r>
              <a:rPr lang="en-US" sz="2400" dirty="0">
                <a:solidFill>
                  <a:schemeClr val="tx1"/>
                </a:solidFill>
              </a:rPr>
              <a:t>role to the leader/chief</a:t>
            </a:r>
            <a:endParaRPr sz="2400" dirty="0">
              <a:solidFill>
                <a:schemeClr val="tx1"/>
              </a:solidFill>
            </a:endParaRPr>
          </a:p>
          <a:p>
            <a:pPr marL="571500" lvl="0" indent="-266700" algn="l" rtl="0">
              <a:lnSpc>
                <a:spcPct val="100000"/>
              </a:lnSpc>
              <a:spcBef>
                <a:spcPts val="0"/>
              </a:spcBef>
              <a:spcAft>
                <a:spcPts val="0"/>
              </a:spcAft>
              <a:buSzPts val="1200"/>
              <a:buFont typeface="Noto Sans Symbols"/>
              <a:buNone/>
            </a:pPr>
            <a:endParaRPr sz="2400" dirty="0">
              <a:solidFill>
                <a:schemeClr val="tx1"/>
              </a:solidFill>
            </a:endParaRPr>
          </a:p>
          <a:p>
            <a:pPr marL="495300" lvl="0" indent="-342900" algn="l" rtl="0">
              <a:lnSpc>
                <a:spcPct val="100000"/>
              </a:lnSpc>
              <a:spcBef>
                <a:spcPts val="0"/>
              </a:spcBef>
              <a:spcAft>
                <a:spcPts val="0"/>
              </a:spcAft>
              <a:buSzPts val="1200"/>
              <a:buFont typeface="Noto Sans Symbols"/>
              <a:buChar char="▪"/>
            </a:pPr>
            <a:r>
              <a:rPr lang="en-US" sz="2400" dirty="0">
                <a:solidFill>
                  <a:schemeClr val="tx1"/>
                </a:solidFill>
              </a:rPr>
              <a:t>Incumbent is the one that initiates the transition process</a:t>
            </a:r>
            <a:endParaRPr sz="2400" dirty="0">
              <a:solidFill>
                <a:schemeClr val="tx1"/>
              </a:solidFill>
            </a:endParaRPr>
          </a:p>
          <a:p>
            <a:pPr marL="952500" lvl="1" indent="-342900" algn="l" rtl="0">
              <a:lnSpc>
                <a:spcPct val="100000"/>
              </a:lnSpc>
              <a:spcBef>
                <a:spcPts val="0"/>
              </a:spcBef>
              <a:spcAft>
                <a:spcPts val="0"/>
              </a:spcAft>
              <a:buSzPts val="1200"/>
              <a:buFont typeface="Noto Sans Symbols"/>
              <a:buChar char="▪"/>
            </a:pPr>
            <a:r>
              <a:rPr lang="en-US" sz="2400" dirty="0">
                <a:solidFill>
                  <a:schemeClr val="tx1"/>
                </a:solidFill>
              </a:rPr>
              <a:t>They must realize the firm requires new managerial talent</a:t>
            </a:r>
            <a:endParaRPr sz="2400" dirty="0">
              <a:solidFill>
                <a:schemeClr val="tx1"/>
              </a:solidFill>
            </a:endParaRPr>
          </a:p>
        </p:txBody>
      </p:sp>
      <p:pic>
        <p:nvPicPr>
          <p:cNvPr id="3" name="Graphic 2" descr="Boardroom with solid fill">
            <a:extLst>
              <a:ext uri="{FF2B5EF4-FFF2-40B4-BE49-F238E27FC236}">
                <a16:creationId xmlns:a16="http://schemas.microsoft.com/office/drawing/2014/main" id="{8C0DCFF6-60B6-3F14-78DD-ECFA117140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3143" y="1579977"/>
            <a:ext cx="2647071" cy="264707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8" name="Google Shape;448;g28375b98293_0_477"/>
          <p:cNvSpPr txBox="1">
            <a:spLocks noGrp="1"/>
          </p:cNvSpPr>
          <p:nvPr>
            <p:ph type="body" idx="4294967295"/>
          </p:nvPr>
        </p:nvSpPr>
        <p:spPr>
          <a:xfrm>
            <a:off x="311888" y="1798625"/>
            <a:ext cx="5569468" cy="2759075"/>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solidFill>
                  <a:srgbClr val="000000"/>
                </a:solidFill>
                <a:latin typeface="Gill Sans"/>
                <a:ea typeface="Gill Sans"/>
                <a:cs typeface="Gill Sans"/>
                <a:sym typeface="Gill Sans"/>
              </a:rPr>
              <a:t>This form will help you assess the individuals or organization you plan to include in your plan. For individuals, consider their age, heirs, character traits, needs, and life situation.</a:t>
            </a:r>
            <a:endParaRPr dirty="0"/>
          </a:p>
          <a:p>
            <a:pPr marL="214313" lvl="0" indent="-171450" algn="l" rtl="0">
              <a:lnSpc>
                <a:spcPct val="100000"/>
              </a:lnSpc>
              <a:spcBef>
                <a:spcPts val="630"/>
              </a:spcBef>
              <a:spcAft>
                <a:spcPts val="0"/>
              </a:spcAft>
              <a:buClr>
                <a:schemeClr val="tx1"/>
              </a:buClr>
              <a:buSzPct val="75000"/>
              <a:buFont typeface="Arial" panose="020B0604020202020204" pitchFamily="34" charset="0"/>
              <a:buChar char="•"/>
            </a:pPr>
            <a:endParaRPr sz="900" dirty="0">
              <a:solidFill>
                <a:srgbClr val="000000"/>
              </a:solidFill>
              <a:latin typeface="Gill Sans"/>
              <a:ea typeface="Gill Sans"/>
              <a:cs typeface="Gill Sans"/>
              <a:sym typeface="Gill Sans"/>
            </a:endParaRPr>
          </a:p>
          <a:p>
            <a:pPr marL="342900" lvl="0" indent="-342900" algn="l" rtl="0">
              <a:lnSpc>
                <a:spcPct val="100000"/>
              </a:lnSpc>
              <a:spcBef>
                <a:spcPts val="930"/>
              </a:spcBef>
              <a:spcAft>
                <a:spcPts val="0"/>
              </a:spcAft>
              <a:buClr>
                <a:schemeClr val="tx1"/>
              </a:buClr>
              <a:buSzPct val="75000"/>
              <a:buFont typeface="Arial" panose="020B0604020202020204" pitchFamily="34" charset="0"/>
              <a:buChar char="•"/>
            </a:pPr>
            <a:r>
              <a:rPr lang="en-US" sz="2400" dirty="0">
                <a:solidFill>
                  <a:srgbClr val="000000"/>
                </a:solidFill>
                <a:latin typeface="Gill Sans"/>
                <a:ea typeface="Gill Sans"/>
                <a:cs typeface="Gill Sans"/>
                <a:sym typeface="Gill Sans"/>
              </a:rPr>
              <a:t>With an organization, it is important to consider its mission, values, and conditions for accepting land.</a:t>
            </a:r>
            <a:endParaRPr dirty="0"/>
          </a:p>
          <a:p>
            <a:pPr marL="229500" lvl="0" indent="-150633" algn="l" rtl="0">
              <a:lnSpc>
                <a:spcPct val="100000"/>
              </a:lnSpc>
              <a:spcBef>
                <a:spcPts val="720"/>
              </a:spcBef>
              <a:spcAft>
                <a:spcPts val="0"/>
              </a:spcAft>
              <a:buSzPts val="1242"/>
              <a:buNone/>
            </a:pPr>
            <a:endParaRPr dirty="0"/>
          </a:p>
        </p:txBody>
      </p:sp>
      <p:sp>
        <p:nvSpPr>
          <p:cNvPr id="449" name="Google Shape;449;g28375b98293_0_477"/>
          <p:cNvSpPr txBox="1">
            <a:spLocks noGrp="1"/>
          </p:cNvSpPr>
          <p:nvPr>
            <p:ph type="title" idx="4294967295"/>
          </p:nvPr>
        </p:nvSpPr>
        <p:spPr>
          <a:xfrm>
            <a:off x="311888" y="200553"/>
            <a:ext cx="8520223" cy="109749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HANOUT: SUCCESSOR AND ORGANIZATIONAL ASSESSMENT</a:t>
            </a:r>
            <a:endParaRPr b="1" dirty="0">
              <a:latin typeface="Livvic" pitchFamily="2" charset="77"/>
            </a:endParaRPr>
          </a:p>
        </p:txBody>
      </p:sp>
      <p:sp>
        <p:nvSpPr>
          <p:cNvPr id="450" name="Google Shape;450;g28375b98293_0_477"/>
          <p:cNvSpPr txBox="1">
            <a:spLocks noGrp="1"/>
          </p:cNvSpPr>
          <p:nvPr>
            <p:ph type="sldNum" idx="4294967295"/>
          </p:nvPr>
        </p:nvSpPr>
        <p:spPr>
          <a:xfrm>
            <a:off x="7918725" y="4467103"/>
            <a:ext cx="7893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2"/>
              </a:buClr>
              <a:buSzPts val="600"/>
              <a:buFont typeface="Gill Sans"/>
              <a:buNone/>
            </a:pPr>
            <a:fld id="{00000000-1234-1234-1234-123412341234}" type="slidenum">
              <a:rPr lang="en-US"/>
              <a:t>34</a:t>
            </a:fld>
            <a:endParaRPr/>
          </a:p>
        </p:txBody>
      </p:sp>
      <p:pic>
        <p:nvPicPr>
          <p:cNvPr id="3" name="Picture 2">
            <a:extLst>
              <a:ext uri="{FF2B5EF4-FFF2-40B4-BE49-F238E27FC236}">
                <a16:creationId xmlns:a16="http://schemas.microsoft.com/office/drawing/2014/main" id="{66E91937-CBFA-C584-BAE5-3E1F0D5F3D3B}"/>
              </a:ext>
            </a:extLst>
          </p:cNvPr>
          <p:cNvPicPr>
            <a:picLocks noChangeAspect="1"/>
          </p:cNvPicPr>
          <p:nvPr/>
        </p:nvPicPr>
        <p:blipFill>
          <a:blip r:embed="rId3"/>
          <a:stretch>
            <a:fillRect/>
          </a:stretch>
        </p:blipFill>
        <p:spPr>
          <a:xfrm>
            <a:off x="5768461" y="1073377"/>
            <a:ext cx="2787396" cy="36676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3"/>
          <p:cNvSpPr txBox="1">
            <a:spLocks noGrp="1"/>
          </p:cNvSpPr>
          <p:nvPr>
            <p:ph type="title" idx="4294967295"/>
          </p:nvPr>
        </p:nvSpPr>
        <p:spPr>
          <a:xfrm>
            <a:off x="340242" y="443467"/>
            <a:ext cx="5554663" cy="66940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420"/>
              <a:buFont typeface="Livvic"/>
              <a:buNone/>
            </a:pPr>
            <a:r>
              <a:rPr lang="en-US" sz="2800" b="1">
                <a:solidFill>
                  <a:schemeClr val="accent1"/>
                </a:solidFill>
                <a:latin typeface="Livvic"/>
                <a:ea typeface="Livvic"/>
                <a:cs typeface="Livvic"/>
                <a:sym typeface="Livvic"/>
              </a:rPr>
              <a:t>WHAT WILL TRANSITION?</a:t>
            </a:r>
            <a:endParaRPr sz="2800" b="1">
              <a:solidFill>
                <a:schemeClr val="accent1"/>
              </a:solidFill>
              <a:latin typeface="Livvic"/>
              <a:ea typeface="Livvic"/>
              <a:cs typeface="Livvic"/>
              <a:sym typeface="Livvic"/>
            </a:endParaRPr>
          </a:p>
        </p:txBody>
      </p:sp>
      <p:sp>
        <p:nvSpPr>
          <p:cNvPr id="457" name="Google Shape;457;p23"/>
          <p:cNvSpPr txBox="1">
            <a:spLocks noGrp="1"/>
          </p:cNvSpPr>
          <p:nvPr>
            <p:ph type="body" idx="4294967295"/>
          </p:nvPr>
        </p:nvSpPr>
        <p:spPr>
          <a:xfrm>
            <a:off x="404037" y="1364807"/>
            <a:ext cx="6407889" cy="3164662"/>
          </a:xfrm>
          <a:prstGeom prst="rect">
            <a:avLst/>
          </a:prstGeom>
          <a:noFill/>
          <a:ln>
            <a:noFill/>
          </a:ln>
        </p:spPr>
        <p:txBody>
          <a:bodyPr spcFirstLastPara="1" wrap="square" lIns="68575" tIns="34275" rIns="68575" bIns="34275" anchor="t" anchorCtr="0">
            <a:noAutofit/>
          </a:bodyPr>
          <a:lstStyle/>
          <a:p>
            <a:pPr marL="3429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Governance Transition:</a:t>
            </a:r>
            <a:endParaRPr sz="2400" dirty="0"/>
          </a:p>
          <a:p>
            <a:pPr marL="767100" lvl="4"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Ownership percentage</a:t>
            </a:r>
            <a:endParaRPr sz="2400" dirty="0"/>
          </a:p>
          <a:p>
            <a:pPr marL="767100" lvl="4"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Management</a:t>
            </a:r>
            <a:endParaRPr sz="2400" dirty="0"/>
          </a:p>
          <a:p>
            <a:pPr marL="3429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Transition of Functional Responsibilities: </a:t>
            </a:r>
            <a:endParaRPr sz="2400" dirty="0"/>
          </a:p>
          <a:p>
            <a:pPr marL="767100" lvl="4"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Human resources</a:t>
            </a:r>
            <a:endParaRPr sz="2400" dirty="0"/>
          </a:p>
          <a:p>
            <a:pPr marL="767100" lvl="4"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Business strategy</a:t>
            </a:r>
            <a:endParaRPr sz="2400" dirty="0"/>
          </a:p>
          <a:p>
            <a:pPr marL="767100" lvl="4"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Marketing</a:t>
            </a:r>
            <a:endParaRPr sz="2400" dirty="0"/>
          </a:p>
          <a:p>
            <a:pPr marL="342900" lvl="0" indent="-342900" algn="l" rtl="0">
              <a:lnSpc>
                <a:spcPct val="100000"/>
              </a:lnSpc>
              <a:spcBef>
                <a:spcPts val="0"/>
              </a:spcBef>
              <a:spcAft>
                <a:spcPts val="0"/>
              </a:spcAft>
              <a:buClr>
                <a:schemeClr val="tx1"/>
              </a:buClr>
              <a:buSzPct val="75000"/>
              <a:buFont typeface="Arial" panose="020B0604020202020204" pitchFamily="34" charset="0"/>
              <a:buChar char="•"/>
            </a:pPr>
            <a:r>
              <a:rPr lang="en-US" sz="2400" dirty="0"/>
              <a:t>Other Transitions: Dividend disbursement</a:t>
            </a:r>
            <a:endParaRPr sz="2400" dirty="0"/>
          </a:p>
        </p:txBody>
      </p:sp>
      <p:pic>
        <p:nvPicPr>
          <p:cNvPr id="458" name="Google Shape;458;p23" descr="A picture containing light&#10;&#10;Description generated with very high confidence"/>
          <p:cNvPicPr preferRelativeResize="0"/>
          <p:nvPr/>
        </p:nvPicPr>
        <p:blipFill rotWithShape="1">
          <a:blip r:embed="rId3">
            <a:alphaModFix/>
          </a:blip>
          <a:srcRect l="3768" b="-2"/>
          <a:stretch/>
        </p:blipFill>
        <p:spPr>
          <a:xfrm>
            <a:off x="5656521" y="-2476"/>
            <a:ext cx="3487479" cy="3645899"/>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
        <p:nvSpPr>
          <p:cNvPr id="459" name="Google Shape;459;p23"/>
          <p:cNvSpPr/>
          <p:nvPr/>
        </p:nvSpPr>
        <p:spPr>
          <a:xfrm>
            <a:off x="6147262" y="8909080"/>
            <a:ext cx="839585" cy="563417"/>
          </a:xfrm>
          <a:prstGeom prst="rect">
            <a:avLst/>
          </a:prstGeom>
          <a:noFill/>
          <a:ln>
            <a:noFill/>
          </a:ln>
        </p:spPr>
        <p:txBody>
          <a:bodyPr spcFirstLastPara="1" wrap="square" lIns="64175" tIns="32075" rIns="64175" bIns="32075" anchor="t" anchorCtr="0">
            <a:spAutoFit/>
          </a:bodyPr>
          <a:lstStyle/>
          <a:p>
            <a:pPr marL="0" marR="0" lvl="0" indent="0" algn="l" rtl="0">
              <a:lnSpc>
                <a:spcPct val="100000"/>
              </a:lnSpc>
              <a:spcBef>
                <a:spcPts val="0"/>
              </a:spcBef>
              <a:spcAft>
                <a:spcPts val="0"/>
              </a:spcAft>
              <a:buClr>
                <a:srgbClr val="000000"/>
              </a:buClr>
              <a:buSzPts val="810"/>
              <a:buFont typeface="Arial"/>
              <a:buNone/>
            </a:pPr>
            <a:r>
              <a:rPr lang="en-US" sz="810" b="0" i="0" u="none" strike="noStrike" cap="none">
                <a:solidFill>
                  <a:schemeClr val="lt1"/>
                </a:solidFill>
                <a:latin typeface="Arial"/>
                <a:ea typeface="Arial"/>
                <a:cs typeface="Arial"/>
                <a:sym typeface="Arial"/>
              </a:rPr>
              <a:t>Adapted from: (c) Thomas Zellweger, 2016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4"/>
          <p:cNvSpPr txBox="1">
            <a:spLocks noGrp="1"/>
          </p:cNvSpPr>
          <p:nvPr>
            <p:ph type="title" idx="4294967295"/>
          </p:nvPr>
        </p:nvSpPr>
        <p:spPr>
          <a:xfrm>
            <a:off x="0" y="966788"/>
            <a:ext cx="3647954" cy="3209925"/>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accent1"/>
              </a:buClr>
              <a:buSzPts val="2074"/>
              <a:buFont typeface="Livvic"/>
              <a:buNone/>
            </a:pPr>
            <a:r>
              <a:rPr lang="en-US" sz="2400" b="1" dirty="0">
                <a:solidFill>
                  <a:schemeClr val="accent1"/>
                </a:solidFill>
                <a:latin typeface="Livvic"/>
                <a:ea typeface="Livvic"/>
                <a:cs typeface="Livvic"/>
                <a:sym typeface="Livvic"/>
              </a:rPr>
              <a:t>EXIT QUADRANT:</a:t>
            </a:r>
            <a:br>
              <a:rPr lang="en-US" sz="2400" b="1" dirty="0">
                <a:solidFill>
                  <a:schemeClr val="accent1"/>
                </a:solidFill>
                <a:latin typeface="Livvic"/>
                <a:ea typeface="Livvic"/>
                <a:cs typeface="Livvic"/>
                <a:sym typeface="Livvic"/>
              </a:rPr>
            </a:br>
            <a:br>
              <a:rPr lang="en-US" sz="2400" b="1" dirty="0">
                <a:solidFill>
                  <a:schemeClr val="accent1"/>
                </a:solidFill>
                <a:latin typeface="Livvic"/>
                <a:ea typeface="Livvic"/>
                <a:cs typeface="Livvic"/>
                <a:sym typeface="Livvic"/>
              </a:rPr>
            </a:br>
            <a:r>
              <a:rPr lang="en-US" sz="2400" b="1" dirty="0">
                <a:solidFill>
                  <a:schemeClr val="accent1"/>
                </a:solidFill>
                <a:latin typeface="Livvic"/>
                <a:ea typeface="Livvic"/>
                <a:cs typeface="Livvic"/>
                <a:sym typeface="Livvic"/>
              </a:rPr>
              <a:t>INCUMBENT GENERATION CONSIDERATIONS</a:t>
            </a:r>
            <a:endParaRPr sz="1600" b="1" dirty="0">
              <a:solidFill>
                <a:schemeClr val="accent1"/>
              </a:solidFill>
              <a:latin typeface="Livvic"/>
              <a:ea typeface="Livvic"/>
              <a:cs typeface="Livvic"/>
              <a:sym typeface="Livvic"/>
            </a:endParaRPr>
          </a:p>
        </p:txBody>
      </p:sp>
      <p:sp>
        <p:nvSpPr>
          <p:cNvPr id="467" name="Google Shape;467;p24"/>
          <p:cNvSpPr txBox="1"/>
          <p:nvPr/>
        </p:nvSpPr>
        <p:spPr>
          <a:xfrm>
            <a:off x="7240548" y="4827618"/>
            <a:ext cx="2154531" cy="273844"/>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888888"/>
                </a:solidFill>
                <a:latin typeface="Calibri"/>
                <a:ea typeface="Calibri"/>
                <a:cs typeface="Calibri"/>
                <a:sym typeface="Calibri"/>
              </a:rPr>
              <a:t>Adapted from: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888888"/>
                </a:solidFill>
                <a:latin typeface="Calibri"/>
                <a:ea typeface="Calibri"/>
                <a:cs typeface="Calibri"/>
                <a:sym typeface="Calibri"/>
              </a:rPr>
              <a:t>(c) Thomas Zellweger, 2016</a:t>
            </a:r>
            <a:endParaRPr sz="1400" b="0" i="0" u="none" strike="noStrike" cap="none">
              <a:solidFill>
                <a:srgbClr val="000000"/>
              </a:solidFill>
              <a:latin typeface="Arial"/>
              <a:ea typeface="Arial"/>
              <a:cs typeface="Arial"/>
              <a:sym typeface="Arial"/>
            </a:endParaRPr>
          </a:p>
        </p:txBody>
      </p:sp>
      <p:cxnSp>
        <p:nvCxnSpPr>
          <p:cNvPr id="468" name="Google Shape;468;p24"/>
          <p:cNvCxnSpPr/>
          <p:nvPr/>
        </p:nvCxnSpPr>
        <p:spPr>
          <a:xfrm>
            <a:off x="4023070" y="2520539"/>
            <a:ext cx="4213862" cy="0"/>
          </a:xfrm>
          <a:prstGeom prst="straightConnector1">
            <a:avLst/>
          </a:prstGeom>
          <a:noFill/>
          <a:ln w="25400" cap="flat" cmpd="sng">
            <a:solidFill>
              <a:srgbClr val="000000"/>
            </a:solidFill>
            <a:prstDash val="dash"/>
            <a:round/>
            <a:headEnd type="none" w="sm" len="sm"/>
            <a:tailEnd type="none" w="sm" len="sm"/>
          </a:ln>
          <a:effectLst>
            <a:outerShdw blurRad="40000" dist="20000" dir="5400000" rotWithShape="0">
              <a:srgbClr val="000000">
                <a:alpha val="36470"/>
              </a:srgbClr>
            </a:outerShdw>
          </a:effectLst>
        </p:spPr>
      </p:cxnSp>
      <p:cxnSp>
        <p:nvCxnSpPr>
          <p:cNvPr id="469" name="Google Shape;469;p24"/>
          <p:cNvCxnSpPr/>
          <p:nvPr/>
        </p:nvCxnSpPr>
        <p:spPr>
          <a:xfrm>
            <a:off x="6128730" y="437212"/>
            <a:ext cx="0" cy="4208780"/>
          </a:xfrm>
          <a:prstGeom prst="straightConnector1">
            <a:avLst/>
          </a:prstGeom>
          <a:noFill/>
          <a:ln w="25400" cap="flat" cmpd="sng">
            <a:solidFill>
              <a:srgbClr val="000000"/>
            </a:solidFill>
            <a:prstDash val="dash"/>
            <a:round/>
            <a:headEnd type="none" w="sm" len="sm"/>
            <a:tailEnd type="none" w="sm" len="sm"/>
          </a:ln>
          <a:effectLst>
            <a:outerShdw blurRad="40000" dist="20000" dir="5400000" rotWithShape="0">
              <a:srgbClr val="000000">
                <a:alpha val="36470"/>
              </a:srgbClr>
            </a:outerShdw>
          </a:effectLst>
        </p:spPr>
      </p:cxnSp>
      <p:cxnSp>
        <p:nvCxnSpPr>
          <p:cNvPr id="470" name="Google Shape;470;p24"/>
          <p:cNvCxnSpPr/>
          <p:nvPr/>
        </p:nvCxnSpPr>
        <p:spPr>
          <a:xfrm>
            <a:off x="4023069" y="4645991"/>
            <a:ext cx="4213862"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6470"/>
              </a:srgbClr>
            </a:outerShdw>
          </a:effectLst>
        </p:spPr>
      </p:cxnSp>
      <p:cxnSp>
        <p:nvCxnSpPr>
          <p:cNvPr id="471" name="Google Shape;471;p24"/>
          <p:cNvCxnSpPr/>
          <p:nvPr/>
        </p:nvCxnSpPr>
        <p:spPr>
          <a:xfrm rot="10800000" flipH="1">
            <a:off x="4023069" y="437212"/>
            <a:ext cx="2" cy="420878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6470"/>
              </a:srgbClr>
            </a:outerShdw>
          </a:effectLst>
        </p:spPr>
      </p:cxnSp>
      <p:sp>
        <p:nvSpPr>
          <p:cNvPr id="472" name="Google Shape;472;p24"/>
          <p:cNvSpPr txBox="1"/>
          <p:nvPr/>
        </p:nvSpPr>
        <p:spPr>
          <a:xfrm>
            <a:off x="4150073" y="813225"/>
            <a:ext cx="1813560" cy="1449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‘Well off, but chooses to work’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-Family succession: gift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-Transfer to employees</a:t>
            </a:r>
            <a:endParaRPr sz="1400" b="0" i="0" u="none" strike="noStrike" cap="none">
              <a:solidFill>
                <a:srgbClr val="000000"/>
              </a:solidFill>
              <a:latin typeface="Arial"/>
              <a:ea typeface="Arial"/>
              <a:cs typeface="Arial"/>
              <a:sym typeface="Arial"/>
            </a:endParaRPr>
          </a:p>
        </p:txBody>
      </p:sp>
      <p:sp>
        <p:nvSpPr>
          <p:cNvPr id="473" name="Google Shape;473;p24"/>
          <p:cNvSpPr txBox="1"/>
          <p:nvPr/>
        </p:nvSpPr>
        <p:spPr>
          <a:xfrm>
            <a:off x="6331928" y="2959519"/>
            <a:ext cx="1813560" cy="8679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‘Exit at highest price’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-Sell business at highest price possible</a:t>
            </a:r>
            <a:endParaRPr sz="1400" b="0" i="0" u="none" strike="noStrike" cap="none">
              <a:solidFill>
                <a:srgbClr val="000000"/>
              </a:solidFill>
              <a:latin typeface="Arial"/>
              <a:ea typeface="Arial"/>
              <a:cs typeface="Arial"/>
              <a:sym typeface="Arial"/>
            </a:endParaRPr>
          </a:p>
        </p:txBody>
      </p:sp>
      <p:sp>
        <p:nvSpPr>
          <p:cNvPr id="474" name="Google Shape;474;p24"/>
          <p:cNvSpPr txBox="1"/>
          <p:nvPr/>
        </p:nvSpPr>
        <p:spPr>
          <a:xfrm>
            <a:off x="6331928" y="734324"/>
            <a:ext cx="1813560" cy="18374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‘Rich and ready to go’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-Family succession: gift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-Transfer to employees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-Charity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-Sell</a:t>
            </a:r>
            <a:endParaRPr sz="1400" b="0" i="0" u="none" strike="noStrike" cap="none">
              <a:solidFill>
                <a:srgbClr val="000000"/>
              </a:solidFill>
              <a:latin typeface="Arial"/>
              <a:ea typeface="Arial"/>
              <a:cs typeface="Arial"/>
              <a:sym typeface="Arial"/>
            </a:endParaRPr>
          </a:p>
        </p:txBody>
      </p:sp>
      <p:sp>
        <p:nvSpPr>
          <p:cNvPr id="475" name="Google Shape;475;p24"/>
          <p:cNvSpPr txBox="1"/>
          <p:nvPr/>
        </p:nvSpPr>
        <p:spPr>
          <a:xfrm>
            <a:off x="4150073" y="2959520"/>
            <a:ext cx="1813560" cy="1449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‘Stay and grow’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-Grow firm and improve efficiency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-Extract dividends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-Bring in financial partner</a:t>
            </a:r>
            <a:endParaRPr sz="1400" b="0" i="0" u="none" strike="noStrike" cap="none">
              <a:solidFill>
                <a:srgbClr val="000000"/>
              </a:solidFill>
              <a:latin typeface="Arial"/>
              <a:ea typeface="Arial"/>
              <a:cs typeface="Arial"/>
              <a:sym typeface="Arial"/>
            </a:endParaRPr>
          </a:p>
        </p:txBody>
      </p:sp>
      <p:sp>
        <p:nvSpPr>
          <p:cNvPr id="476" name="Google Shape;476;p24"/>
          <p:cNvSpPr txBox="1"/>
          <p:nvPr/>
        </p:nvSpPr>
        <p:spPr>
          <a:xfrm>
            <a:off x="4023070" y="4645991"/>
            <a:ext cx="4122419" cy="3416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20"/>
              <a:buFont typeface="Arial"/>
              <a:buNone/>
            </a:pPr>
            <a:r>
              <a:rPr lang="en-US" sz="1620" b="0" i="0" u="none" strike="noStrike" cap="none">
                <a:solidFill>
                  <a:srgbClr val="000000"/>
                </a:solidFill>
                <a:latin typeface="Arial"/>
                <a:ea typeface="Arial"/>
                <a:cs typeface="Arial"/>
                <a:sym typeface="Arial"/>
              </a:rPr>
              <a:t>Mental readiness to go</a:t>
            </a:r>
            <a:endParaRPr sz="1400" b="0" i="0" u="none" strike="noStrike" cap="none">
              <a:solidFill>
                <a:srgbClr val="000000"/>
              </a:solidFill>
              <a:latin typeface="Arial"/>
              <a:ea typeface="Arial"/>
              <a:cs typeface="Arial"/>
              <a:sym typeface="Arial"/>
            </a:endParaRPr>
          </a:p>
        </p:txBody>
      </p:sp>
      <p:sp>
        <p:nvSpPr>
          <p:cNvPr id="477" name="Google Shape;477;p24"/>
          <p:cNvSpPr txBox="1"/>
          <p:nvPr/>
        </p:nvSpPr>
        <p:spPr>
          <a:xfrm rot="-5400000">
            <a:off x="1714382" y="2370786"/>
            <a:ext cx="4208780" cy="3416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20"/>
              <a:buFont typeface="Arial"/>
              <a:buNone/>
            </a:pPr>
            <a:r>
              <a:rPr lang="en-US" sz="1620" b="0" i="0" u="none" strike="noStrike" cap="none">
                <a:solidFill>
                  <a:srgbClr val="000000"/>
                </a:solidFill>
                <a:latin typeface="Arial"/>
                <a:ea typeface="Arial"/>
                <a:cs typeface="Arial"/>
                <a:sym typeface="Arial"/>
              </a:rPr>
              <a:t>Financial readiness to let go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5"/>
          <p:cNvSpPr txBox="1">
            <a:spLocks noGrp="1"/>
          </p:cNvSpPr>
          <p:nvPr>
            <p:ph type="title" idx="4294967295"/>
          </p:nvPr>
        </p:nvSpPr>
        <p:spPr>
          <a:xfrm>
            <a:off x="236014" y="966787"/>
            <a:ext cx="3195638" cy="320992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1"/>
              </a:buClr>
              <a:buSzPts val="2800"/>
              <a:buFont typeface="Livvic"/>
              <a:buNone/>
            </a:pPr>
            <a:r>
              <a:rPr lang="en-US" sz="2400" b="1">
                <a:solidFill>
                  <a:schemeClr val="accent1"/>
                </a:solidFill>
                <a:latin typeface="Livvic"/>
                <a:ea typeface="Livvic"/>
                <a:cs typeface="Livvic"/>
                <a:sym typeface="Livvic"/>
              </a:rPr>
              <a:t>SUCCESSOR CONSIDERATIONS: </a:t>
            </a:r>
            <a:br>
              <a:rPr lang="en-US" sz="2400" b="1">
                <a:solidFill>
                  <a:schemeClr val="accent1"/>
                </a:solidFill>
                <a:latin typeface="Livvic"/>
                <a:ea typeface="Livvic"/>
                <a:cs typeface="Livvic"/>
                <a:sym typeface="Livvic"/>
              </a:rPr>
            </a:br>
            <a:br>
              <a:rPr lang="en-US" sz="2400" b="1">
                <a:solidFill>
                  <a:schemeClr val="accent1"/>
                </a:solidFill>
                <a:latin typeface="Livvic"/>
                <a:ea typeface="Livvic"/>
                <a:cs typeface="Livvic"/>
                <a:sym typeface="Livvic"/>
              </a:rPr>
            </a:br>
            <a:r>
              <a:rPr lang="en-US" sz="2400" b="1">
                <a:solidFill>
                  <a:schemeClr val="accent1"/>
                </a:solidFill>
                <a:latin typeface="Livvic"/>
                <a:ea typeface="Livvic"/>
                <a:cs typeface="Livvic"/>
                <a:sym typeface="Livvic"/>
              </a:rPr>
              <a:t>WILLINGNESS AND ABILITY OF THE SUCCESSOR</a:t>
            </a:r>
            <a:endParaRPr sz="2400" b="1">
              <a:solidFill>
                <a:schemeClr val="accent1"/>
              </a:solidFill>
              <a:latin typeface="Livvic"/>
              <a:ea typeface="Livvic"/>
              <a:cs typeface="Livvic"/>
              <a:sym typeface="Livvic"/>
            </a:endParaRPr>
          </a:p>
        </p:txBody>
      </p:sp>
      <p:sp>
        <p:nvSpPr>
          <p:cNvPr id="485" name="Google Shape;485;p25"/>
          <p:cNvSpPr/>
          <p:nvPr/>
        </p:nvSpPr>
        <p:spPr>
          <a:xfrm>
            <a:off x="8190044" y="4726132"/>
            <a:ext cx="1040754" cy="411068"/>
          </a:xfrm>
          <a:prstGeom prst="rect">
            <a:avLst/>
          </a:prstGeom>
          <a:noFill/>
          <a:ln>
            <a:noFill/>
          </a:ln>
        </p:spPr>
        <p:txBody>
          <a:bodyPr spcFirstLastPara="1" wrap="square" lIns="64175" tIns="32075" rIns="64175" bIns="32075"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US" sz="750" b="0" i="0" u="none" strike="noStrike" cap="none">
                <a:solidFill>
                  <a:srgbClr val="000000"/>
                </a:solidFill>
                <a:latin typeface="Arial"/>
                <a:ea typeface="Arial"/>
                <a:cs typeface="Arial"/>
                <a:sym typeface="Arial"/>
              </a:rPr>
              <a:t>Adapted from: (c) Thomas Zellweger, 2016</a:t>
            </a:r>
            <a:endParaRPr sz="1400" b="0" i="0" u="none" strike="noStrike" cap="none">
              <a:solidFill>
                <a:srgbClr val="000000"/>
              </a:solidFill>
              <a:latin typeface="Arial"/>
              <a:ea typeface="Arial"/>
              <a:cs typeface="Arial"/>
              <a:sym typeface="Arial"/>
            </a:endParaRPr>
          </a:p>
        </p:txBody>
      </p:sp>
      <p:cxnSp>
        <p:nvCxnSpPr>
          <p:cNvPr id="486" name="Google Shape;486;p25"/>
          <p:cNvCxnSpPr/>
          <p:nvPr/>
        </p:nvCxnSpPr>
        <p:spPr>
          <a:xfrm>
            <a:off x="4314646" y="2407405"/>
            <a:ext cx="4213862" cy="0"/>
          </a:xfrm>
          <a:prstGeom prst="straightConnector1">
            <a:avLst/>
          </a:prstGeom>
          <a:noFill/>
          <a:ln w="25400" cap="flat" cmpd="sng">
            <a:solidFill>
              <a:srgbClr val="000000"/>
            </a:solidFill>
            <a:prstDash val="dash"/>
            <a:round/>
            <a:headEnd type="none" w="sm" len="sm"/>
            <a:tailEnd type="none" w="sm" len="sm"/>
          </a:ln>
          <a:effectLst>
            <a:outerShdw blurRad="40000" dist="20000" dir="5400000" rotWithShape="0">
              <a:srgbClr val="000000">
                <a:alpha val="36470"/>
              </a:srgbClr>
            </a:outerShdw>
          </a:effectLst>
        </p:spPr>
      </p:cxnSp>
      <p:cxnSp>
        <p:nvCxnSpPr>
          <p:cNvPr id="487" name="Google Shape;487;p25"/>
          <p:cNvCxnSpPr/>
          <p:nvPr/>
        </p:nvCxnSpPr>
        <p:spPr>
          <a:xfrm>
            <a:off x="6420305" y="324079"/>
            <a:ext cx="0" cy="4208780"/>
          </a:xfrm>
          <a:prstGeom prst="straightConnector1">
            <a:avLst/>
          </a:prstGeom>
          <a:noFill/>
          <a:ln w="25400" cap="flat" cmpd="sng">
            <a:solidFill>
              <a:srgbClr val="000000"/>
            </a:solidFill>
            <a:prstDash val="dash"/>
            <a:round/>
            <a:headEnd type="none" w="sm" len="sm"/>
            <a:tailEnd type="none" w="sm" len="sm"/>
          </a:ln>
          <a:effectLst>
            <a:outerShdw blurRad="40000" dist="20000" dir="5400000" rotWithShape="0">
              <a:srgbClr val="000000">
                <a:alpha val="36470"/>
              </a:srgbClr>
            </a:outerShdw>
          </a:effectLst>
        </p:spPr>
      </p:cxnSp>
      <p:cxnSp>
        <p:nvCxnSpPr>
          <p:cNvPr id="488" name="Google Shape;488;p25"/>
          <p:cNvCxnSpPr/>
          <p:nvPr/>
        </p:nvCxnSpPr>
        <p:spPr>
          <a:xfrm>
            <a:off x="4314643" y="4532857"/>
            <a:ext cx="4213862"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6470"/>
              </a:srgbClr>
            </a:outerShdw>
          </a:effectLst>
        </p:spPr>
      </p:cxnSp>
      <p:cxnSp>
        <p:nvCxnSpPr>
          <p:cNvPr id="489" name="Google Shape;489;p25"/>
          <p:cNvCxnSpPr/>
          <p:nvPr/>
        </p:nvCxnSpPr>
        <p:spPr>
          <a:xfrm rot="10800000" flipH="1">
            <a:off x="4314644" y="324079"/>
            <a:ext cx="2" cy="420878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6470"/>
              </a:srgbClr>
            </a:outerShdw>
          </a:effectLst>
        </p:spPr>
      </p:cxnSp>
      <p:sp>
        <p:nvSpPr>
          <p:cNvPr id="490" name="Google Shape;490;p25"/>
          <p:cNvSpPr txBox="1"/>
          <p:nvPr/>
        </p:nvSpPr>
        <p:spPr>
          <a:xfrm>
            <a:off x="4441648" y="700091"/>
            <a:ext cx="1813560" cy="14496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‘Not interested but 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Discuss motivations, options to develop business, accept differing interests</a:t>
            </a:r>
            <a:endParaRPr sz="1400" b="0" i="0" u="none" strike="noStrike" cap="none">
              <a:solidFill>
                <a:srgbClr val="000000"/>
              </a:solidFill>
              <a:latin typeface="Arial"/>
              <a:ea typeface="Arial"/>
              <a:cs typeface="Arial"/>
              <a:sym typeface="Arial"/>
            </a:endParaRPr>
          </a:p>
        </p:txBody>
      </p:sp>
      <p:sp>
        <p:nvSpPr>
          <p:cNvPr id="491" name="Google Shape;491;p25"/>
          <p:cNvSpPr txBox="1"/>
          <p:nvPr/>
        </p:nvSpPr>
        <p:spPr>
          <a:xfrm>
            <a:off x="6623503" y="2630486"/>
            <a:ext cx="1813560" cy="16435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‘Interested but not 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Clarify job expectations, consider alternative job inside and outside the business</a:t>
            </a:r>
            <a:endParaRPr sz="1400" b="0" i="0" u="none" strike="noStrike" cap="none">
              <a:solidFill>
                <a:srgbClr val="000000"/>
              </a:solidFill>
              <a:latin typeface="Arial"/>
              <a:ea typeface="Arial"/>
              <a:cs typeface="Arial"/>
              <a:sym typeface="Arial"/>
            </a:endParaRPr>
          </a:p>
        </p:txBody>
      </p:sp>
      <p:sp>
        <p:nvSpPr>
          <p:cNvPr id="492" name="Google Shape;492;p25"/>
          <p:cNvSpPr txBox="1"/>
          <p:nvPr/>
        </p:nvSpPr>
        <p:spPr>
          <a:xfrm>
            <a:off x="6623503" y="700090"/>
            <a:ext cx="1813560" cy="8679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‘Interested and 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Define entry path into the business</a:t>
            </a:r>
            <a:endParaRPr sz="1400" b="0" i="0" u="none" strike="noStrike" cap="none">
              <a:solidFill>
                <a:srgbClr val="000000"/>
              </a:solidFill>
              <a:latin typeface="Arial"/>
              <a:ea typeface="Arial"/>
              <a:cs typeface="Arial"/>
              <a:sym typeface="Arial"/>
            </a:endParaRPr>
          </a:p>
        </p:txBody>
      </p:sp>
      <p:sp>
        <p:nvSpPr>
          <p:cNvPr id="493" name="Google Shape;493;p25"/>
          <p:cNvSpPr txBox="1"/>
          <p:nvPr/>
        </p:nvSpPr>
        <p:spPr>
          <a:xfrm>
            <a:off x="4441648" y="2630485"/>
            <a:ext cx="1813560" cy="18374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60"/>
              <a:buFont typeface="Arial"/>
              <a:buNone/>
            </a:pPr>
            <a:r>
              <a:rPr lang="en-US" sz="1260" b="1" i="1" u="none" strike="noStrike" cap="none">
                <a:solidFill>
                  <a:srgbClr val="000000"/>
                </a:solidFill>
                <a:latin typeface="Arial"/>
                <a:ea typeface="Arial"/>
                <a:cs typeface="Arial"/>
                <a:sym typeface="Arial"/>
              </a:rPr>
              <a:t>‘Not interested, not 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60"/>
              <a:buFont typeface="Arial"/>
              <a:buNone/>
            </a:pPr>
            <a:endParaRPr sz="126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60"/>
              <a:buFont typeface="Arial"/>
              <a:buNone/>
            </a:pPr>
            <a:r>
              <a:rPr lang="en-US" sz="1260" b="0" i="0" u="none" strike="noStrike" cap="none">
                <a:solidFill>
                  <a:srgbClr val="000000"/>
                </a:solidFill>
                <a:latin typeface="Arial"/>
                <a:ea typeface="Arial"/>
                <a:cs typeface="Arial"/>
                <a:sym typeface="Arial"/>
              </a:rPr>
              <a:t>Better not to involve successor, accept differing interests of next generation, acknowledge different abilities </a:t>
            </a:r>
            <a:endParaRPr sz="1400" b="0" i="0" u="none" strike="noStrike" cap="none">
              <a:solidFill>
                <a:srgbClr val="000000"/>
              </a:solidFill>
              <a:latin typeface="Arial"/>
              <a:ea typeface="Arial"/>
              <a:cs typeface="Arial"/>
              <a:sym typeface="Arial"/>
            </a:endParaRPr>
          </a:p>
        </p:txBody>
      </p:sp>
      <p:sp>
        <p:nvSpPr>
          <p:cNvPr id="494" name="Google Shape;494;p25"/>
          <p:cNvSpPr txBox="1"/>
          <p:nvPr/>
        </p:nvSpPr>
        <p:spPr>
          <a:xfrm>
            <a:off x="4314645" y="4532857"/>
            <a:ext cx="4122419" cy="5909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20"/>
              <a:buFont typeface="Arial"/>
              <a:buNone/>
            </a:pPr>
            <a:r>
              <a:rPr lang="en-US" sz="1620" b="1" i="0" u="none" strike="noStrike" cap="none">
                <a:solidFill>
                  <a:srgbClr val="000000"/>
                </a:solidFill>
                <a:latin typeface="Arial"/>
                <a:ea typeface="Arial"/>
                <a:cs typeface="Arial"/>
                <a:sym typeface="Arial"/>
              </a:rPr>
              <a:t>Willingness</a:t>
            </a:r>
            <a:endParaRPr sz="162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20"/>
              <a:buFont typeface="Arial"/>
              <a:buNone/>
            </a:pPr>
            <a:r>
              <a:rPr lang="en-US" sz="1620" b="0" i="0" u="none" strike="noStrike" cap="none">
                <a:solidFill>
                  <a:srgbClr val="000000"/>
                </a:solidFill>
                <a:latin typeface="Arial"/>
                <a:ea typeface="Arial"/>
                <a:cs typeface="Arial"/>
                <a:sym typeface="Arial"/>
              </a:rPr>
              <a:t>(degree of affective commitment)</a:t>
            </a:r>
            <a:endParaRPr sz="1400" b="0" i="0" u="none" strike="noStrike" cap="none">
              <a:solidFill>
                <a:srgbClr val="000000"/>
              </a:solidFill>
              <a:latin typeface="Arial"/>
              <a:ea typeface="Arial"/>
              <a:cs typeface="Arial"/>
              <a:sym typeface="Arial"/>
            </a:endParaRPr>
          </a:p>
        </p:txBody>
      </p:sp>
      <p:sp>
        <p:nvSpPr>
          <p:cNvPr id="495" name="Google Shape;495;p25"/>
          <p:cNvSpPr txBox="1"/>
          <p:nvPr/>
        </p:nvSpPr>
        <p:spPr>
          <a:xfrm rot="-5400000">
            <a:off x="1917058" y="2133004"/>
            <a:ext cx="4208780" cy="5909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20"/>
              <a:buFont typeface="Arial"/>
              <a:buNone/>
            </a:pPr>
            <a:r>
              <a:rPr lang="en-US" sz="1620" b="1" i="0" u="none" strike="noStrike" cap="none">
                <a:solidFill>
                  <a:srgbClr val="000000"/>
                </a:solidFill>
                <a:latin typeface="Arial"/>
                <a:ea typeface="Arial"/>
                <a:cs typeface="Arial"/>
                <a:sym typeface="Arial"/>
              </a:rPr>
              <a:t>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20"/>
              <a:buFont typeface="Arial"/>
              <a:buNone/>
            </a:pPr>
            <a:r>
              <a:rPr lang="en-US" sz="1620" b="0" i="0" u="none" strike="noStrike" cap="none">
                <a:solidFill>
                  <a:srgbClr val="000000"/>
                </a:solidFill>
                <a:latin typeface="Arial"/>
                <a:ea typeface="Arial"/>
                <a:cs typeface="Arial"/>
                <a:sym typeface="Arial"/>
              </a:rPr>
              <a:t>(regarding the particular job profile)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6"/>
          <p:cNvSpPr txBox="1">
            <a:spLocks noGrp="1"/>
          </p:cNvSpPr>
          <p:nvPr>
            <p:ph type="title" idx="4294967295"/>
          </p:nvPr>
        </p:nvSpPr>
        <p:spPr>
          <a:xfrm>
            <a:off x="354418" y="274412"/>
            <a:ext cx="5599815" cy="16573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HANDOUT: QUADRANTS FOR EXIT AND ENTRY OF INCUMBENT AND SUCCESSOR</a:t>
            </a:r>
            <a:endParaRPr sz="2800" b="1" dirty="0">
              <a:solidFill>
                <a:schemeClr val="accent1"/>
              </a:solidFill>
              <a:latin typeface="Livvic"/>
              <a:ea typeface="Livvic"/>
              <a:cs typeface="Livvic"/>
              <a:sym typeface="Livvic"/>
            </a:endParaRPr>
          </a:p>
        </p:txBody>
      </p:sp>
      <p:sp>
        <p:nvSpPr>
          <p:cNvPr id="503" name="Google Shape;503;p26"/>
          <p:cNvSpPr txBox="1">
            <a:spLocks noGrp="1"/>
          </p:cNvSpPr>
          <p:nvPr>
            <p:ph type="body" idx="4294967295"/>
          </p:nvPr>
        </p:nvSpPr>
        <p:spPr>
          <a:xfrm>
            <a:off x="354418" y="2169928"/>
            <a:ext cx="5492661" cy="246099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600"/>
              <a:buNone/>
            </a:pPr>
            <a:r>
              <a:rPr lang="en-US" sz="2200" i="1" dirty="0"/>
              <a:t>Please take some time to complete the handout. First indicate on the quadrant where the incumbent and successor are NOW. </a:t>
            </a:r>
            <a:endParaRPr sz="2200" dirty="0"/>
          </a:p>
          <a:p>
            <a:pPr marL="0" lvl="0" indent="0" algn="ctr" rtl="0">
              <a:lnSpc>
                <a:spcPct val="100000"/>
              </a:lnSpc>
              <a:spcBef>
                <a:spcPts val="0"/>
              </a:spcBef>
              <a:spcAft>
                <a:spcPts val="0"/>
              </a:spcAft>
              <a:buSzPts val="1600"/>
              <a:buNone/>
            </a:pPr>
            <a:endParaRPr sz="1200" i="1" dirty="0"/>
          </a:p>
          <a:p>
            <a:pPr marL="0" lvl="0" indent="0" algn="l" rtl="0">
              <a:lnSpc>
                <a:spcPct val="100000"/>
              </a:lnSpc>
              <a:spcBef>
                <a:spcPts val="0"/>
              </a:spcBef>
              <a:spcAft>
                <a:spcPts val="0"/>
              </a:spcAft>
              <a:buSzPts val="1600"/>
              <a:buNone/>
            </a:pPr>
            <a:r>
              <a:rPr lang="en-US" sz="2200" i="1" dirty="0"/>
              <a:t>Then, choose a number of years in the FUTURE and indicate where you would expect for the successor and incumbent to be at that time. </a:t>
            </a:r>
            <a:endParaRPr sz="2200" dirty="0"/>
          </a:p>
        </p:txBody>
      </p:sp>
      <p:pic>
        <p:nvPicPr>
          <p:cNvPr id="3" name="Picture 2">
            <a:extLst>
              <a:ext uri="{FF2B5EF4-FFF2-40B4-BE49-F238E27FC236}">
                <a16:creationId xmlns:a16="http://schemas.microsoft.com/office/drawing/2014/main" id="{701FEE22-DA26-39CE-9DDD-9997A561B9E4}"/>
              </a:ext>
            </a:extLst>
          </p:cNvPr>
          <p:cNvPicPr>
            <a:picLocks noChangeAspect="1"/>
          </p:cNvPicPr>
          <p:nvPr/>
        </p:nvPicPr>
        <p:blipFill>
          <a:blip r:embed="rId3"/>
          <a:stretch>
            <a:fillRect/>
          </a:stretch>
        </p:blipFill>
        <p:spPr>
          <a:xfrm>
            <a:off x="6320590" y="534403"/>
            <a:ext cx="2224397" cy="2124371"/>
          </a:xfrm>
          <a:prstGeom prst="rect">
            <a:avLst/>
          </a:prstGeom>
        </p:spPr>
      </p:pic>
      <p:pic>
        <p:nvPicPr>
          <p:cNvPr id="5" name="Picture 4">
            <a:extLst>
              <a:ext uri="{FF2B5EF4-FFF2-40B4-BE49-F238E27FC236}">
                <a16:creationId xmlns:a16="http://schemas.microsoft.com/office/drawing/2014/main" id="{4310B8CB-3BBD-8650-832E-62B35C493CFB}"/>
              </a:ext>
            </a:extLst>
          </p:cNvPr>
          <p:cNvPicPr>
            <a:picLocks noChangeAspect="1"/>
          </p:cNvPicPr>
          <p:nvPr/>
        </p:nvPicPr>
        <p:blipFill>
          <a:blip r:embed="rId4"/>
          <a:stretch>
            <a:fillRect/>
          </a:stretch>
        </p:blipFill>
        <p:spPr>
          <a:xfrm>
            <a:off x="6320589" y="2658773"/>
            <a:ext cx="2224397" cy="143062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7"/>
          <p:cNvSpPr txBox="1">
            <a:spLocks noGrp="1"/>
          </p:cNvSpPr>
          <p:nvPr>
            <p:ph type="title"/>
          </p:nvPr>
        </p:nvSpPr>
        <p:spPr>
          <a:xfrm>
            <a:off x="3208150" y="415586"/>
            <a:ext cx="5587433" cy="99417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lt1"/>
              </a:buClr>
              <a:buSzPts val="2904"/>
              <a:buFont typeface="Livvic"/>
              <a:buNone/>
            </a:pPr>
            <a:r>
              <a:rPr lang="en-US" sz="2800" b="1" dirty="0">
                <a:latin typeface="Livvic"/>
                <a:ea typeface="Livvic"/>
                <a:cs typeface="Livvic"/>
                <a:sym typeface="Livvic"/>
              </a:rPr>
              <a:t>GOALS OF INCUMBENT</a:t>
            </a:r>
            <a:br>
              <a:rPr lang="en-US" sz="2800" b="1" dirty="0">
                <a:latin typeface="Livvic"/>
                <a:ea typeface="Livvic"/>
                <a:cs typeface="Livvic"/>
                <a:sym typeface="Livvic"/>
              </a:rPr>
            </a:br>
            <a:r>
              <a:rPr lang="en-US" sz="2800" b="1" dirty="0">
                <a:latin typeface="Livvic"/>
                <a:ea typeface="Livvic"/>
                <a:cs typeface="Livvic"/>
                <a:sym typeface="Livvic"/>
              </a:rPr>
              <a:t> AND SUCCESSOR </a:t>
            </a:r>
            <a:endParaRPr sz="2800" b="1" dirty="0">
              <a:latin typeface="Livvic"/>
              <a:ea typeface="Livvic"/>
              <a:cs typeface="Livvic"/>
              <a:sym typeface="Livvic"/>
            </a:endParaRPr>
          </a:p>
        </p:txBody>
      </p:sp>
      <p:pic>
        <p:nvPicPr>
          <p:cNvPr id="512" name="Google Shape;512;p27" descr="A person holding his hands up&#10;&#10;Description generated with very high confidence"/>
          <p:cNvPicPr preferRelativeResize="0"/>
          <p:nvPr/>
        </p:nvPicPr>
        <p:blipFill rotWithShape="1">
          <a:blip r:embed="rId3">
            <a:alphaModFix/>
          </a:blip>
          <a:srcRect l="10385" t="-1" r="21482" b="-1"/>
          <a:stretch/>
        </p:blipFill>
        <p:spPr>
          <a:xfrm>
            <a:off x="0" y="-22343"/>
            <a:ext cx="3208150" cy="3292485"/>
          </a:xfrm>
          <a:custGeom>
            <a:avLst/>
            <a:gdLst/>
            <a:ahLst/>
            <a:cxnLst/>
            <a:rect l="l" t="t" r="r" b="b"/>
            <a:pathLst>
              <a:path w="5863721" h="4984915" extrusionOk="0">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ln>
            <a:noFill/>
          </a:ln>
        </p:spPr>
      </p:pic>
      <p:sp>
        <p:nvSpPr>
          <p:cNvPr id="513" name="Google Shape;513;p27"/>
          <p:cNvSpPr txBox="1"/>
          <p:nvPr/>
        </p:nvSpPr>
        <p:spPr>
          <a:xfrm>
            <a:off x="2030278" y="2671653"/>
            <a:ext cx="7113722" cy="963596"/>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rgbClr val="000000"/>
              </a:buClr>
              <a:buSzPts val="1950"/>
              <a:buFont typeface="Arial"/>
              <a:buChar char="•"/>
            </a:pPr>
            <a:r>
              <a:rPr lang="en-US" sz="2400" b="0" i="0" u="none" strike="noStrike" cap="none">
                <a:solidFill>
                  <a:schemeClr val="dk1"/>
                </a:solidFill>
                <a:latin typeface="Gill Sans"/>
                <a:ea typeface="Gill Sans"/>
                <a:cs typeface="Gill Sans"/>
                <a:sym typeface="Gill Sans"/>
              </a:rPr>
              <a:t>Incumbent and successor are mutually dependent; both parties need to acknowledge each other’s goals and concerns</a:t>
            </a:r>
            <a:endParaRPr sz="2400" b="0" i="0" u="none" strike="noStrike" cap="none">
              <a:solidFill>
                <a:schemeClr val="dk1"/>
              </a:solidFill>
              <a:latin typeface="Gill Sans"/>
              <a:ea typeface="Gill Sans"/>
              <a:cs typeface="Gill Sans"/>
              <a:sym typeface="Gill Sans"/>
            </a:endParaRPr>
          </a:p>
        </p:txBody>
      </p:sp>
      <p:sp>
        <p:nvSpPr>
          <p:cNvPr id="514" name="Google Shape;514;p27"/>
          <p:cNvSpPr txBox="1"/>
          <p:nvPr/>
        </p:nvSpPr>
        <p:spPr>
          <a:xfrm>
            <a:off x="145206" y="3759018"/>
            <a:ext cx="8998794" cy="1200440"/>
          </a:xfrm>
          <a:prstGeom prst="rect">
            <a:avLst/>
          </a:prstGeom>
          <a:noFill/>
          <a:ln>
            <a:noFill/>
          </a:ln>
        </p:spPr>
        <p:txBody>
          <a:bodyPr spcFirstLastPara="1" wrap="square" lIns="68575" tIns="34275" rIns="68575" bIns="34275" anchor="t" anchorCtr="0">
            <a:normAutofit fontScale="62500" lnSpcReduction="20000"/>
          </a:bodyPr>
          <a:lstStyle/>
          <a:p>
            <a:pPr marL="228600" marR="0" lvl="0" indent="-228600" algn="l" rtl="0">
              <a:lnSpc>
                <a:spcPct val="120000"/>
              </a:lnSpc>
              <a:spcBef>
                <a:spcPts val="0"/>
              </a:spcBef>
              <a:spcAft>
                <a:spcPts val="0"/>
              </a:spcAft>
              <a:buClr>
                <a:srgbClr val="000000"/>
              </a:buClr>
              <a:buSzPct val="100000"/>
              <a:buFont typeface="Arial"/>
              <a:buChar char="•"/>
            </a:pPr>
            <a:r>
              <a:rPr lang="en-US" sz="3800" b="0" i="0" u="none" strike="noStrike" cap="none" dirty="0">
                <a:solidFill>
                  <a:schemeClr val="dk1"/>
                </a:solidFill>
                <a:latin typeface="Gill Sans"/>
                <a:ea typeface="Gill Sans"/>
                <a:cs typeface="Gill Sans"/>
                <a:sym typeface="Gill Sans"/>
              </a:rPr>
              <a:t>It is critical to make the goals, considerations, and fears of both sides clear and explicit; if understanding is lacking, it is difficult if not impossible, to close the deal to the satisfaction of both parties</a:t>
            </a:r>
            <a:endParaRPr sz="3800" b="0" i="0" u="none" strike="noStrike" cap="none" dirty="0">
              <a:solidFill>
                <a:srgbClr val="000000"/>
              </a:solidFill>
              <a:latin typeface="Gill Sans"/>
              <a:ea typeface="Gill Sans"/>
              <a:cs typeface="Gill Sans"/>
              <a:sym typeface="Gill Sans"/>
            </a:endParaRPr>
          </a:p>
          <a:p>
            <a:pPr marL="228600" marR="0" lvl="0" indent="-140525" algn="l" rtl="0">
              <a:lnSpc>
                <a:spcPct val="90000"/>
              </a:lnSpc>
              <a:spcBef>
                <a:spcPts val="1000"/>
              </a:spcBef>
              <a:spcAft>
                <a:spcPts val="0"/>
              </a:spcAft>
              <a:buClr>
                <a:srgbClr val="000000"/>
              </a:buClr>
              <a:buSzPct val="100000"/>
              <a:buFont typeface="Arial"/>
              <a:buNone/>
            </a:pPr>
            <a:endParaRPr sz="1500" b="0" i="0" u="none" strike="noStrike" cap="none" dirty="0">
              <a:solidFill>
                <a:schemeClr val="dk1"/>
              </a:solidFill>
              <a:latin typeface="Arial"/>
              <a:ea typeface="Arial"/>
              <a:cs typeface="Arial"/>
              <a:sym typeface="Arial"/>
            </a:endParaRPr>
          </a:p>
        </p:txBody>
      </p:sp>
      <p:sp>
        <p:nvSpPr>
          <p:cNvPr id="515" name="Google Shape;515;p27"/>
          <p:cNvSpPr txBox="1"/>
          <p:nvPr/>
        </p:nvSpPr>
        <p:spPr>
          <a:xfrm>
            <a:off x="2913681" y="1488407"/>
            <a:ext cx="5881902" cy="963600"/>
          </a:xfrm>
          <a:prstGeom prst="rect">
            <a:avLst/>
          </a:prstGeom>
          <a:noFill/>
          <a:ln>
            <a:noFill/>
          </a:ln>
        </p:spPr>
        <p:txBody>
          <a:bodyPr spcFirstLastPara="1" wrap="square" lIns="68575" tIns="34275" rIns="68575" bIns="34275" anchor="t" anchorCtr="0">
            <a:noAutofit/>
          </a:bodyPr>
          <a:lstStyle/>
          <a:p>
            <a:pPr marL="457200" marR="0" lvl="0" indent="-352425" algn="l" rtl="0">
              <a:lnSpc>
                <a:spcPct val="90000"/>
              </a:lnSpc>
              <a:spcBef>
                <a:spcPts val="0"/>
              </a:spcBef>
              <a:spcAft>
                <a:spcPts val="0"/>
              </a:spcAft>
              <a:buClr>
                <a:schemeClr val="dk1"/>
              </a:buClr>
              <a:buSzPts val="1950"/>
              <a:buFont typeface="Gill Sans"/>
              <a:buChar char="•"/>
            </a:pPr>
            <a:r>
              <a:rPr lang="en-US" sz="2400" b="0" i="0" u="none" strike="noStrike" cap="none" dirty="0">
                <a:solidFill>
                  <a:schemeClr val="dk1"/>
                </a:solidFill>
                <a:latin typeface="Gill Sans"/>
                <a:ea typeface="Gill Sans"/>
                <a:cs typeface="Gill Sans"/>
                <a:sym typeface="Gill Sans"/>
              </a:rPr>
              <a:t>Incumbents often seek a fit between their own personal values and preferences and the characteristics of the successor</a:t>
            </a:r>
            <a:endParaRPr sz="2400" b="0" i="0" u="none" strike="noStrike" cap="none" dirty="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body" idx="2"/>
          </p:nvPr>
        </p:nvSpPr>
        <p:spPr>
          <a:xfrm>
            <a:off x="330450" y="628560"/>
            <a:ext cx="8483099" cy="3073641"/>
          </a:xfrm>
          <a:prstGeom prst="rect">
            <a:avLst/>
          </a:prstGeom>
          <a:noFill/>
          <a:ln>
            <a:noFill/>
          </a:ln>
        </p:spPr>
        <p:txBody>
          <a:bodyPr spcFirstLastPara="1" wrap="square" lIns="91425" tIns="91425" rIns="91425" bIns="91425" anchor="t" anchorCtr="0">
            <a:noAutofit/>
          </a:bodyPr>
          <a:lstStyle/>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Primary Authors</a:t>
            </a:r>
            <a:endParaRPr sz="1200" b="0" dirty="0"/>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highlight>
                  <a:srgbClr val="FFFFFF"/>
                </a:highlight>
                <a:latin typeface="Livvic"/>
                <a:ea typeface="Livvic"/>
                <a:cs typeface="Livvic"/>
                <a:sym typeface="Livvic"/>
              </a:rPr>
              <a:t>Renee Wiatt</a:t>
            </a:r>
            <a:endParaRPr sz="1200" b="0" dirty="0">
              <a:highlight>
                <a:srgbClr val="FFFFFF"/>
              </a:highlight>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Research and Extension Specialist | North Central Regional Center for Rural Development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Family Business Management Specialist | Purdue Institute for Family Business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Department of Agricultural Economics | Purdue University, West Lafayette, IN</a:t>
            </a:r>
            <a:endParaRPr sz="1200" b="0" dirty="0">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u="none" strike="noStrike" dirty="0">
              <a:solidFill>
                <a:srgbClr val="434343"/>
              </a:solidFill>
              <a:latin typeface="Gill Sans" panose="020B0502020104020203" pitchFamily="34" charset="-79"/>
              <a:cs typeface="Gill Sans" panose="020B0502020104020203" pitchFamily="34" charset="-79"/>
              <a:sym typeface="Livvic"/>
            </a:endParaRPr>
          </a:p>
          <a:p>
            <a:pPr marL="152400" lvl="0" indent="-152400" algn="l" rtl="0">
              <a:lnSpc>
                <a:spcPct val="100000"/>
              </a:lnSpc>
              <a:spcBef>
                <a:spcPts val="0"/>
              </a:spcBef>
              <a:spcAft>
                <a:spcPts val="0"/>
              </a:spcAft>
              <a:buSzPts val="1200"/>
              <a:buNone/>
            </a:pPr>
            <a:r>
              <a:rPr lang="en-US" sz="1800" u="none" strike="noStrike" dirty="0">
                <a:solidFill>
                  <a:srgbClr val="434343"/>
                </a:solidFill>
                <a:latin typeface="Livvic" pitchFamily="2" charset="77"/>
                <a:cs typeface="Gill Sans" panose="020B0502020104020203" pitchFamily="34" charset="-79"/>
                <a:sym typeface="Livvic"/>
              </a:rPr>
              <a:t>Dr. Kurt Smith</a:t>
            </a:r>
            <a:endParaRPr sz="1200" dirty="0">
              <a:latin typeface="Livvic" pitchFamily="2" charset="77"/>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Assistant Professor of Forestry and Environmental Resources</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North Carolina State University</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Dr. Rebecca Smith</a:t>
            </a:r>
            <a:endParaRPr sz="1200" b="0" dirty="0"/>
          </a:p>
          <a:p>
            <a:pPr marL="152400" lvl="0" indent="-152400" algn="l" rtl="0">
              <a:lnSpc>
                <a:spcPct val="100000"/>
              </a:lnSpc>
              <a:spcBef>
                <a:spcPts val="0"/>
              </a:spcBef>
              <a:spcAft>
                <a:spcPts val="0"/>
              </a:spcAft>
              <a:buSzPts val="1200"/>
              <a:buNone/>
            </a:pPr>
            <a:r>
              <a:rPr lang="en-US" sz="1800" b="0" dirty="0">
                <a:solidFill>
                  <a:srgbClr val="000000"/>
                </a:solidFill>
                <a:highlight>
                  <a:srgbClr val="FFFFFF"/>
                </a:highlight>
                <a:latin typeface="Gill Sans" panose="020B0502020104020203" pitchFamily="34" charset="-79"/>
                <a:cs typeface="Gill Sans" panose="020B0502020104020203" pitchFamily="34" charset="-79"/>
              </a:rPr>
              <a:t>Associate Extension Professor | Mississippi State University Extension</a:t>
            </a:r>
            <a:br>
              <a:rPr lang="en-US" sz="1400" b="0" dirty="0">
                <a:solidFill>
                  <a:srgbClr val="000000"/>
                </a:solidFill>
                <a:highlight>
                  <a:srgbClr val="FFFFFF"/>
                </a:highlight>
                <a:latin typeface="Gill Sans" panose="020B0502020104020203" pitchFamily="34" charset="-79"/>
                <a:cs typeface="Gill Sans" panose="020B0502020104020203" pitchFamily="34" charset="-79"/>
              </a:rPr>
            </a:br>
            <a:br>
              <a:rPr lang="en-US" sz="1050" b="0" dirty="0"/>
            </a:br>
            <a:br>
              <a:rPr lang="en-US" sz="1050" b="0" dirty="0"/>
            </a:br>
            <a:endParaRPr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8"/>
          <p:cNvSpPr txBox="1">
            <a:spLocks noGrp="1"/>
          </p:cNvSpPr>
          <p:nvPr>
            <p:ph type="title"/>
          </p:nvPr>
        </p:nvSpPr>
        <p:spPr>
          <a:xfrm>
            <a:off x="303576" y="451579"/>
            <a:ext cx="7606349" cy="7409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2420"/>
              <a:buFont typeface="Livvic"/>
              <a:buNone/>
            </a:pPr>
            <a:r>
              <a:rPr lang="en-US" sz="2800" b="1">
                <a:latin typeface="Livvic"/>
                <a:ea typeface="Livvic"/>
                <a:cs typeface="Livvic"/>
                <a:sym typeface="Livvic"/>
              </a:rPr>
              <a:t>PLANNING FOR RESPONSIBILITY TRANSFER </a:t>
            </a:r>
            <a:endParaRPr sz="1800" b="1">
              <a:latin typeface="Livvic"/>
              <a:ea typeface="Livvic"/>
              <a:cs typeface="Livvic"/>
              <a:sym typeface="Livvic"/>
            </a:endParaRPr>
          </a:p>
        </p:txBody>
      </p:sp>
      <p:sp>
        <p:nvSpPr>
          <p:cNvPr id="523" name="Google Shape;523;p28"/>
          <p:cNvSpPr txBox="1">
            <a:spLocks noGrp="1"/>
          </p:cNvSpPr>
          <p:nvPr>
            <p:ph type="body" idx="1"/>
          </p:nvPr>
        </p:nvSpPr>
        <p:spPr>
          <a:xfrm>
            <a:off x="371959" y="1601014"/>
            <a:ext cx="8412277" cy="1410346"/>
          </a:xfrm>
          <a:prstGeom prst="rect">
            <a:avLst/>
          </a:prstGeom>
          <a:noFill/>
          <a:ln>
            <a:noFill/>
          </a:ln>
        </p:spPr>
        <p:txBody>
          <a:bodyPr spcFirstLastPara="1" wrap="square" lIns="68575" tIns="34275" rIns="68575" bIns="34275" anchor="ctr" anchorCtr="0">
            <a:noAutofit/>
          </a:bodyPr>
          <a:lstStyle/>
          <a:p>
            <a:pPr indent="-352425">
              <a:lnSpc>
                <a:spcPct val="90000"/>
              </a:lnSpc>
              <a:spcBef>
                <a:spcPts val="0"/>
              </a:spcBef>
              <a:buClr>
                <a:schemeClr val="dk1"/>
              </a:buClr>
              <a:buSzPts val="1950"/>
              <a:buFont typeface="Gill Sans"/>
              <a:buChar char="•"/>
            </a:pPr>
            <a:r>
              <a:rPr lang="en-US" sz="2400" dirty="0">
                <a:solidFill>
                  <a:schemeClr val="dk1"/>
                </a:solidFill>
                <a:sym typeface="Arial"/>
              </a:rPr>
              <a:t>Time usually elapsed between some initial discussion about succession and the actual handover of both management and ownership control</a:t>
            </a:r>
            <a:endParaRPr sz="2400" dirty="0">
              <a:solidFill>
                <a:schemeClr val="dk1"/>
              </a:solidFill>
              <a:sym typeface="Arial"/>
            </a:endParaRPr>
          </a:p>
          <a:p>
            <a:pPr marL="0" lvl="0" indent="0" algn="l" rtl="0">
              <a:lnSpc>
                <a:spcPct val="115000"/>
              </a:lnSpc>
              <a:spcBef>
                <a:spcPts val="0"/>
              </a:spcBef>
              <a:spcAft>
                <a:spcPts val="0"/>
              </a:spcAft>
              <a:buSzPts val="1297"/>
              <a:buNone/>
            </a:pPr>
            <a:endParaRPr sz="2400" dirty="0"/>
          </a:p>
        </p:txBody>
      </p:sp>
      <p:sp>
        <p:nvSpPr>
          <p:cNvPr id="525" name="Google Shape;525;p28"/>
          <p:cNvSpPr txBox="1"/>
          <p:nvPr/>
        </p:nvSpPr>
        <p:spPr>
          <a:xfrm>
            <a:off x="2693401" y="2872264"/>
            <a:ext cx="6090835" cy="1754286"/>
          </a:xfrm>
          <a:prstGeom prst="rect">
            <a:avLst/>
          </a:prstGeom>
          <a:noFill/>
          <a:ln>
            <a:noFill/>
          </a:ln>
        </p:spPr>
        <p:txBody>
          <a:bodyPr spcFirstLastPara="1" wrap="square" lIns="91425" tIns="45700" rIns="91425" bIns="45700" anchor="t" anchorCtr="0">
            <a:spAutoFit/>
          </a:bodyPr>
          <a:lstStyle/>
          <a:p>
            <a:pPr marL="457200" lvl="1" indent="-352425">
              <a:lnSpc>
                <a:spcPct val="90000"/>
              </a:lnSpc>
              <a:buClr>
                <a:schemeClr val="dk1"/>
              </a:buClr>
              <a:buSzPts val="1950"/>
              <a:buFont typeface="Gill Sans"/>
              <a:buChar char="•"/>
            </a:pPr>
            <a:r>
              <a:rPr lang="en-US" sz="2400" dirty="0">
                <a:solidFill>
                  <a:schemeClr val="dk1"/>
                </a:solidFill>
                <a:latin typeface="Gill Sans"/>
                <a:cs typeface="Gill Sans"/>
                <a:sym typeface="Gill Sans"/>
              </a:rPr>
              <a:t>Intra-family succession is about 6.5 years</a:t>
            </a:r>
            <a:endParaRPr sz="2400" dirty="0">
              <a:solidFill>
                <a:schemeClr val="dk1"/>
              </a:solidFill>
              <a:latin typeface="Gill Sans"/>
              <a:cs typeface="Gill Sans"/>
              <a:sym typeface="Gill Sans"/>
            </a:endParaRPr>
          </a:p>
          <a:p>
            <a:pPr marL="457200" lvl="1" indent="-352425">
              <a:lnSpc>
                <a:spcPct val="90000"/>
              </a:lnSpc>
              <a:buClr>
                <a:schemeClr val="dk1"/>
              </a:buClr>
              <a:buSzPts val="1950"/>
              <a:buFont typeface="Gill Sans"/>
              <a:buChar char="•"/>
            </a:pPr>
            <a:endParaRPr sz="2400" dirty="0">
              <a:solidFill>
                <a:schemeClr val="dk1"/>
              </a:solidFill>
              <a:latin typeface="Gill Sans"/>
              <a:cs typeface="Gill Sans"/>
              <a:sym typeface="Gill Sans"/>
            </a:endParaRPr>
          </a:p>
          <a:p>
            <a:pPr marL="457200" lvl="1" indent="-352425">
              <a:lnSpc>
                <a:spcPct val="90000"/>
              </a:lnSpc>
              <a:buClr>
                <a:schemeClr val="dk1"/>
              </a:buClr>
              <a:buSzPts val="1950"/>
              <a:buFont typeface="Gill Sans"/>
              <a:buChar char="•"/>
            </a:pPr>
            <a:r>
              <a:rPr lang="en-US" sz="2400" dirty="0">
                <a:solidFill>
                  <a:schemeClr val="dk1"/>
                </a:solidFill>
                <a:latin typeface="Gill Sans"/>
                <a:cs typeface="Gill Sans"/>
                <a:sym typeface="Gill Sans"/>
              </a:rPr>
              <a:t>Transfer to employees is about 3.3 years</a:t>
            </a:r>
            <a:endParaRPr sz="2400" dirty="0">
              <a:solidFill>
                <a:schemeClr val="dk1"/>
              </a:solidFill>
              <a:latin typeface="Gill Sans"/>
              <a:cs typeface="Gill Sans"/>
              <a:sym typeface="Gill Sans"/>
            </a:endParaRPr>
          </a:p>
          <a:p>
            <a:pPr marL="457200" lvl="1" indent="-352425">
              <a:lnSpc>
                <a:spcPct val="90000"/>
              </a:lnSpc>
              <a:buClr>
                <a:schemeClr val="dk1"/>
              </a:buClr>
              <a:buSzPts val="1950"/>
              <a:buFont typeface="Gill Sans"/>
              <a:buChar char="•"/>
            </a:pPr>
            <a:endParaRPr sz="2400" dirty="0">
              <a:solidFill>
                <a:schemeClr val="dk1"/>
              </a:solidFill>
              <a:latin typeface="Gill Sans"/>
              <a:cs typeface="Gill Sans"/>
              <a:sym typeface="Gill Sans"/>
            </a:endParaRPr>
          </a:p>
          <a:p>
            <a:pPr marL="457200" lvl="1" indent="-352425">
              <a:lnSpc>
                <a:spcPct val="90000"/>
              </a:lnSpc>
              <a:buClr>
                <a:schemeClr val="dk1"/>
              </a:buClr>
              <a:buSzPts val="1950"/>
              <a:buFont typeface="Gill Sans"/>
              <a:buChar char="•"/>
            </a:pPr>
            <a:r>
              <a:rPr lang="en-US" sz="2400" dirty="0">
                <a:solidFill>
                  <a:schemeClr val="dk1"/>
                </a:solidFill>
                <a:latin typeface="Gill Sans"/>
                <a:cs typeface="Gill Sans"/>
                <a:sym typeface="Gill Sans"/>
              </a:rPr>
              <a:t>Sales are about 1.6 years </a:t>
            </a:r>
            <a:endParaRPr sz="2400" dirty="0">
              <a:solidFill>
                <a:schemeClr val="dk1"/>
              </a:solidFill>
              <a:latin typeface="Gill Sans"/>
              <a:cs typeface="Gill Sans"/>
              <a:sym typeface="Gill Sans"/>
            </a:endParaRPr>
          </a:p>
        </p:txBody>
      </p:sp>
      <p:pic>
        <p:nvPicPr>
          <p:cNvPr id="3" name="Graphic 2" descr="Connections with solid fill">
            <a:extLst>
              <a:ext uri="{FF2B5EF4-FFF2-40B4-BE49-F238E27FC236}">
                <a16:creationId xmlns:a16="http://schemas.microsoft.com/office/drawing/2014/main" id="{595AEB75-DD09-31DF-CF96-31B2EE3B8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764" y="2624435"/>
            <a:ext cx="2389040" cy="238904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9"/>
          <p:cNvSpPr txBox="1">
            <a:spLocks noGrp="1"/>
          </p:cNvSpPr>
          <p:nvPr>
            <p:ph type="title" idx="4294967295"/>
          </p:nvPr>
        </p:nvSpPr>
        <p:spPr>
          <a:xfrm>
            <a:off x="0" y="3175"/>
            <a:ext cx="3778250" cy="442913"/>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11111"/>
              <a:buFont typeface="Gill Sans"/>
              <a:buNone/>
            </a:pPr>
            <a:r>
              <a:rPr lang="en-US" b="1" dirty="0">
                <a:solidFill>
                  <a:schemeClr val="accent1"/>
                </a:solidFill>
              </a:rPr>
              <a:t>ROADMAP EXAMPLE</a:t>
            </a:r>
            <a:endParaRPr b="1" dirty="0">
              <a:solidFill>
                <a:schemeClr val="accent1"/>
              </a:solidFill>
            </a:endParaRPr>
          </a:p>
        </p:txBody>
      </p:sp>
      <p:graphicFrame>
        <p:nvGraphicFramePr>
          <p:cNvPr id="533" name="Google Shape;533;p29"/>
          <p:cNvGraphicFramePr/>
          <p:nvPr>
            <p:extLst>
              <p:ext uri="{D42A27DB-BD31-4B8C-83A1-F6EECF244321}">
                <p14:modId xmlns:p14="http://schemas.microsoft.com/office/powerpoint/2010/main" val="1811415572"/>
              </p:ext>
            </p:extLst>
          </p:nvPr>
        </p:nvGraphicFramePr>
        <p:xfrm>
          <a:off x="835611" y="595695"/>
          <a:ext cx="7472725" cy="4391450"/>
        </p:xfrm>
        <a:graphic>
          <a:graphicData uri="http://schemas.openxmlformats.org/drawingml/2006/table">
            <a:tbl>
              <a:tblPr firstRow="1" bandRow="1">
                <a:noFill/>
                <a:tableStyleId>{74B119A3-8586-4F5C-9BD6-789AD28EAEEC}</a:tableStyleId>
              </a:tblPr>
              <a:tblGrid>
                <a:gridCol w="688375">
                  <a:extLst>
                    <a:ext uri="{9D8B030D-6E8A-4147-A177-3AD203B41FA5}">
                      <a16:colId xmlns:a16="http://schemas.microsoft.com/office/drawing/2014/main" val="20000"/>
                    </a:ext>
                  </a:extLst>
                </a:gridCol>
                <a:gridCol w="181900">
                  <a:extLst>
                    <a:ext uri="{9D8B030D-6E8A-4147-A177-3AD203B41FA5}">
                      <a16:colId xmlns:a16="http://schemas.microsoft.com/office/drawing/2014/main" val="20001"/>
                    </a:ext>
                  </a:extLst>
                </a:gridCol>
                <a:gridCol w="852875">
                  <a:extLst>
                    <a:ext uri="{9D8B030D-6E8A-4147-A177-3AD203B41FA5}">
                      <a16:colId xmlns:a16="http://schemas.microsoft.com/office/drawing/2014/main" val="20002"/>
                    </a:ext>
                  </a:extLst>
                </a:gridCol>
                <a:gridCol w="767775">
                  <a:extLst>
                    <a:ext uri="{9D8B030D-6E8A-4147-A177-3AD203B41FA5}">
                      <a16:colId xmlns:a16="http://schemas.microsoft.com/office/drawing/2014/main" val="20003"/>
                    </a:ext>
                  </a:extLst>
                </a:gridCol>
                <a:gridCol w="830300">
                  <a:extLst>
                    <a:ext uri="{9D8B030D-6E8A-4147-A177-3AD203B41FA5}">
                      <a16:colId xmlns:a16="http://schemas.microsoft.com/office/drawing/2014/main" val="20004"/>
                    </a:ext>
                  </a:extLst>
                </a:gridCol>
                <a:gridCol w="830300">
                  <a:extLst>
                    <a:ext uri="{9D8B030D-6E8A-4147-A177-3AD203B41FA5}">
                      <a16:colId xmlns:a16="http://schemas.microsoft.com/office/drawing/2014/main" val="20005"/>
                    </a:ext>
                  </a:extLst>
                </a:gridCol>
                <a:gridCol w="830300">
                  <a:extLst>
                    <a:ext uri="{9D8B030D-6E8A-4147-A177-3AD203B41FA5}">
                      <a16:colId xmlns:a16="http://schemas.microsoft.com/office/drawing/2014/main" val="20006"/>
                    </a:ext>
                  </a:extLst>
                </a:gridCol>
                <a:gridCol w="830300">
                  <a:extLst>
                    <a:ext uri="{9D8B030D-6E8A-4147-A177-3AD203B41FA5}">
                      <a16:colId xmlns:a16="http://schemas.microsoft.com/office/drawing/2014/main" val="20007"/>
                    </a:ext>
                  </a:extLst>
                </a:gridCol>
                <a:gridCol w="830300">
                  <a:extLst>
                    <a:ext uri="{9D8B030D-6E8A-4147-A177-3AD203B41FA5}">
                      <a16:colId xmlns:a16="http://schemas.microsoft.com/office/drawing/2014/main" val="20008"/>
                    </a:ext>
                  </a:extLst>
                </a:gridCol>
                <a:gridCol w="830300">
                  <a:extLst>
                    <a:ext uri="{9D8B030D-6E8A-4147-A177-3AD203B41FA5}">
                      <a16:colId xmlns:a16="http://schemas.microsoft.com/office/drawing/2014/main" val="20009"/>
                    </a:ext>
                  </a:extLst>
                </a:gridCol>
              </a:tblGrid>
              <a:tr h="2781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+1</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Year+2</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T+3</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T+4</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T+5</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T+6</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777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Age</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Gill Sans MT" panose="020B0502020104020203" pitchFamily="34" charset="77"/>
                        </a:rPr>
                        <a:t>Incumbent: Peter</a:t>
                      </a:r>
                      <a:endParaRPr sz="11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65</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66</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67</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68</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69</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70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71</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6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Successor: 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35</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36</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37</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38</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39</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40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41</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8125">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latin typeface="Gill Sans MT" panose="020B0502020104020203" pitchFamily="34" charset="77"/>
                        </a:rPr>
                        <a:t>Governance Transition</a:t>
                      </a:r>
                      <a:endParaRPr sz="1100" b="1"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8125">
                <a:tc rowSpan="2"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Ownership </a:t>
                      </a:r>
                      <a:endParaRPr sz="1400" u="none" strike="noStrike" cap="none">
                        <a:latin typeface="Gill Sans MT" panose="020B0502020104020203" pitchFamily="34" charset="77"/>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Percentage</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Incumbent</a:t>
                      </a:r>
                      <a:endParaRPr sz="14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100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100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80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80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20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20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8125">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Successor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20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20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80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80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100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78125">
                <a:tc rowSpan="2"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Board</a:t>
                      </a:r>
                      <a:endParaRPr sz="1400" u="none" strike="noStrike" cap="none">
                        <a:latin typeface="Gill Sans MT" panose="020B0502020104020203" pitchFamily="34" charset="77"/>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Management</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Incumbent</a:t>
                      </a:r>
                      <a:endParaRPr sz="14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Advisor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Advisor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Advisor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4225">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Successor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Manager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Manager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Manager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Manager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CEO</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8625">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Gill Sans MT" panose="020B0502020104020203" pitchFamily="34" charset="77"/>
                        </a:rPr>
                        <a:t>Transition of Functional Responsibilities</a:t>
                      </a:r>
                      <a:endParaRPr sz="1100" b="1"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781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Human Resources</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Peter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Both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Both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Both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781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Business Strategy</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Peter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Both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Both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Both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78125">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Marketing</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Peter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Gill Sans MT" panose="020B0502020104020203" pitchFamily="34" charset="77"/>
                          <a:ea typeface="Calibri"/>
                          <a:cs typeface="Calibri"/>
                          <a:sym typeface="Calibri"/>
                        </a:rPr>
                        <a:t>Ruth</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78125">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Gill Sans MT" panose="020B0502020104020203" pitchFamily="34" charset="77"/>
                        </a:rPr>
                        <a:t>Transition Miscellaneous</a:t>
                      </a:r>
                      <a:endParaRPr sz="1100" b="1"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9777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Dividend</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100K to Peter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50K  to Peter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latin typeface="Gill Sans MT" panose="020B0502020104020203" pitchFamily="34" charset="77"/>
                        </a:rPr>
                        <a:t>0</a:t>
                      </a:r>
                      <a:endParaRPr sz="11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534" name="Google Shape;534;p29"/>
          <p:cNvSpPr/>
          <p:nvPr/>
        </p:nvSpPr>
        <p:spPr>
          <a:xfrm>
            <a:off x="8366546" y="4423728"/>
            <a:ext cx="839585" cy="563417"/>
          </a:xfrm>
          <a:prstGeom prst="rect">
            <a:avLst/>
          </a:prstGeom>
          <a:noFill/>
          <a:ln>
            <a:noFill/>
          </a:ln>
        </p:spPr>
        <p:txBody>
          <a:bodyPr spcFirstLastPara="1" wrap="square" lIns="64175" tIns="32075" rIns="64175" bIns="32075" anchor="t" anchorCtr="0">
            <a:spAutoFit/>
          </a:bodyPr>
          <a:lstStyle/>
          <a:p>
            <a:pPr marL="0" marR="0" lvl="0" indent="0" algn="l" rtl="0">
              <a:lnSpc>
                <a:spcPct val="100000"/>
              </a:lnSpc>
              <a:spcBef>
                <a:spcPts val="0"/>
              </a:spcBef>
              <a:spcAft>
                <a:spcPts val="0"/>
              </a:spcAft>
              <a:buClr>
                <a:srgbClr val="000000"/>
              </a:buClr>
              <a:buSzPts val="810"/>
              <a:buFont typeface="Arial"/>
              <a:buNone/>
            </a:pPr>
            <a:r>
              <a:rPr lang="en-US" sz="810" b="0" i="0" u="none" strike="noStrike" cap="none" dirty="0">
                <a:solidFill>
                  <a:schemeClr val="tx1"/>
                </a:solidFill>
                <a:latin typeface="Arial"/>
                <a:ea typeface="Arial"/>
                <a:cs typeface="Arial"/>
                <a:sym typeface="Arial"/>
              </a:rPr>
              <a:t>Adapted from: (c) Thomas Zellweger, 2016</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graphicFrame>
        <p:nvGraphicFramePr>
          <p:cNvPr id="541" name="Google Shape;541;p30"/>
          <p:cNvGraphicFramePr/>
          <p:nvPr>
            <p:extLst>
              <p:ext uri="{D42A27DB-BD31-4B8C-83A1-F6EECF244321}">
                <p14:modId xmlns:p14="http://schemas.microsoft.com/office/powerpoint/2010/main" val="2657531418"/>
              </p:ext>
            </p:extLst>
          </p:nvPr>
        </p:nvGraphicFramePr>
        <p:xfrm>
          <a:off x="694529" y="512621"/>
          <a:ext cx="7472725" cy="4434030"/>
        </p:xfrm>
        <a:graphic>
          <a:graphicData uri="http://schemas.openxmlformats.org/drawingml/2006/table">
            <a:tbl>
              <a:tblPr firstRow="1" bandRow="1">
                <a:noFill/>
                <a:tableStyleId>{74B119A3-8586-4F5C-9BD6-789AD28EAEEC}</a:tableStyleId>
              </a:tblPr>
              <a:tblGrid>
                <a:gridCol w="688375">
                  <a:extLst>
                    <a:ext uri="{9D8B030D-6E8A-4147-A177-3AD203B41FA5}">
                      <a16:colId xmlns:a16="http://schemas.microsoft.com/office/drawing/2014/main" val="20000"/>
                    </a:ext>
                  </a:extLst>
                </a:gridCol>
                <a:gridCol w="181900">
                  <a:extLst>
                    <a:ext uri="{9D8B030D-6E8A-4147-A177-3AD203B41FA5}">
                      <a16:colId xmlns:a16="http://schemas.microsoft.com/office/drawing/2014/main" val="20001"/>
                    </a:ext>
                  </a:extLst>
                </a:gridCol>
                <a:gridCol w="852875">
                  <a:extLst>
                    <a:ext uri="{9D8B030D-6E8A-4147-A177-3AD203B41FA5}">
                      <a16:colId xmlns:a16="http://schemas.microsoft.com/office/drawing/2014/main" val="20002"/>
                    </a:ext>
                  </a:extLst>
                </a:gridCol>
                <a:gridCol w="767775">
                  <a:extLst>
                    <a:ext uri="{9D8B030D-6E8A-4147-A177-3AD203B41FA5}">
                      <a16:colId xmlns:a16="http://schemas.microsoft.com/office/drawing/2014/main" val="20003"/>
                    </a:ext>
                  </a:extLst>
                </a:gridCol>
                <a:gridCol w="830300">
                  <a:extLst>
                    <a:ext uri="{9D8B030D-6E8A-4147-A177-3AD203B41FA5}">
                      <a16:colId xmlns:a16="http://schemas.microsoft.com/office/drawing/2014/main" val="20004"/>
                    </a:ext>
                  </a:extLst>
                </a:gridCol>
                <a:gridCol w="830300">
                  <a:extLst>
                    <a:ext uri="{9D8B030D-6E8A-4147-A177-3AD203B41FA5}">
                      <a16:colId xmlns:a16="http://schemas.microsoft.com/office/drawing/2014/main" val="20005"/>
                    </a:ext>
                  </a:extLst>
                </a:gridCol>
                <a:gridCol w="830300">
                  <a:extLst>
                    <a:ext uri="{9D8B030D-6E8A-4147-A177-3AD203B41FA5}">
                      <a16:colId xmlns:a16="http://schemas.microsoft.com/office/drawing/2014/main" val="20006"/>
                    </a:ext>
                  </a:extLst>
                </a:gridCol>
                <a:gridCol w="830300">
                  <a:extLst>
                    <a:ext uri="{9D8B030D-6E8A-4147-A177-3AD203B41FA5}">
                      <a16:colId xmlns:a16="http://schemas.microsoft.com/office/drawing/2014/main" val="20007"/>
                    </a:ext>
                  </a:extLst>
                </a:gridCol>
                <a:gridCol w="830300">
                  <a:extLst>
                    <a:ext uri="{9D8B030D-6E8A-4147-A177-3AD203B41FA5}">
                      <a16:colId xmlns:a16="http://schemas.microsoft.com/office/drawing/2014/main" val="20008"/>
                    </a:ext>
                  </a:extLst>
                </a:gridCol>
                <a:gridCol w="830300">
                  <a:extLst>
                    <a:ext uri="{9D8B030D-6E8A-4147-A177-3AD203B41FA5}">
                      <a16:colId xmlns:a16="http://schemas.microsoft.com/office/drawing/2014/main" val="20009"/>
                    </a:ext>
                  </a:extLst>
                </a:gridCol>
              </a:tblGrid>
              <a:tr h="2942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Gill Sans MT" panose="020B0502020104020203" pitchFamily="34" charset="77"/>
                        </a:rPr>
                        <a:t>Year +1</a:t>
                      </a:r>
                      <a:endParaRPr sz="11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Year+2</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T+3</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T+4</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T+5</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Year T+6</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20750">
                <a:tc rowSpan="2">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Age</a:t>
                      </a:r>
                      <a:endParaRPr sz="1100" u="none" strike="noStrike" cap="none">
                        <a:latin typeface="Gill Sans MT" panose="020B0502020104020203" pitchFamily="34" charset="77"/>
                      </a:endParaRPr>
                    </a:p>
                  </a:txBody>
                  <a:tcPr marL="61725" marR="61725"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Incumbent:</a:t>
                      </a:r>
                      <a:endParaRPr sz="1400" u="none" strike="noStrike" cap="none">
                        <a:latin typeface="Gill Sans MT" panose="020B0502020104020203" pitchFamily="34" charset="77"/>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0750">
                <a:tc v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Successor:</a:t>
                      </a:r>
                      <a:endParaRPr sz="1400" u="none" strike="noStrike" cap="none">
                        <a:latin typeface="Gill Sans MT" panose="020B0502020104020203" pitchFamily="34" charset="77"/>
                      </a:endParaRPr>
                    </a:p>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4200">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Gill Sans MT" panose="020B0502020104020203" pitchFamily="34" charset="77"/>
                        </a:rPr>
                        <a:t>Governance Transition</a:t>
                      </a:r>
                      <a:endParaRPr sz="1100" b="1"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4200">
                <a:tc rowSpan="2"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Ownership </a:t>
                      </a:r>
                      <a:endParaRPr sz="1400" u="none" strike="noStrike" cap="none">
                        <a:latin typeface="Gill Sans MT" panose="020B0502020104020203" pitchFamily="34" charset="77"/>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Percentage</a:t>
                      </a:r>
                      <a:endParaRPr sz="1100" u="none" strike="noStrike" cap="none">
                        <a:latin typeface="Gill Sans MT" panose="020B0502020104020203" pitchFamily="34" charset="77"/>
                      </a:endParaRPr>
                    </a:p>
                  </a:txBody>
                  <a:tcPr marL="61725" marR="61725"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Incumbent</a:t>
                      </a:r>
                      <a:endParaRPr sz="14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100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4200">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Successor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100</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4200">
                <a:tc rowSpan="2"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Board</a:t>
                      </a:r>
                      <a:endParaRPr sz="1400" u="none" strike="noStrike" cap="none">
                        <a:latin typeface="Gill Sans MT" panose="020B0502020104020203" pitchFamily="34" charset="77"/>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Management</a:t>
                      </a:r>
                      <a:endParaRPr sz="1100" u="none" strike="noStrike" cap="none">
                        <a:latin typeface="Gill Sans MT" panose="020B0502020104020203" pitchFamily="34" charset="77"/>
                      </a:endParaRPr>
                    </a:p>
                  </a:txBody>
                  <a:tcPr marL="61725" marR="61725"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Incumbent</a:t>
                      </a:r>
                      <a:endParaRPr sz="14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94200">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Successor</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8625">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Gill Sans MT" panose="020B0502020104020203" pitchFamily="34" charset="77"/>
                        </a:rPr>
                        <a:t>Transition of Functional Responsibilities</a:t>
                      </a:r>
                      <a:endParaRPr sz="1100" b="1"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94200">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Human Resources</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94200">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Business Strategy</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94200">
                <a:tc gridSpan="3">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Marketing</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94200">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latin typeface="Gill Sans MT" panose="020B0502020104020203" pitchFamily="34" charset="77"/>
                        </a:rPr>
                        <a:t>Transition Miscellaneous</a:t>
                      </a:r>
                      <a:endParaRPr sz="1100" b="1"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665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Gill Sans MT" panose="020B0502020104020203" pitchFamily="34" charset="77"/>
                        </a:rPr>
                        <a:t>Dividend</a:t>
                      </a: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Gill Sans MT" panose="020B0502020104020203" pitchFamily="34" charset="77"/>
                      </a:endParaRPr>
                    </a:p>
                  </a:txBody>
                  <a:tcPr marL="61725" marR="6172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544" name="Google Shape;544;p3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42</a:t>
            </a:fld>
            <a:endParaRPr/>
          </a:p>
        </p:txBody>
      </p:sp>
      <p:sp>
        <p:nvSpPr>
          <p:cNvPr id="542" name="Google Shape;542;p30"/>
          <p:cNvSpPr txBox="1">
            <a:spLocks noGrp="1"/>
          </p:cNvSpPr>
          <p:nvPr>
            <p:ph type="title" idx="4294967295"/>
          </p:nvPr>
        </p:nvSpPr>
        <p:spPr>
          <a:xfrm>
            <a:off x="0" y="-63500"/>
            <a:ext cx="3778250" cy="441325"/>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111111"/>
              <a:buFont typeface="Gill Sans"/>
              <a:buNone/>
            </a:pPr>
            <a:r>
              <a:rPr lang="en-US" b="1" dirty="0">
                <a:solidFill>
                  <a:schemeClr val="accent1"/>
                </a:solidFill>
              </a:rPr>
              <a:t>ROADMAP ACTIVITY</a:t>
            </a:r>
            <a:endParaRPr b="1" dirty="0">
              <a:solidFill>
                <a:schemeClr val="accent1"/>
              </a:solidFill>
            </a:endParaRPr>
          </a:p>
        </p:txBody>
      </p:sp>
      <p:sp>
        <p:nvSpPr>
          <p:cNvPr id="543" name="Google Shape;543;p30"/>
          <p:cNvSpPr/>
          <p:nvPr/>
        </p:nvSpPr>
        <p:spPr>
          <a:xfrm>
            <a:off x="8167254" y="4598300"/>
            <a:ext cx="839585" cy="563417"/>
          </a:xfrm>
          <a:prstGeom prst="rect">
            <a:avLst/>
          </a:prstGeom>
          <a:noFill/>
          <a:ln>
            <a:noFill/>
          </a:ln>
        </p:spPr>
        <p:txBody>
          <a:bodyPr spcFirstLastPara="1" wrap="square" lIns="64175" tIns="32075" rIns="64175" bIns="32075" anchor="t" anchorCtr="0">
            <a:spAutoFit/>
          </a:bodyPr>
          <a:lstStyle/>
          <a:p>
            <a:pPr marL="0" marR="0" lvl="0" indent="0" algn="l" rtl="0">
              <a:lnSpc>
                <a:spcPct val="100000"/>
              </a:lnSpc>
              <a:spcBef>
                <a:spcPts val="0"/>
              </a:spcBef>
              <a:spcAft>
                <a:spcPts val="0"/>
              </a:spcAft>
              <a:buClr>
                <a:srgbClr val="000000"/>
              </a:buClr>
              <a:buSzPts val="810"/>
              <a:buFont typeface="Arial"/>
              <a:buNone/>
            </a:pPr>
            <a:r>
              <a:rPr lang="en-US" sz="810" b="0" i="0" u="none" strike="noStrike" cap="none">
                <a:solidFill>
                  <a:schemeClr val="lt1"/>
                </a:solidFill>
                <a:latin typeface="Arial"/>
                <a:ea typeface="Arial"/>
                <a:cs typeface="Arial"/>
                <a:sym typeface="Arial"/>
              </a:rPr>
              <a:t>Adapted from: (c) Thomas Zellweger, 2016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a:spLocks noGrp="1"/>
          </p:cNvSpPr>
          <p:nvPr>
            <p:ph type="title" idx="4294967295"/>
          </p:nvPr>
        </p:nvSpPr>
        <p:spPr>
          <a:xfrm>
            <a:off x="269081" y="377099"/>
            <a:ext cx="8605838" cy="53412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HANDOUT: ROADMAPPING YOUR SUCCESSION</a:t>
            </a:r>
            <a:endParaRPr sz="2800" b="1" dirty="0">
              <a:solidFill>
                <a:schemeClr val="accent1"/>
              </a:solidFill>
              <a:latin typeface="Livvic"/>
              <a:ea typeface="Livvic"/>
              <a:cs typeface="Livvic"/>
              <a:sym typeface="Livvic"/>
            </a:endParaRPr>
          </a:p>
        </p:txBody>
      </p:sp>
      <p:sp>
        <p:nvSpPr>
          <p:cNvPr id="551" name="Google Shape;551;p31"/>
          <p:cNvSpPr txBox="1">
            <a:spLocks noGrp="1"/>
          </p:cNvSpPr>
          <p:nvPr>
            <p:ph type="body" idx="4294967295"/>
          </p:nvPr>
        </p:nvSpPr>
        <p:spPr>
          <a:xfrm>
            <a:off x="342603" y="1081706"/>
            <a:ext cx="8458794" cy="1049311"/>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SzPts val="1200"/>
              <a:buNone/>
            </a:pPr>
            <a:r>
              <a:rPr lang="en-US" sz="2400" dirty="0">
                <a:solidFill>
                  <a:schemeClr val="tx1"/>
                </a:solidFill>
              </a:rPr>
              <a:t>Refer </a:t>
            </a:r>
            <a:r>
              <a:rPr lang="en-US" sz="2400" i="1" dirty="0" err="1">
                <a:solidFill>
                  <a:schemeClr val="tx1"/>
                </a:solidFill>
              </a:rPr>
              <a:t>Roadmapping</a:t>
            </a:r>
            <a:r>
              <a:rPr lang="en-US" sz="2400" i="1" dirty="0">
                <a:solidFill>
                  <a:schemeClr val="tx1"/>
                </a:solidFill>
              </a:rPr>
              <a:t> Your Succession</a:t>
            </a:r>
            <a:r>
              <a:rPr lang="en-US" sz="2400" dirty="0">
                <a:solidFill>
                  <a:schemeClr val="tx1"/>
                </a:solidFill>
              </a:rPr>
              <a:t> Handout. Page 2 is a single successor scenario and page 3 is a multiple successor scenario.  </a:t>
            </a:r>
            <a:endParaRPr sz="2400" dirty="0">
              <a:solidFill>
                <a:schemeClr val="tx1"/>
              </a:solidFill>
            </a:endParaRPr>
          </a:p>
          <a:p>
            <a:pPr marL="457200" lvl="0" indent="-228600" algn="l" rtl="0">
              <a:lnSpc>
                <a:spcPct val="115000"/>
              </a:lnSpc>
              <a:spcBef>
                <a:spcPts val="0"/>
              </a:spcBef>
              <a:spcAft>
                <a:spcPts val="0"/>
              </a:spcAft>
              <a:buSzPts val="1200"/>
              <a:buNone/>
            </a:pPr>
            <a:endParaRPr sz="1650" dirty="0"/>
          </a:p>
        </p:txBody>
      </p:sp>
      <p:pic>
        <p:nvPicPr>
          <p:cNvPr id="552" name="Google Shape;552;p31"/>
          <p:cNvPicPr preferRelativeResize="0"/>
          <p:nvPr/>
        </p:nvPicPr>
        <p:blipFill rotWithShape="1">
          <a:blip r:embed="rId3">
            <a:alphaModFix/>
          </a:blip>
          <a:srcRect/>
          <a:stretch/>
        </p:blipFill>
        <p:spPr>
          <a:xfrm>
            <a:off x="5057335" y="2345725"/>
            <a:ext cx="3744062" cy="2492975"/>
          </a:xfrm>
          <a:prstGeom prst="rect">
            <a:avLst/>
          </a:prstGeom>
          <a:noFill/>
          <a:ln>
            <a:noFill/>
          </a:ln>
        </p:spPr>
      </p:pic>
      <p:pic>
        <p:nvPicPr>
          <p:cNvPr id="553" name="Google Shape;553;p31"/>
          <p:cNvPicPr preferRelativeResize="0"/>
          <p:nvPr/>
        </p:nvPicPr>
        <p:blipFill rotWithShape="1">
          <a:blip r:embed="rId4">
            <a:alphaModFix/>
          </a:blip>
          <a:srcRect/>
          <a:stretch/>
        </p:blipFill>
        <p:spPr>
          <a:xfrm>
            <a:off x="502963" y="2345725"/>
            <a:ext cx="4137930" cy="2492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8375b98293_0_0"/>
          <p:cNvSpPr txBox="1">
            <a:spLocks noGrp="1"/>
          </p:cNvSpPr>
          <p:nvPr>
            <p:ph type="body" idx="1"/>
          </p:nvPr>
        </p:nvSpPr>
        <p:spPr>
          <a:xfrm>
            <a:off x="628650" y="1368625"/>
            <a:ext cx="3545946" cy="29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50"/>
              <a:buNone/>
            </a:pPr>
            <a:endParaRPr sz="1250" dirty="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150"/>
              <a:buNone/>
            </a:pPr>
            <a:endParaRPr sz="1250" dirty="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2208"/>
              <a:buNone/>
            </a:pPr>
            <a:r>
              <a:rPr lang="en-US" sz="2800" dirty="0">
                <a:solidFill>
                  <a:schemeClr val="tx1"/>
                </a:solidFill>
                <a:highlight>
                  <a:srgbClr val="FFFFFF"/>
                </a:highlight>
                <a:latin typeface="Gill Sans"/>
                <a:ea typeface="Gill Sans"/>
                <a:cs typeface="Gill Sans"/>
                <a:sym typeface="Gill Sans"/>
              </a:rPr>
              <a:t>You can record and retain your important dates or milestones for your succession plan.</a:t>
            </a:r>
            <a:endParaRPr sz="2800" dirty="0">
              <a:solidFill>
                <a:schemeClr val="tx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1242"/>
              <a:buNone/>
            </a:pPr>
            <a:endParaRPr dirty="0"/>
          </a:p>
        </p:txBody>
      </p:sp>
      <p:sp>
        <p:nvSpPr>
          <p:cNvPr id="563" name="Google Shape;563;g28375b98293_0_0"/>
          <p:cNvSpPr txBox="1">
            <a:spLocks noGrp="1"/>
          </p:cNvSpPr>
          <p:nvPr>
            <p:ph type="title"/>
          </p:nvPr>
        </p:nvSpPr>
        <p:spPr>
          <a:xfrm>
            <a:off x="435894" y="674762"/>
            <a:ext cx="8272212" cy="45752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100000"/>
              <a:buFont typeface="Livvic"/>
              <a:buNone/>
            </a:pPr>
            <a:r>
              <a:rPr lang="en-US" sz="2800" b="1" dirty="0">
                <a:latin typeface="Livvic"/>
                <a:ea typeface="Livvic"/>
                <a:cs typeface="Livvic"/>
                <a:sym typeface="Livvic"/>
              </a:rPr>
              <a:t>HANDOUT: YOUR SUCCESSION PLANNING TIMELINE</a:t>
            </a:r>
            <a:endParaRPr dirty="0"/>
          </a:p>
        </p:txBody>
      </p:sp>
      <p:pic>
        <p:nvPicPr>
          <p:cNvPr id="3" name="Picture 2">
            <a:extLst>
              <a:ext uri="{FF2B5EF4-FFF2-40B4-BE49-F238E27FC236}">
                <a16:creationId xmlns:a16="http://schemas.microsoft.com/office/drawing/2014/main" id="{9EBC7A56-6D7D-7C25-F74C-5D87643D8D82}"/>
              </a:ext>
            </a:extLst>
          </p:cNvPr>
          <p:cNvPicPr>
            <a:picLocks noChangeAspect="1"/>
          </p:cNvPicPr>
          <p:nvPr/>
        </p:nvPicPr>
        <p:blipFill>
          <a:blip r:embed="rId3"/>
          <a:stretch>
            <a:fillRect/>
          </a:stretch>
        </p:blipFill>
        <p:spPr>
          <a:xfrm>
            <a:off x="4174596" y="1555091"/>
            <a:ext cx="2442848" cy="3209414"/>
          </a:xfrm>
          <a:prstGeom prst="rect">
            <a:avLst/>
          </a:prstGeom>
        </p:spPr>
      </p:pic>
      <p:pic>
        <p:nvPicPr>
          <p:cNvPr id="5" name="Picture 4">
            <a:extLst>
              <a:ext uri="{FF2B5EF4-FFF2-40B4-BE49-F238E27FC236}">
                <a16:creationId xmlns:a16="http://schemas.microsoft.com/office/drawing/2014/main" id="{63D27B23-9015-5FBD-2F4F-11B9337346BE}"/>
              </a:ext>
            </a:extLst>
          </p:cNvPr>
          <p:cNvPicPr>
            <a:picLocks noChangeAspect="1"/>
          </p:cNvPicPr>
          <p:nvPr/>
        </p:nvPicPr>
        <p:blipFill>
          <a:blip r:embed="rId4"/>
          <a:stretch>
            <a:fillRect/>
          </a:stretch>
        </p:blipFill>
        <p:spPr>
          <a:xfrm>
            <a:off x="6617443" y="1582178"/>
            <a:ext cx="2463145" cy="320941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3"/>
          <p:cNvSpPr/>
          <p:nvPr/>
        </p:nvSpPr>
        <p:spPr>
          <a:xfrm>
            <a:off x="1870312" y="943008"/>
            <a:ext cx="6509239" cy="365760"/>
          </a:xfrm>
          <a:prstGeom prst="roundRect">
            <a:avLst>
              <a:gd name="adj" fmla="val 16667"/>
            </a:avLst>
          </a:prstGeom>
          <a:solidFill>
            <a:srgbClr val="D8E8F0"/>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000" b="0" i="0" u="none" strike="noStrike" cap="none" dirty="0">
                <a:solidFill>
                  <a:schemeClr val="tx1"/>
                </a:solidFill>
                <a:latin typeface="Gill Sans"/>
                <a:ea typeface="Gill Sans"/>
                <a:cs typeface="Gill Sans"/>
                <a:sym typeface="Gill Sans"/>
              </a:rPr>
              <a:t>Start planning early for succession</a:t>
            </a:r>
            <a:endParaRPr sz="2000" b="0" i="0" u="none" strike="noStrike" cap="none" dirty="0">
              <a:solidFill>
                <a:schemeClr val="tx1"/>
              </a:solidFill>
              <a:latin typeface="Gill Sans"/>
              <a:ea typeface="Gill Sans"/>
              <a:cs typeface="Gill Sans"/>
              <a:sym typeface="Gill Sans"/>
            </a:endParaRPr>
          </a:p>
        </p:txBody>
      </p:sp>
      <p:sp>
        <p:nvSpPr>
          <p:cNvPr id="570" name="Google Shape;570;p33"/>
          <p:cNvSpPr txBox="1">
            <a:spLocks noGrp="1"/>
          </p:cNvSpPr>
          <p:nvPr>
            <p:ph type="title"/>
          </p:nvPr>
        </p:nvSpPr>
        <p:spPr>
          <a:xfrm>
            <a:off x="215175" y="297264"/>
            <a:ext cx="8317264"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PLANNING FOR SUCCESSION</a:t>
            </a:r>
            <a:endParaRPr sz="2800" b="1" dirty="0">
              <a:solidFill>
                <a:schemeClr val="accent1"/>
              </a:solidFill>
              <a:latin typeface="Livvic"/>
              <a:ea typeface="Livvic"/>
              <a:cs typeface="Livvic"/>
              <a:sym typeface="Livvic"/>
            </a:endParaRPr>
          </a:p>
        </p:txBody>
      </p:sp>
      <p:grpSp>
        <p:nvGrpSpPr>
          <p:cNvPr id="571" name="Google Shape;571;p33"/>
          <p:cNvGrpSpPr/>
          <p:nvPr/>
        </p:nvGrpSpPr>
        <p:grpSpPr>
          <a:xfrm>
            <a:off x="323022" y="873559"/>
            <a:ext cx="1512885" cy="4056809"/>
            <a:chOff x="0" y="3595"/>
            <a:chExt cx="1512885" cy="4056809"/>
          </a:xfrm>
        </p:grpSpPr>
        <p:sp>
          <p:nvSpPr>
            <p:cNvPr id="572" name="Google Shape;572;p33"/>
            <p:cNvSpPr/>
            <p:nvPr/>
          </p:nvSpPr>
          <p:spPr>
            <a:xfrm>
              <a:off x="0" y="3595"/>
              <a:ext cx="1512885" cy="477271"/>
            </a:xfrm>
            <a:prstGeom prst="roundRect">
              <a:avLst>
                <a:gd name="adj" fmla="val 10000"/>
              </a:avLst>
            </a:prstGeom>
            <a:solidFill>
              <a:schemeClr val="accent1">
                <a:alpha val="89411"/>
              </a:schemeClr>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3"/>
            <p:cNvSpPr txBox="1"/>
            <p:nvPr/>
          </p:nvSpPr>
          <p:spPr>
            <a:xfrm>
              <a:off x="13979" y="17574"/>
              <a:ext cx="1484927" cy="44931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Gill Sans"/>
                <a:buNone/>
              </a:pPr>
              <a:r>
                <a:rPr lang="en-US" sz="2400" b="0" i="0" u="none" strike="noStrike" cap="none" dirty="0">
                  <a:solidFill>
                    <a:schemeClr val="lt1"/>
                  </a:solidFill>
                  <a:latin typeface="Gill Sans"/>
                  <a:ea typeface="Gill Sans"/>
                  <a:cs typeface="Gill Sans"/>
                  <a:sym typeface="Gill Sans"/>
                </a:rPr>
                <a:t>Start early</a:t>
              </a:r>
              <a:endParaRPr sz="1400" b="0" i="0" u="none" strike="noStrike" cap="none" dirty="0">
                <a:solidFill>
                  <a:srgbClr val="000000"/>
                </a:solidFill>
                <a:latin typeface="Arial"/>
                <a:ea typeface="Arial"/>
                <a:cs typeface="Arial"/>
                <a:sym typeface="Arial"/>
              </a:endParaRPr>
            </a:p>
          </p:txBody>
        </p:sp>
        <p:sp>
          <p:nvSpPr>
            <p:cNvPr id="574" name="Google Shape;574;p33"/>
            <p:cNvSpPr/>
            <p:nvPr/>
          </p:nvSpPr>
          <p:spPr>
            <a:xfrm rot="5400000">
              <a:off x="666954" y="492798"/>
              <a:ext cx="178976" cy="214772"/>
            </a:xfrm>
            <a:prstGeom prst="rightArrow">
              <a:avLst>
                <a:gd name="adj1" fmla="val 60000"/>
                <a:gd name="adj2" fmla="val 50000"/>
              </a:avLst>
            </a:prstGeom>
            <a:solidFill>
              <a:srgbClr val="152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3"/>
            <p:cNvSpPr txBox="1"/>
            <p:nvPr/>
          </p:nvSpPr>
          <p:spPr>
            <a:xfrm>
              <a:off x="692011" y="510696"/>
              <a:ext cx="128864" cy="1252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Gill Sans"/>
                <a:buNone/>
              </a:pPr>
              <a:endParaRPr sz="900" b="0" i="0" u="none" strike="noStrike" cap="none">
                <a:solidFill>
                  <a:schemeClr val="lt1"/>
                </a:solidFill>
                <a:latin typeface="Gill Sans"/>
                <a:ea typeface="Gill Sans"/>
                <a:cs typeface="Gill Sans"/>
                <a:sym typeface="Gill Sans"/>
              </a:endParaRPr>
            </a:p>
          </p:txBody>
        </p:sp>
        <p:sp>
          <p:nvSpPr>
            <p:cNvPr id="576" name="Google Shape;576;p33"/>
            <p:cNvSpPr/>
            <p:nvPr/>
          </p:nvSpPr>
          <p:spPr>
            <a:xfrm>
              <a:off x="0" y="719502"/>
              <a:ext cx="1512885" cy="477271"/>
            </a:xfrm>
            <a:prstGeom prst="roundRect">
              <a:avLst>
                <a:gd name="adj" fmla="val 10000"/>
              </a:avLst>
            </a:prstGeom>
            <a:solidFill>
              <a:srgbClr val="22485C">
                <a:alpha val="81568"/>
              </a:srgbClr>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3"/>
            <p:cNvSpPr txBox="1"/>
            <p:nvPr/>
          </p:nvSpPr>
          <p:spPr>
            <a:xfrm>
              <a:off x="13979" y="733481"/>
              <a:ext cx="1484927" cy="44931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Involve family</a:t>
              </a:r>
              <a:endParaRPr sz="1400" b="0" i="0" u="none" strike="noStrike" cap="none">
                <a:solidFill>
                  <a:srgbClr val="000000"/>
                </a:solidFill>
                <a:latin typeface="Arial"/>
                <a:ea typeface="Arial"/>
                <a:cs typeface="Arial"/>
                <a:sym typeface="Arial"/>
              </a:endParaRPr>
            </a:p>
          </p:txBody>
        </p:sp>
        <p:sp>
          <p:nvSpPr>
            <p:cNvPr id="578" name="Google Shape;578;p33"/>
            <p:cNvSpPr/>
            <p:nvPr/>
          </p:nvSpPr>
          <p:spPr>
            <a:xfrm rot="5400000">
              <a:off x="666954" y="1208706"/>
              <a:ext cx="178976" cy="214772"/>
            </a:xfrm>
            <a:prstGeom prst="rightArrow">
              <a:avLst>
                <a:gd name="adj1" fmla="val 60000"/>
                <a:gd name="adj2" fmla="val 50000"/>
              </a:avLst>
            </a:prstGeom>
            <a:solidFill>
              <a:srgbClr val="2F49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3"/>
            <p:cNvSpPr txBox="1"/>
            <p:nvPr/>
          </p:nvSpPr>
          <p:spPr>
            <a:xfrm>
              <a:off x="692011" y="1226604"/>
              <a:ext cx="128864" cy="1252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Gill Sans"/>
                <a:buNone/>
              </a:pPr>
              <a:endParaRPr sz="900" b="0" i="0" u="none" strike="noStrike" cap="none">
                <a:solidFill>
                  <a:schemeClr val="lt1"/>
                </a:solidFill>
                <a:latin typeface="Gill Sans"/>
                <a:ea typeface="Gill Sans"/>
                <a:cs typeface="Gill Sans"/>
                <a:sym typeface="Gill Sans"/>
              </a:endParaRPr>
            </a:p>
          </p:txBody>
        </p:sp>
        <p:sp>
          <p:nvSpPr>
            <p:cNvPr id="580" name="Google Shape;580;p33"/>
            <p:cNvSpPr/>
            <p:nvPr/>
          </p:nvSpPr>
          <p:spPr>
            <a:xfrm>
              <a:off x="0" y="1435410"/>
              <a:ext cx="1512885" cy="477271"/>
            </a:xfrm>
            <a:prstGeom prst="roundRect">
              <a:avLst>
                <a:gd name="adj" fmla="val 10000"/>
              </a:avLst>
            </a:prstGeom>
            <a:solidFill>
              <a:srgbClr val="107185">
                <a:alpha val="73333"/>
              </a:srgbClr>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3"/>
            <p:cNvSpPr txBox="1"/>
            <p:nvPr/>
          </p:nvSpPr>
          <p:spPr>
            <a:xfrm>
              <a:off x="13979" y="1449389"/>
              <a:ext cx="1484927" cy="4493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Be realistic</a:t>
              </a:r>
              <a:endParaRPr sz="1400" b="0" i="0" u="none" strike="noStrike" cap="none">
                <a:solidFill>
                  <a:srgbClr val="000000"/>
                </a:solidFill>
                <a:latin typeface="Arial"/>
                <a:ea typeface="Arial"/>
                <a:cs typeface="Arial"/>
                <a:sym typeface="Arial"/>
              </a:endParaRPr>
            </a:p>
          </p:txBody>
        </p:sp>
        <p:sp>
          <p:nvSpPr>
            <p:cNvPr id="582" name="Google Shape;582;p33"/>
            <p:cNvSpPr/>
            <p:nvPr/>
          </p:nvSpPr>
          <p:spPr>
            <a:xfrm rot="5400000">
              <a:off x="666954" y="1924613"/>
              <a:ext cx="178976" cy="214772"/>
            </a:xfrm>
            <a:prstGeom prst="rightArrow">
              <a:avLst>
                <a:gd name="adj1" fmla="val 60000"/>
                <a:gd name="adj2" fmla="val 50000"/>
              </a:avLst>
            </a:prstGeom>
            <a:solidFill>
              <a:srgbClr val="5169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3"/>
            <p:cNvSpPr txBox="1"/>
            <p:nvPr/>
          </p:nvSpPr>
          <p:spPr>
            <a:xfrm>
              <a:off x="692011" y="1942511"/>
              <a:ext cx="128864" cy="1252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Gill Sans"/>
                <a:buNone/>
              </a:pPr>
              <a:endParaRPr sz="900" b="0" i="0" u="none" strike="noStrike" cap="none">
                <a:solidFill>
                  <a:schemeClr val="lt1"/>
                </a:solidFill>
                <a:latin typeface="Gill Sans"/>
                <a:ea typeface="Gill Sans"/>
                <a:cs typeface="Gill Sans"/>
                <a:sym typeface="Gill Sans"/>
              </a:endParaRPr>
            </a:p>
          </p:txBody>
        </p:sp>
        <p:sp>
          <p:nvSpPr>
            <p:cNvPr id="584" name="Google Shape;584;p33"/>
            <p:cNvSpPr/>
            <p:nvPr/>
          </p:nvSpPr>
          <p:spPr>
            <a:xfrm>
              <a:off x="0" y="2151317"/>
              <a:ext cx="1512885" cy="477271"/>
            </a:xfrm>
            <a:prstGeom prst="roundRect">
              <a:avLst>
                <a:gd name="adj" fmla="val 10000"/>
              </a:avLst>
            </a:prstGeom>
            <a:solidFill>
              <a:srgbClr val="484F56">
                <a:alpha val="65490"/>
              </a:srgbClr>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3"/>
            <p:cNvSpPr txBox="1"/>
            <p:nvPr/>
          </p:nvSpPr>
          <p:spPr>
            <a:xfrm>
              <a:off x="13979" y="2165296"/>
              <a:ext cx="1484927" cy="4493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Don't assume</a:t>
              </a:r>
              <a:endParaRPr sz="1400" b="0" i="0" u="none" strike="noStrike" cap="none">
                <a:solidFill>
                  <a:srgbClr val="000000"/>
                </a:solidFill>
                <a:latin typeface="Arial"/>
                <a:ea typeface="Arial"/>
                <a:cs typeface="Arial"/>
                <a:sym typeface="Arial"/>
              </a:endParaRPr>
            </a:p>
          </p:txBody>
        </p:sp>
        <p:sp>
          <p:nvSpPr>
            <p:cNvPr id="586" name="Google Shape;586;p33"/>
            <p:cNvSpPr/>
            <p:nvPr/>
          </p:nvSpPr>
          <p:spPr>
            <a:xfrm rot="5400000">
              <a:off x="666954" y="2640521"/>
              <a:ext cx="178976" cy="214772"/>
            </a:xfrm>
            <a:prstGeom prst="rightArrow">
              <a:avLst>
                <a:gd name="adj1" fmla="val 60000"/>
                <a:gd name="adj2" fmla="val 50000"/>
              </a:avLst>
            </a:prstGeom>
            <a:solidFill>
              <a:srgbClr val="889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3"/>
            <p:cNvSpPr txBox="1"/>
            <p:nvPr/>
          </p:nvSpPr>
          <p:spPr>
            <a:xfrm>
              <a:off x="692011" y="2658419"/>
              <a:ext cx="128864" cy="1252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Gill Sans"/>
                <a:buNone/>
              </a:pPr>
              <a:endParaRPr sz="900" b="0" i="0" u="none" strike="noStrike" cap="none">
                <a:solidFill>
                  <a:schemeClr val="lt1"/>
                </a:solidFill>
                <a:latin typeface="Gill Sans"/>
                <a:ea typeface="Gill Sans"/>
                <a:cs typeface="Gill Sans"/>
                <a:sym typeface="Gill Sans"/>
              </a:endParaRPr>
            </a:p>
          </p:txBody>
        </p:sp>
        <p:sp>
          <p:nvSpPr>
            <p:cNvPr id="588" name="Google Shape;588;p33"/>
            <p:cNvSpPr/>
            <p:nvPr/>
          </p:nvSpPr>
          <p:spPr>
            <a:xfrm>
              <a:off x="0" y="2867225"/>
              <a:ext cx="1512885" cy="477271"/>
            </a:xfrm>
            <a:prstGeom prst="roundRect">
              <a:avLst>
                <a:gd name="adj" fmla="val 10000"/>
              </a:avLst>
            </a:prstGeom>
            <a:solidFill>
              <a:srgbClr val="51702E">
                <a:alpha val="57254"/>
              </a:srgbClr>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3"/>
            <p:cNvSpPr txBox="1"/>
            <p:nvPr/>
          </p:nvSpPr>
          <p:spPr>
            <a:xfrm>
              <a:off x="13979" y="2881204"/>
              <a:ext cx="1484927" cy="4493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Train successors</a:t>
              </a:r>
              <a:endParaRPr sz="1400" b="0" i="0" u="none" strike="noStrike" cap="none">
                <a:solidFill>
                  <a:srgbClr val="000000"/>
                </a:solidFill>
                <a:latin typeface="Arial"/>
                <a:ea typeface="Arial"/>
                <a:cs typeface="Arial"/>
                <a:sym typeface="Arial"/>
              </a:endParaRPr>
            </a:p>
          </p:txBody>
        </p:sp>
        <p:sp>
          <p:nvSpPr>
            <p:cNvPr id="590" name="Google Shape;590;p33"/>
            <p:cNvSpPr/>
            <p:nvPr/>
          </p:nvSpPr>
          <p:spPr>
            <a:xfrm rot="5400000">
              <a:off x="666954" y="3356429"/>
              <a:ext cx="178976" cy="214772"/>
            </a:xfrm>
            <a:prstGeom prst="rightArrow">
              <a:avLst>
                <a:gd name="adj1" fmla="val 60000"/>
                <a:gd name="adj2" fmla="val 50000"/>
              </a:avLst>
            </a:prstGeom>
            <a:solidFill>
              <a:srgbClr val="BABC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3"/>
            <p:cNvSpPr txBox="1"/>
            <p:nvPr/>
          </p:nvSpPr>
          <p:spPr>
            <a:xfrm>
              <a:off x="692011" y="3374327"/>
              <a:ext cx="128864" cy="1252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Gill Sans"/>
                <a:buNone/>
              </a:pPr>
              <a:endParaRPr sz="900" b="0" i="0" u="none" strike="noStrike" cap="none">
                <a:solidFill>
                  <a:schemeClr val="lt1"/>
                </a:solidFill>
                <a:latin typeface="Gill Sans"/>
                <a:ea typeface="Gill Sans"/>
                <a:cs typeface="Gill Sans"/>
                <a:sym typeface="Gill Sans"/>
              </a:endParaRPr>
            </a:p>
          </p:txBody>
        </p:sp>
        <p:sp>
          <p:nvSpPr>
            <p:cNvPr id="592" name="Google Shape;592;p33"/>
            <p:cNvSpPr/>
            <p:nvPr/>
          </p:nvSpPr>
          <p:spPr>
            <a:xfrm>
              <a:off x="0" y="3583133"/>
              <a:ext cx="1512885" cy="477271"/>
            </a:xfrm>
            <a:prstGeom prst="roundRect">
              <a:avLst>
                <a:gd name="adj" fmla="val 10000"/>
              </a:avLst>
            </a:prstGeom>
            <a:solidFill>
              <a:srgbClr val="204A2F">
                <a:alpha val="49411"/>
              </a:srgbClr>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3"/>
            <p:cNvSpPr txBox="1"/>
            <p:nvPr/>
          </p:nvSpPr>
          <p:spPr>
            <a:xfrm>
              <a:off x="13979" y="3597112"/>
              <a:ext cx="1484927" cy="4493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Gill Sans"/>
                <a:buNone/>
              </a:pPr>
              <a:r>
                <a:rPr lang="en-US" sz="1600" b="0" i="0" u="none" strike="noStrike" cap="none">
                  <a:solidFill>
                    <a:schemeClr val="lt1"/>
                  </a:solidFill>
                  <a:latin typeface="Gill Sans"/>
                  <a:ea typeface="Gill Sans"/>
                  <a:cs typeface="Gill Sans"/>
                  <a:sym typeface="Gill Sans"/>
                </a:rPr>
                <a:t>Get help</a:t>
              </a:r>
              <a:endParaRPr sz="1400" b="0" i="0" u="none" strike="noStrike" cap="none">
                <a:solidFill>
                  <a:srgbClr val="000000"/>
                </a:solidFill>
                <a:latin typeface="Arial"/>
                <a:ea typeface="Arial"/>
                <a:cs typeface="Arial"/>
                <a:sym typeface="Arial"/>
              </a:endParaRPr>
            </a:p>
          </p:txBody>
        </p:sp>
      </p:grpSp>
      <p:sp>
        <p:nvSpPr>
          <p:cNvPr id="594" name="Google Shape;594;p33"/>
          <p:cNvSpPr/>
          <p:nvPr/>
        </p:nvSpPr>
        <p:spPr>
          <a:xfrm>
            <a:off x="1854664" y="2371181"/>
            <a:ext cx="6528287" cy="365760"/>
          </a:xfrm>
          <a:prstGeom prst="roundRect">
            <a:avLst>
              <a:gd name="adj" fmla="val 16667"/>
            </a:avLst>
          </a:prstGeom>
          <a:solidFill>
            <a:srgbClr val="D8F4FA"/>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000" b="0" i="0" u="none" strike="noStrike" cap="none" dirty="0">
                <a:solidFill>
                  <a:schemeClr val="tx1"/>
                </a:solidFill>
                <a:latin typeface="Gill Sans"/>
                <a:ea typeface="Gill Sans"/>
                <a:cs typeface="Gill Sans"/>
                <a:sym typeface="Gill Sans"/>
              </a:rPr>
              <a:t>Look at your family realistically and plan accordingly</a:t>
            </a:r>
            <a:endParaRPr sz="2000" b="0" i="0" u="none" strike="noStrike" cap="none" dirty="0">
              <a:solidFill>
                <a:schemeClr val="tx1"/>
              </a:solidFill>
              <a:latin typeface="Gill Sans"/>
              <a:ea typeface="Gill Sans"/>
              <a:cs typeface="Gill Sans"/>
              <a:sym typeface="Gill Sans"/>
            </a:endParaRPr>
          </a:p>
        </p:txBody>
      </p:sp>
      <p:sp>
        <p:nvSpPr>
          <p:cNvPr id="595" name="Google Shape;595;p33"/>
          <p:cNvSpPr/>
          <p:nvPr/>
        </p:nvSpPr>
        <p:spPr>
          <a:xfrm>
            <a:off x="1854665" y="3080529"/>
            <a:ext cx="6528286" cy="365760"/>
          </a:xfrm>
          <a:prstGeom prst="roundRect">
            <a:avLst>
              <a:gd name="adj" fmla="val 16667"/>
            </a:avLst>
          </a:prstGeom>
          <a:solidFill>
            <a:srgbClr val="F2F2F2"/>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000" b="0" i="0" u="none" strike="noStrike" cap="none" dirty="0">
                <a:solidFill>
                  <a:schemeClr val="tx1"/>
                </a:solidFill>
                <a:latin typeface="Gill Sans"/>
                <a:ea typeface="Gill Sans"/>
                <a:cs typeface="Gill Sans"/>
                <a:sym typeface="Gill Sans"/>
              </a:rPr>
              <a:t>Get over the idea that everyone must have equal shares</a:t>
            </a:r>
            <a:endParaRPr sz="2000" b="0" i="0" u="none" strike="noStrike" cap="none" dirty="0">
              <a:solidFill>
                <a:schemeClr val="tx1"/>
              </a:solidFill>
              <a:latin typeface="Gill Sans"/>
              <a:ea typeface="Gill Sans"/>
              <a:cs typeface="Gill Sans"/>
              <a:sym typeface="Gill Sans"/>
            </a:endParaRPr>
          </a:p>
        </p:txBody>
      </p:sp>
      <p:sp>
        <p:nvSpPr>
          <p:cNvPr id="596" name="Google Shape;596;p33"/>
          <p:cNvSpPr/>
          <p:nvPr/>
        </p:nvSpPr>
        <p:spPr>
          <a:xfrm>
            <a:off x="1874812" y="3789877"/>
            <a:ext cx="6528286" cy="365760"/>
          </a:xfrm>
          <a:prstGeom prst="roundRect">
            <a:avLst>
              <a:gd name="adj" fmla="val 16667"/>
            </a:avLst>
          </a:prstGeom>
          <a:solidFill>
            <a:srgbClr val="EBF3E3"/>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000" b="0" i="0" u="none" strike="noStrike" cap="none" dirty="0">
                <a:solidFill>
                  <a:schemeClr val="tx1"/>
                </a:solidFill>
                <a:latin typeface="Gill Sans"/>
                <a:ea typeface="Gill Sans"/>
                <a:cs typeface="Gill Sans"/>
                <a:sym typeface="Gill Sans"/>
              </a:rPr>
              <a:t>Train your successor(s) and work with them</a:t>
            </a:r>
            <a:endParaRPr sz="2000" b="0" i="0" u="none" strike="noStrike" cap="none" dirty="0">
              <a:solidFill>
                <a:schemeClr val="tx1"/>
              </a:solidFill>
              <a:latin typeface="Gill Sans"/>
              <a:ea typeface="Gill Sans"/>
              <a:cs typeface="Gill Sans"/>
              <a:sym typeface="Gill Sans"/>
            </a:endParaRPr>
          </a:p>
        </p:txBody>
      </p:sp>
      <p:sp>
        <p:nvSpPr>
          <p:cNvPr id="597" name="Google Shape;597;p33"/>
          <p:cNvSpPr/>
          <p:nvPr/>
        </p:nvSpPr>
        <p:spPr>
          <a:xfrm>
            <a:off x="1874812" y="4514723"/>
            <a:ext cx="6528286" cy="365760"/>
          </a:xfrm>
          <a:prstGeom prst="roundRect">
            <a:avLst>
              <a:gd name="adj" fmla="val 16667"/>
            </a:avLst>
          </a:prstGeom>
          <a:solidFill>
            <a:srgbClr val="D5ECDE"/>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000" b="0" i="0" u="none" strike="noStrike" cap="none" dirty="0">
                <a:solidFill>
                  <a:schemeClr val="tx1"/>
                </a:solidFill>
                <a:latin typeface="Gill Sans"/>
                <a:ea typeface="Gill Sans"/>
                <a:cs typeface="Gill Sans"/>
                <a:sym typeface="Gill Sans"/>
              </a:rPr>
              <a:t>Obtain outside help throughout succession planning process</a:t>
            </a:r>
            <a:endParaRPr sz="2000" b="0" i="0" u="none" strike="noStrike" cap="none" dirty="0">
              <a:solidFill>
                <a:schemeClr val="tx1"/>
              </a:solidFill>
              <a:latin typeface="Gill Sans"/>
              <a:ea typeface="Gill Sans"/>
              <a:cs typeface="Gill Sans"/>
              <a:sym typeface="Gill Sans"/>
            </a:endParaRPr>
          </a:p>
        </p:txBody>
      </p:sp>
      <p:sp>
        <p:nvSpPr>
          <p:cNvPr id="598" name="Google Shape;598;p33"/>
          <p:cNvSpPr/>
          <p:nvPr/>
        </p:nvSpPr>
        <p:spPr>
          <a:xfrm>
            <a:off x="1874811" y="1663620"/>
            <a:ext cx="6509239" cy="365760"/>
          </a:xfrm>
          <a:prstGeom prst="roundRect">
            <a:avLst>
              <a:gd name="adj" fmla="val 16667"/>
            </a:avLst>
          </a:prstGeom>
          <a:solidFill>
            <a:srgbClr val="D8E8F0"/>
          </a:solidFill>
          <a:ln>
            <a:noFill/>
          </a:ln>
        </p:spPr>
        <p:txBody>
          <a:bodyPr spcFirstLastPara="1" wrap="square" lIns="123675" tIns="139700" rIns="123675" bIns="139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2000" b="0" i="0" u="none" strike="noStrike" cap="none" dirty="0">
                <a:solidFill>
                  <a:schemeClr val="tx1"/>
                </a:solidFill>
                <a:latin typeface="Gill Sans"/>
                <a:ea typeface="Gill Sans"/>
                <a:cs typeface="Gill Sans"/>
                <a:sym typeface="Gill Sans"/>
              </a:rPr>
              <a:t>Involve your family in business succession discussions</a:t>
            </a:r>
            <a:endParaRPr sz="20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8375b98293_0_120"/>
          <p:cNvSpPr txBox="1">
            <a:spLocks noGrp="1"/>
          </p:cNvSpPr>
          <p:nvPr>
            <p:ph type="body" idx="1"/>
          </p:nvPr>
        </p:nvSpPr>
        <p:spPr>
          <a:xfrm>
            <a:off x="368595" y="1928037"/>
            <a:ext cx="4883887" cy="24153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8"/>
              <a:buNone/>
            </a:pPr>
            <a:r>
              <a:rPr lang="en-US" sz="2800" dirty="0">
                <a:solidFill>
                  <a:srgbClr val="000000"/>
                </a:solidFill>
                <a:highlight>
                  <a:srgbClr val="FFFFFF"/>
                </a:highlight>
                <a:latin typeface="Gill Sans"/>
                <a:ea typeface="Gill Sans"/>
                <a:cs typeface="Gill Sans"/>
                <a:sym typeface="Gill Sans"/>
              </a:rPr>
              <a:t>This form will help you record and analyze your strategies for succession.</a:t>
            </a:r>
            <a:endParaRPr sz="2800" dirty="0">
              <a:solidFill>
                <a:srgbClr val="000000"/>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SzPts val="1242"/>
              <a:buNone/>
            </a:pPr>
            <a:endParaRPr dirty="0"/>
          </a:p>
        </p:txBody>
      </p:sp>
      <p:sp>
        <p:nvSpPr>
          <p:cNvPr id="606" name="Google Shape;606;g28375b98293_0_120"/>
          <p:cNvSpPr txBox="1">
            <a:spLocks noGrp="1"/>
          </p:cNvSpPr>
          <p:nvPr>
            <p:ph type="title"/>
          </p:nvPr>
        </p:nvSpPr>
        <p:spPr>
          <a:xfrm>
            <a:off x="428805" y="554970"/>
            <a:ext cx="4823678" cy="7603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100000"/>
              <a:buFont typeface="Livvic"/>
              <a:buNone/>
            </a:pPr>
            <a:r>
              <a:rPr lang="en-US" sz="2800" b="1" dirty="0">
                <a:latin typeface="Livvic"/>
                <a:ea typeface="Livvic"/>
                <a:cs typeface="Livvic"/>
                <a:sym typeface="Livvic"/>
              </a:rPr>
              <a:t>HANDOUT: STRATEGIES FOR SUCCESSION</a:t>
            </a:r>
            <a:endParaRPr dirty="0"/>
          </a:p>
        </p:txBody>
      </p:sp>
      <p:pic>
        <p:nvPicPr>
          <p:cNvPr id="3" name="Picture 2">
            <a:extLst>
              <a:ext uri="{FF2B5EF4-FFF2-40B4-BE49-F238E27FC236}">
                <a16:creationId xmlns:a16="http://schemas.microsoft.com/office/drawing/2014/main" id="{79843D74-3FE7-E4F9-D131-3F1F90283640}"/>
              </a:ext>
            </a:extLst>
          </p:cNvPr>
          <p:cNvPicPr>
            <a:picLocks noChangeAspect="1"/>
          </p:cNvPicPr>
          <p:nvPr/>
        </p:nvPicPr>
        <p:blipFill>
          <a:blip r:embed="rId3"/>
          <a:stretch>
            <a:fillRect/>
          </a:stretch>
        </p:blipFill>
        <p:spPr>
          <a:xfrm>
            <a:off x="5479590" y="1386139"/>
            <a:ext cx="2669799" cy="355300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9"/>
          <p:cNvSpPr txBox="1"/>
          <p:nvPr/>
        </p:nvSpPr>
        <p:spPr>
          <a:xfrm>
            <a:off x="501589" y="2124518"/>
            <a:ext cx="8140822" cy="894464"/>
          </a:xfrm>
          <a:prstGeom prst="rect">
            <a:avLst/>
          </a:prstGeom>
          <a:solidFill>
            <a:srgbClr val="D9E8C8"/>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600"/>
              </a:spcAft>
              <a:buClr>
                <a:srgbClr val="000000"/>
              </a:buClr>
              <a:buSzPts val="2800"/>
              <a:buFont typeface="Livvic"/>
              <a:buNone/>
            </a:pPr>
            <a:r>
              <a:rPr lang="en-US" sz="4000" b="1" i="0" u="none" strike="noStrike" cap="none" dirty="0">
                <a:solidFill>
                  <a:schemeClr val="accent1"/>
                </a:solidFill>
                <a:latin typeface="Livvic"/>
                <a:ea typeface="Livvic"/>
                <a:cs typeface="Livvic"/>
                <a:sym typeface="Livvic"/>
              </a:rPr>
              <a:t>Questions</a:t>
            </a: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C7163CFD-07D9-7325-3411-3FC465A582A3}"/>
            </a:ext>
          </a:extLst>
        </p:cNvPr>
        <p:cNvGrpSpPr/>
        <p:nvPr/>
      </p:nvGrpSpPr>
      <p:grpSpPr>
        <a:xfrm>
          <a:off x="0" y="0"/>
          <a:ext cx="0" cy="0"/>
          <a:chOff x="0" y="0"/>
          <a:chExt cx="0" cy="0"/>
        </a:xfrm>
      </p:grpSpPr>
      <p:sp>
        <p:nvSpPr>
          <p:cNvPr id="549" name="Google Shape;549;p69">
            <a:extLst>
              <a:ext uri="{FF2B5EF4-FFF2-40B4-BE49-F238E27FC236}">
                <a16:creationId xmlns:a16="http://schemas.microsoft.com/office/drawing/2014/main" id="{E47E9640-29F3-BE29-1F59-437684428454}"/>
              </a:ext>
            </a:extLst>
          </p:cNvPr>
          <p:cNvSpPr txBox="1"/>
          <p:nvPr/>
        </p:nvSpPr>
        <p:spPr>
          <a:xfrm>
            <a:off x="499269" y="1431644"/>
            <a:ext cx="4390783" cy="2280211"/>
          </a:xfrm>
          <a:prstGeom prst="rect">
            <a:avLst/>
          </a:prstGeom>
          <a:solidFill>
            <a:srgbClr val="D9E8C8"/>
          </a:solidFill>
          <a:ln>
            <a:noFill/>
          </a:ln>
        </p:spPr>
        <p:txBody>
          <a:bodyPr spcFirstLastPara="1" wrap="square" lIns="91425" tIns="91425" rIns="91425" bIns="91425" anchor="ctr" anchorCtr="0">
            <a:noAutofit/>
          </a:bodyPr>
          <a:lstStyle/>
          <a:p>
            <a:pPr marL="152400" marR="0" lvl="0" indent="0" rtl="0">
              <a:lnSpc>
                <a:spcPct val="115000"/>
              </a:lnSpc>
              <a:spcBef>
                <a:spcPts val="0"/>
              </a:spcBef>
              <a:spcAft>
                <a:spcPts val="0"/>
              </a:spcAft>
              <a:buClr>
                <a:schemeClr val="accent2"/>
              </a:buClr>
              <a:buSzPts val="1200"/>
              <a:buFont typeface="Noto Sans Symbols"/>
              <a:buNone/>
            </a:pPr>
            <a:r>
              <a:rPr lang="en-US" sz="4400" b="1" dirty="0">
                <a:solidFill>
                  <a:schemeClr val="accent1"/>
                </a:solidFill>
                <a:latin typeface="Livvic"/>
                <a:ea typeface="Livvic"/>
                <a:cs typeface="Livvic"/>
                <a:sym typeface="Livvic"/>
              </a:rPr>
              <a:t>Please share your thoughts. </a:t>
            </a:r>
            <a:endParaRPr sz="1350" b="1" i="0" u="none" strike="noStrike" cap="none" dirty="0">
              <a:solidFill>
                <a:schemeClr val="accent1"/>
              </a:solidFill>
              <a:latin typeface="Livvic"/>
              <a:ea typeface="Livvic"/>
              <a:cs typeface="Livvic"/>
              <a:sym typeface="Livvic"/>
            </a:endParaRPr>
          </a:p>
        </p:txBody>
      </p:sp>
      <p:pic>
        <p:nvPicPr>
          <p:cNvPr id="3" name="Picture 2" descr="A qr code on a white background&#10;&#10;Description automatically generated">
            <a:extLst>
              <a:ext uri="{FF2B5EF4-FFF2-40B4-BE49-F238E27FC236}">
                <a16:creationId xmlns:a16="http://schemas.microsoft.com/office/drawing/2014/main" id="{304407E2-302C-CE6C-0627-31AEE414D49F}"/>
              </a:ext>
            </a:extLst>
          </p:cNvPr>
          <p:cNvPicPr>
            <a:picLocks noChangeAspect="1"/>
          </p:cNvPicPr>
          <p:nvPr/>
        </p:nvPicPr>
        <p:blipFill>
          <a:blip r:embed="rId3"/>
          <a:stretch>
            <a:fillRect/>
          </a:stretch>
        </p:blipFill>
        <p:spPr>
          <a:xfrm>
            <a:off x="4982316" y="556175"/>
            <a:ext cx="4193675" cy="4193675"/>
          </a:xfrm>
          <a:prstGeom prst="rect">
            <a:avLst/>
          </a:prstGeom>
        </p:spPr>
      </p:pic>
    </p:spTree>
    <p:extLst>
      <p:ext uri="{BB962C8B-B14F-4D97-AF65-F5344CB8AC3E}">
        <p14:creationId xmlns:p14="http://schemas.microsoft.com/office/powerpoint/2010/main" val="186121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9"/>
          <p:cNvSpPr txBox="1">
            <a:spLocks noGrp="1"/>
          </p:cNvSpPr>
          <p:nvPr>
            <p:ph type="title"/>
          </p:nvPr>
        </p:nvSpPr>
        <p:spPr>
          <a:xfrm>
            <a:off x="3592285" y="291532"/>
            <a:ext cx="324269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PRESENTERS</a:t>
            </a:r>
            <a:endParaRPr/>
          </a:p>
        </p:txBody>
      </p:sp>
      <p:sp>
        <p:nvSpPr>
          <p:cNvPr id="152" name="Google Shape;152;p49"/>
          <p:cNvSpPr txBox="1">
            <a:spLocks noGrp="1"/>
          </p:cNvSpPr>
          <p:nvPr>
            <p:ph type="body" idx="1"/>
          </p:nvPr>
        </p:nvSpPr>
        <p:spPr>
          <a:xfrm>
            <a:off x="1328926" y="1269580"/>
            <a:ext cx="6599460" cy="3009688"/>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600" b="0" dirty="0">
              <a:latin typeface="Catamaran Light"/>
              <a:ea typeface="Catamaran Light"/>
              <a:cs typeface="Catamaran Light"/>
              <a:sym typeface="Catamaran Light"/>
            </a:endParaRPr>
          </a:p>
          <a:p>
            <a:pPr marL="152400" lvl="0" indent="0" algn="l" rtl="0">
              <a:lnSpc>
                <a:spcPct val="100000"/>
              </a:lnSpc>
              <a:spcBef>
                <a:spcPts val="0"/>
              </a:spcBef>
              <a:spcAft>
                <a:spcPts val="0"/>
              </a:spcAft>
              <a:buSzPts val="1200"/>
              <a:buNone/>
            </a:pPr>
            <a:endParaRPr sz="1600" b="0" dirty="0"/>
          </a:p>
          <a:p>
            <a:pPr marL="152400" lvl="0" indent="0" algn="l" rtl="0">
              <a:lnSpc>
                <a:spcPct val="100000"/>
              </a:lnSpc>
              <a:spcBef>
                <a:spcPts val="0"/>
              </a:spcBef>
              <a:spcAft>
                <a:spcPts val="0"/>
              </a:spcAft>
              <a:buSzPts val="1200"/>
              <a:buNone/>
            </a:pPr>
            <a:r>
              <a:rPr lang="en-US" sz="2400" dirty="0"/>
              <a:t>Enter presenter information on this slide</a:t>
            </a:r>
            <a:endParaRPr sz="2400" b="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247426" y="1060450"/>
            <a:ext cx="8896574" cy="37212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2400" b="0" dirty="0">
                <a:solidFill>
                  <a:schemeClr val="tx1"/>
                </a:solidFill>
                <a:latin typeface="Gill Sans" panose="020B0502020104020203" pitchFamily="34" charset="-79"/>
                <a:cs typeface="Gill Sans" panose="020B0502020104020203" pitchFamily="34" charset="-79"/>
              </a:rPr>
              <a:t>These materials are intended to present general information on succession planning.</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 </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 information may not be applicable to every state or territory. </a:t>
            </a:r>
            <a:br>
              <a:rPr lang="en-US" sz="2400" b="0" dirty="0">
                <a:solidFill>
                  <a:schemeClr val="tx1"/>
                </a:solidFill>
                <a:latin typeface="Gill Sans" panose="020B0502020104020203" pitchFamily="34" charset="-79"/>
                <a:cs typeface="Gill Sans" panose="020B0502020104020203" pitchFamily="34" charset="-79"/>
              </a:rPr>
            </a:b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These materials do not provide legal advice.  Specific advice should be obtained from an attorney or another professional well versed in the facts and circumstances related to the individual seeking advice and the jurisdiction where the property is located.</a:t>
            </a:r>
            <a:endParaRPr sz="2400" b="0" dirty="0">
              <a:solidFill>
                <a:schemeClr val="tx1"/>
              </a:solidFill>
              <a:latin typeface="Gill Sans" panose="020B0502020104020203" pitchFamily="34" charset="-79"/>
              <a:cs typeface="Gill Sans" panose="020B0502020104020203" pitchFamily="34" charset="-79"/>
            </a:endParaRPr>
          </a:p>
        </p:txBody>
      </p:sp>
      <p:sp>
        <p:nvSpPr>
          <p:cNvPr id="158" name="Google Shape;158;p2"/>
          <p:cNvSpPr txBox="1">
            <a:spLocks noGrp="1"/>
          </p:cNvSpPr>
          <p:nvPr>
            <p:ph type="body" idx="2"/>
          </p:nvPr>
        </p:nvSpPr>
        <p:spPr>
          <a:xfrm>
            <a:off x="247426" y="361950"/>
            <a:ext cx="8228237" cy="69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Important notes before we begin:</a:t>
            </a:r>
            <a:endParaRPr sz="2800" dirty="0">
              <a:solidFill>
                <a:schemeClr val="accent1"/>
              </a:solidFill>
            </a:endParaRPr>
          </a:p>
        </p:txBody>
      </p:sp>
      <p:sp>
        <p:nvSpPr>
          <p:cNvPr id="2" name="Google Shape;204;g28375b98293_0_714">
            <a:extLst>
              <a:ext uri="{FF2B5EF4-FFF2-40B4-BE49-F238E27FC236}">
                <a16:creationId xmlns:a16="http://schemas.microsoft.com/office/drawing/2014/main" id="{5A644C27-9447-3542-91AC-AFF139708FAF}"/>
              </a:ext>
            </a:extLst>
          </p:cNvPr>
          <p:cNvSpPr txBox="1">
            <a:spLocks noGrp="1"/>
          </p:cNvSpPr>
          <p:nvPr>
            <p:ph type="sldNum" idx="12"/>
          </p:nvPr>
        </p:nvSpPr>
        <p:spPr>
          <a:xfrm>
            <a:off x="-274350" y="4749900"/>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a6e77e0532_8_6"/>
          <p:cNvSpPr txBox="1">
            <a:spLocks noGrp="1"/>
          </p:cNvSpPr>
          <p:nvPr>
            <p:ph type="title"/>
          </p:nvPr>
        </p:nvSpPr>
        <p:spPr>
          <a:xfrm>
            <a:off x="0" y="44502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rPr>
              <a:t>PROTECTING YOUR INFORMATION</a:t>
            </a:r>
            <a:endParaRPr sz="2800" b="1" dirty="0">
              <a:solidFill>
                <a:schemeClr val="accent1"/>
              </a:solidFill>
            </a:endParaRPr>
          </a:p>
        </p:txBody>
      </p:sp>
      <p:sp>
        <p:nvSpPr>
          <p:cNvPr id="164" name="Google Shape;164;g2a6e77e0532_8_6"/>
          <p:cNvSpPr txBox="1">
            <a:spLocks noGrp="1"/>
          </p:cNvSpPr>
          <p:nvPr>
            <p:ph type="body" idx="1"/>
          </p:nvPr>
        </p:nvSpPr>
        <p:spPr>
          <a:xfrm>
            <a:off x="451821" y="1484314"/>
            <a:ext cx="8268433" cy="2087226"/>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No personal stories</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General questions are welcome</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Personal questions should be asked outside of the group setting</a:t>
            </a:r>
            <a:endParaRPr sz="2400" dirty="0">
              <a:solidFill>
                <a:schemeClr val="tx1"/>
              </a:solidFill>
            </a:endParaRPr>
          </a:p>
        </p:txBody>
      </p:sp>
      <p:sp>
        <p:nvSpPr>
          <p:cNvPr id="2" name="Google Shape;204;g28375b98293_0_714">
            <a:extLst>
              <a:ext uri="{FF2B5EF4-FFF2-40B4-BE49-F238E27FC236}">
                <a16:creationId xmlns:a16="http://schemas.microsoft.com/office/drawing/2014/main" id="{B556B9C9-CDFA-3A39-26B1-4D65435B2478}"/>
              </a:ext>
            </a:extLst>
          </p:cNvPr>
          <p:cNvSpPr txBox="1">
            <a:spLocks noGrp="1"/>
          </p:cNvSpPr>
          <p:nvPr>
            <p:ph type="sldNum" idx="12"/>
          </p:nvPr>
        </p:nvSpPr>
        <p:spPr>
          <a:xfrm>
            <a:off x="-274350" y="4749900"/>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8375b98293_0_5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ICE BREAKER</a:t>
            </a:r>
            <a:br>
              <a:rPr lang="en-US" sz="2800" b="1" dirty="0">
                <a:solidFill>
                  <a:schemeClr val="accent1"/>
                </a:solidFill>
                <a:latin typeface="Livvic"/>
                <a:ea typeface="Livvic"/>
                <a:cs typeface="Livvic"/>
                <a:sym typeface="Livvic"/>
              </a:rPr>
            </a:br>
            <a:endParaRPr dirty="0"/>
          </a:p>
          <a:p>
            <a:pPr marL="0" lvl="0" indent="0" algn="l" rtl="0">
              <a:lnSpc>
                <a:spcPct val="100000"/>
              </a:lnSpc>
              <a:spcBef>
                <a:spcPts val="0"/>
              </a:spcBef>
              <a:spcAft>
                <a:spcPts val="0"/>
              </a:spcAft>
              <a:buClr>
                <a:schemeClr val="accent1"/>
              </a:buClr>
              <a:buSzPts val="2800"/>
              <a:buFont typeface="Gill Sans"/>
              <a:buNone/>
            </a:pPr>
            <a:r>
              <a:rPr lang="en-US" sz="2400" cap="none" dirty="0">
                <a:solidFill>
                  <a:schemeClr val="tx1"/>
                </a:solidFill>
              </a:rPr>
              <a:t>Given all we discussed…</a:t>
            </a:r>
            <a:br>
              <a:rPr lang="en-US" sz="2400" cap="none" dirty="0">
                <a:solidFill>
                  <a:schemeClr val="tx1"/>
                </a:solidFill>
              </a:rPr>
            </a:br>
            <a:endParaRPr sz="2400" dirty="0">
              <a:solidFill>
                <a:schemeClr val="tx1"/>
              </a:solidFill>
            </a:endParaRPr>
          </a:p>
          <a:p>
            <a:pPr marL="0" lvl="0" indent="0" algn="l" rtl="0">
              <a:lnSpc>
                <a:spcPct val="100000"/>
              </a:lnSpc>
              <a:spcBef>
                <a:spcPts val="0"/>
              </a:spcBef>
              <a:spcAft>
                <a:spcPts val="0"/>
              </a:spcAft>
              <a:buClr>
                <a:schemeClr val="accent1"/>
              </a:buClr>
              <a:buSzPts val="2800"/>
              <a:buFont typeface="Gill Sans"/>
              <a:buNone/>
            </a:pPr>
            <a:r>
              <a:rPr lang="en-US" sz="2400" cap="none" dirty="0">
                <a:solidFill>
                  <a:schemeClr val="tx1"/>
                </a:solidFill>
              </a:rPr>
              <a:t>At your table consider the following questions:</a:t>
            </a:r>
            <a:br>
              <a:rPr lang="en-US" sz="2400" cap="none" dirty="0">
                <a:solidFill>
                  <a:schemeClr val="tx1"/>
                </a:solidFill>
              </a:rPr>
            </a:br>
            <a:endParaRPr sz="2400" dirty="0">
              <a:solidFill>
                <a:schemeClr val="tx1"/>
              </a:solidFill>
            </a:endParaRPr>
          </a:p>
          <a:p>
            <a:pPr marL="0" lvl="0" indent="0" algn="l" rtl="0">
              <a:lnSpc>
                <a:spcPct val="100000"/>
              </a:lnSpc>
              <a:spcBef>
                <a:spcPts val="0"/>
              </a:spcBef>
              <a:spcAft>
                <a:spcPts val="0"/>
              </a:spcAft>
              <a:buClr>
                <a:schemeClr val="accent1"/>
              </a:buClr>
              <a:buSzPts val="2800"/>
              <a:buFont typeface="Gill Sans"/>
              <a:buNone/>
            </a:pPr>
            <a:r>
              <a:rPr lang="en-US" sz="2400" cap="none" dirty="0">
                <a:solidFill>
                  <a:schemeClr val="tx1"/>
                </a:solidFill>
              </a:rPr>
              <a:t>What are topics you are fuzzy on? </a:t>
            </a:r>
            <a:br>
              <a:rPr lang="en-US" sz="2400" cap="none" dirty="0">
                <a:solidFill>
                  <a:schemeClr val="tx1"/>
                </a:solidFill>
              </a:rPr>
            </a:br>
            <a:r>
              <a:rPr lang="en-US" sz="2400" cap="none" dirty="0">
                <a:solidFill>
                  <a:schemeClr val="tx1"/>
                </a:solidFill>
              </a:rPr>
              <a:t>What questions do you have now?</a:t>
            </a:r>
            <a:br>
              <a:rPr lang="en-US" sz="2400" cap="none" dirty="0">
                <a:solidFill>
                  <a:schemeClr val="tx1"/>
                </a:solidFill>
              </a:rPr>
            </a:br>
            <a:endParaRPr sz="2400" dirty="0">
              <a:solidFill>
                <a:schemeClr val="tx1"/>
              </a:solidFill>
            </a:endParaRPr>
          </a:p>
          <a:p>
            <a:pPr marL="0" lvl="0" indent="0" algn="l" rtl="0">
              <a:lnSpc>
                <a:spcPct val="100000"/>
              </a:lnSpc>
              <a:spcBef>
                <a:spcPts val="0"/>
              </a:spcBef>
              <a:spcAft>
                <a:spcPts val="0"/>
              </a:spcAft>
              <a:buClr>
                <a:schemeClr val="accent1"/>
              </a:buClr>
              <a:buSzPts val="2800"/>
              <a:buFont typeface="Gill Sans"/>
              <a:buNone/>
            </a:pPr>
            <a:r>
              <a:rPr lang="en-US" sz="2400" cap="none" dirty="0">
                <a:solidFill>
                  <a:schemeClr val="tx1"/>
                </a:solidFill>
              </a:rPr>
              <a:t>Write them on the “</a:t>
            </a:r>
            <a:r>
              <a:rPr lang="en-US" sz="2400" b="1" cap="none" dirty="0">
                <a:solidFill>
                  <a:schemeClr val="tx1"/>
                </a:solidFill>
              </a:rPr>
              <a:t>parking lot</a:t>
            </a:r>
            <a:r>
              <a:rPr lang="en-US" sz="2400" cap="none" dirty="0">
                <a:solidFill>
                  <a:schemeClr val="tx1"/>
                </a:solidFill>
              </a:rPr>
              <a:t>” page for now. </a:t>
            </a:r>
            <a:br>
              <a:rPr lang="en-US" sz="2400" cap="none" dirty="0">
                <a:solidFill>
                  <a:schemeClr val="tx1"/>
                </a:solidFill>
              </a:rPr>
            </a:br>
            <a:endParaRPr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8375b98293_0_714"/>
          <p:cNvSpPr txBox="1">
            <a:spLocks noGrp="1"/>
          </p:cNvSpPr>
          <p:nvPr>
            <p:ph type="body" idx="1"/>
          </p:nvPr>
        </p:nvSpPr>
        <p:spPr>
          <a:xfrm>
            <a:off x="154910" y="422525"/>
            <a:ext cx="8732630" cy="6984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SzPts val="1200"/>
              <a:buNone/>
            </a:pPr>
            <a:r>
              <a:rPr lang="en-US" sz="2800" dirty="0">
                <a:solidFill>
                  <a:schemeClr val="accent1"/>
                </a:solidFill>
              </a:rPr>
              <a:t>Defining Succession Planning &amp; Estate Planning </a:t>
            </a:r>
            <a:endParaRPr sz="2800" dirty="0">
              <a:solidFill>
                <a:schemeClr val="accent1"/>
              </a:solidFill>
            </a:endParaRPr>
          </a:p>
        </p:txBody>
      </p:sp>
      <p:graphicFrame>
        <p:nvGraphicFramePr>
          <p:cNvPr id="202" name="Google Shape;202;g28375b98293_0_714"/>
          <p:cNvGraphicFramePr/>
          <p:nvPr>
            <p:extLst>
              <p:ext uri="{D42A27DB-BD31-4B8C-83A1-F6EECF244321}">
                <p14:modId xmlns:p14="http://schemas.microsoft.com/office/powerpoint/2010/main" val="360165788"/>
              </p:ext>
            </p:extLst>
          </p:nvPr>
        </p:nvGraphicFramePr>
        <p:xfrm>
          <a:off x="399074" y="999844"/>
          <a:ext cx="8488450" cy="2743110"/>
        </p:xfrm>
        <a:graphic>
          <a:graphicData uri="http://schemas.openxmlformats.org/drawingml/2006/table">
            <a:tbl>
              <a:tblPr>
                <a:noFill/>
                <a:tableStyleId>{5C1AE4D4-4EDF-471F-8981-34F990F90A7C}</a:tableStyleId>
              </a:tblPr>
              <a:tblGrid>
                <a:gridCol w="2694750">
                  <a:extLst>
                    <a:ext uri="{9D8B030D-6E8A-4147-A177-3AD203B41FA5}">
                      <a16:colId xmlns:a16="http://schemas.microsoft.com/office/drawing/2014/main" val="20000"/>
                    </a:ext>
                  </a:extLst>
                </a:gridCol>
                <a:gridCol w="57937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dirty="0">
                          <a:solidFill>
                            <a:schemeClr val="accent1"/>
                          </a:solidFill>
                        </a:rPr>
                        <a:t>When we say: </a:t>
                      </a:r>
                      <a:endParaRPr sz="2400" b="1"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24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accent1"/>
                        </a:buClr>
                        <a:buSzPts val="2400"/>
                        <a:buFont typeface="Gill Sans"/>
                        <a:buNone/>
                      </a:pPr>
                      <a:r>
                        <a:rPr lang="en-US" sz="2000" u="none" strike="noStrike" cap="none" dirty="0">
                          <a:solidFill>
                            <a:schemeClr val="accent1"/>
                          </a:solidFill>
                        </a:rPr>
                        <a:t>Succession Planning</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000" u="none" strike="noStrike" cap="none" dirty="0">
                          <a:solidFill>
                            <a:schemeClr val="accent1"/>
                          </a:solidFill>
                        </a:rPr>
                        <a:t>The plan for transfer of management (decision-making abilities and authority) and/or ownership (shares, farm or forest assets, etc.) during the life of the owner(s)</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accent1"/>
                        </a:buClr>
                        <a:buSzPts val="2400"/>
                        <a:buFont typeface="Gill Sans"/>
                        <a:buNone/>
                      </a:pPr>
                      <a:r>
                        <a:rPr lang="en-US" sz="2000" u="none" strike="noStrike" cap="none">
                          <a:solidFill>
                            <a:schemeClr val="accent1"/>
                          </a:solidFill>
                        </a:rPr>
                        <a:t>Estate Planning</a:t>
                      </a:r>
                      <a:endParaRPr sz="2000" u="none" strike="noStrike" cap="none">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2400"/>
                        <a:buFont typeface="Gill Sans"/>
                        <a:buNone/>
                      </a:pPr>
                      <a:r>
                        <a:rPr lang="en-US" sz="2000" u="none" strike="noStrike" cap="none" dirty="0">
                          <a:solidFill>
                            <a:schemeClr val="accent1"/>
                          </a:solidFill>
                        </a:rPr>
                        <a:t>The plan for transfer of personal assets and property that will transition after the owner’s life to designated beneficiaries </a:t>
                      </a:r>
                      <a:endParaRPr sz="2000" u="none" strike="noStrike" cap="none" dirty="0">
                        <a:solidFill>
                          <a:schemeClr val="accent1"/>
                        </a:solidFil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3" name="Google Shape;203;g28375b98293_0_714"/>
          <p:cNvSpPr txBox="1"/>
          <p:nvPr/>
        </p:nvSpPr>
        <p:spPr>
          <a:xfrm>
            <a:off x="399074" y="3854906"/>
            <a:ext cx="8488465" cy="5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80808"/>
              </a:buClr>
              <a:buSzPts val="1200"/>
              <a:buFont typeface="Catamaran Light"/>
              <a:buNone/>
            </a:pPr>
            <a:r>
              <a:rPr lang="en-US" sz="1200" b="0" i="0" u="none" strike="noStrike" cap="none" dirty="0">
                <a:solidFill>
                  <a:srgbClr val="080808"/>
                </a:solidFill>
                <a:latin typeface="Gill Sans MT" panose="020B0502020104020203" pitchFamily="34" charset="77"/>
                <a:ea typeface="Catamaran Light"/>
                <a:cs typeface="Catamaran Light"/>
                <a:sym typeface="Catamaran Light"/>
              </a:rPr>
              <a:t>*Disclaimer: The terms </a:t>
            </a:r>
            <a:r>
              <a:rPr lang="en-US" sz="1200" b="0" i="1" u="none" strike="noStrike" cap="none" dirty="0">
                <a:solidFill>
                  <a:srgbClr val="080808"/>
                </a:solidFill>
                <a:latin typeface="Gill Sans MT" panose="020B0502020104020203" pitchFamily="34" charset="77"/>
                <a:ea typeface="Catamaran Light"/>
                <a:cs typeface="Catamaran Light"/>
                <a:sym typeface="Catamaran Light"/>
              </a:rPr>
              <a:t>Succession Planning </a:t>
            </a:r>
            <a:r>
              <a:rPr lang="en-US" sz="1200" b="0" i="0" u="none" strike="noStrike" cap="none" dirty="0">
                <a:solidFill>
                  <a:srgbClr val="080808"/>
                </a:solidFill>
                <a:latin typeface="Gill Sans MT" panose="020B0502020104020203" pitchFamily="34" charset="77"/>
                <a:ea typeface="Catamaran Light"/>
                <a:cs typeface="Catamaran Light"/>
                <a:sym typeface="Catamaran Light"/>
              </a:rPr>
              <a:t>and</a:t>
            </a:r>
            <a:r>
              <a:rPr lang="en-US" sz="1200" b="0" i="1" u="none" strike="noStrike" cap="none" dirty="0">
                <a:solidFill>
                  <a:srgbClr val="080808"/>
                </a:solidFill>
                <a:latin typeface="Gill Sans MT" panose="020B0502020104020203" pitchFamily="34" charset="77"/>
                <a:ea typeface="Catamaran Light"/>
                <a:cs typeface="Catamaran Light"/>
                <a:sym typeface="Catamaran Light"/>
              </a:rPr>
              <a:t> Estate Planning </a:t>
            </a:r>
            <a:r>
              <a:rPr lang="en-US" sz="1200" b="0" i="0" u="none" strike="noStrike" cap="none" dirty="0">
                <a:solidFill>
                  <a:srgbClr val="080808"/>
                </a:solidFill>
                <a:latin typeface="Gill Sans MT" panose="020B0502020104020203" pitchFamily="34" charset="77"/>
                <a:ea typeface="Catamaran Light"/>
                <a:cs typeface="Catamaran Light"/>
                <a:sym typeface="Catamaran Light"/>
              </a:rPr>
              <a:t>are defined differently depending on state/region. However, for use of this training, the definitions above are implemented. </a:t>
            </a:r>
            <a:endParaRPr sz="1200" b="0" i="0" u="none" strike="noStrike" cap="none" dirty="0">
              <a:solidFill>
                <a:srgbClr val="080808"/>
              </a:solidFill>
              <a:latin typeface="Gill Sans MT" panose="020B0502020104020203" pitchFamily="34" charset="77"/>
              <a:ea typeface="Catamaran Light"/>
              <a:cs typeface="Catamaran Light"/>
              <a:sym typeface="Catamaran Light"/>
            </a:endParaRPr>
          </a:p>
        </p:txBody>
      </p:sp>
      <p:sp>
        <p:nvSpPr>
          <p:cNvPr id="204" name="Google Shape;204;g28375b98293_0_714"/>
          <p:cNvSpPr txBox="1">
            <a:spLocks noGrp="1"/>
          </p:cNvSpPr>
          <p:nvPr>
            <p:ph type="sldNum" idx="12"/>
          </p:nvPr>
        </p:nvSpPr>
        <p:spPr>
          <a:xfrm>
            <a:off x="-274350" y="4749900"/>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4453</Words>
  <Application>Microsoft Office PowerPoint</Application>
  <PresentationFormat>On-screen Show (16:9)</PresentationFormat>
  <Paragraphs>837</Paragraphs>
  <Slides>48</Slides>
  <Notes>48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Gill Sans MT</vt:lpstr>
      <vt:lpstr>Roboto</vt:lpstr>
      <vt:lpstr>72</vt:lpstr>
      <vt:lpstr>Noto Sans Symbols</vt:lpstr>
      <vt:lpstr>Courier New</vt:lpstr>
      <vt:lpstr>Catamaran Light</vt:lpstr>
      <vt:lpstr>Lucida Sans</vt:lpstr>
      <vt:lpstr>Arial</vt:lpstr>
      <vt:lpstr>Livvic</vt:lpstr>
      <vt:lpstr>Candara</vt:lpstr>
      <vt:lpstr>Gill Sans</vt:lpstr>
      <vt:lpstr>Calibri</vt:lpstr>
      <vt:lpstr>Dosis</vt:lpstr>
      <vt:lpstr>Dividend</vt:lpstr>
      <vt:lpstr>PowerPoint Presentation</vt:lpstr>
      <vt:lpstr>PowerPoint Presentation</vt:lpstr>
      <vt:lpstr>PowerPoint Presentation</vt:lpstr>
      <vt:lpstr>PowerPoint Presentation</vt:lpstr>
      <vt:lpstr>PRESENTERS</vt:lpstr>
      <vt:lpstr>PowerPoint Presentation</vt:lpstr>
      <vt:lpstr>PROTECTING YOUR INFORMATION</vt:lpstr>
      <vt:lpstr>ICE BREAKER  Given all we discussed…  At your table consider the following questions:  What are topics you are fuzzy on?  What questions do you have now?  Write them on the “parking lot” page for now.  </vt:lpstr>
      <vt:lpstr>PowerPoint Presentation</vt:lpstr>
      <vt:lpstr>PowerPoint Presentation</vt:lpstr>
      <vt:lpstr>PowerPoint Presentation</vt:lpstr>
      <vt:lpstr>TOPICS TO EXPLORE</vt:lpstr>
      <vt:lpstr>PowerPoint Presentation</vt:lpstr>
      <vt:lpstr>GOALS &amp; OBJECTIVES ARE IMPORTANT </vt:lpstr>
      <vt:lpstr>GOALS CAN BE FINANCIAL OR  NON-FINANCIAL</vt:lpstr>
      <vt:lpstr>DISCUSSING GOALS TAKES TIME</vt:lpstr>
      <vt:lpstr>PowerPoint Presentation</vt:lpstr>
      <vt:lpstr>VALUES AFFECT THE VISION FOR THE LAND/BUSINESS</vt:lpstr>
      <vt:lpstr>VISION VS. MISSION</vt:lpstr>
      <vt:lpstr>DEVELOPING A VISION</vt:lpstr>
      <vt:lpstr>DEVELOPING YOUR VISION</vt:lpstr>
      <vt:lpstr>MISSION </vt:lpstr>
      <vt:lpstr>HANDOUT: BRAINSTORM YOUR GOALS, VISION AND MISSION</vt:lpstr>
      <vt:lpstr>HANDOUT: VISION AND GOALS </vt:lpstr>
      <vt:lpstr>PowerPoint Presentation</vt:lpstr>
      <vt:lpstr>DEVELOPING A MANAGEMENT SUCCESSION PLAN</vt:lpstr>
      <vt:lpstr>TIMING IS KEY IN SUCCESSION</vt:lpstr>
      <vt:lpstr>HANDOUT: PLANNING YOUR RETIREMENT</vt:lpstr>
      <vt:lpstr>PowerPoint Presentation</vt:lpstr>
      <vt:lpstr>WHAT IS A SUCCESSION ROADMAP?</vt:lpstr>
      <vt:lpstr>ROAD MAP</vt:lpstr>
      <vt:lpstr>SUCCESSION ROAD MAP</vt:lpstr>
      <vt:lpstr>ADAPTING ROLES FOR THE INCUMBENT AND SUCCESSOR</vt:lpstr>
      <vt:lpstr>HANOUT: SUCCESSOR AND ORGANIZATIONAL ASSESSMENT</vt:lpstr>
      <vt:lpstr>WHAT WILL TRANSITION?</vt:lpstr>
      <vt:lpstr>EXIT QUADRANT:  INCUMBENT GENERATION CONSIDERATIONS</vt:lpstr>
      <vt:lpstr>SUCCESSOR CONSIDERATIONS:   WILLINGNESS AND ABILITY OF THE SUCCESSOR</vt:lpstr>
      <vt:lpstr>HANDOUT: QUADRANTS FOR EXIT AND ENTRY OF INCUMBENT AND SUCCESSOR</vt:lpstr>
      <vt:lpstr>GOALS OF INCUMBENT  AND SUCCESSOR </vt:lpstr>
      <vt:lpstr>PLANNING FOR RESPONSIBILITY TRANSFER </vt:lpstr>
      <vt:lpstr>ROADMAP EXAMPLE</vt:lpstr>
      <vt:lpstr>ROADMAP ACTIVITY</vt:lpstr>
      <vt:lpstr>HANDOUT: ROADMAPPING YOUR SUCCESSION</vt:lpstr>
      <vt:lpstr>HANDOUT: YOUR SUCCESSION PLANNING TIMELINE</vt:lpstr>
      <vt:lpstr>PLANNING FOR SUCCESSION</vt:lpstr>
      <vt:lpstr>HANDOUT: STRATEGIES FOR SUCCESSION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setup</dc:creator>
  <cp:lastModifiedBy>Scammahorn, Roseanne</cp:lastModifiedBy>
  <cp:revision>12</cp:revision>
  <dcterms:modified xsi:type="dcterms:W3CDTF">2025-01-30T14:37:08Z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2024-04-26T18:05:25Z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38cd5ea0-9364-4904-af44-9a13703f4271</vt:lpwstr>
  </property>
  <property fmtid="{D5CDD505-2E9C-101B-9397-08002B2CF9AE}" pid="8" name="MSIP_Label_4044bd30-2ed7-4c9d-9d12-46200872a97b_ContentBits">
    <vt:lpwstr>0</vt:lpwstr>
  </property>
</Properties>
</file>