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handoutMasterIdLst>
    <p:handoutMasterId r:id="rId35"/>
  </p:handoutMasterIdLst>
  <p:sldIdLst>
    <p:sldId id="256" r:id="rId2"/>
    <p:sldId id="287" r:id="rId3"/>
    <p:sldId id="288" r:id="rId4"/>
    <p:sldId id="289" r:id="rId5"/>
    <p:sldId id="290" r:id="rId6"/>
    <p:sldId id="291" r:id="rId7"/>
    <p:sldId id="29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0" r:id="rId33"/>
  </p:sldIdLst>
  <p:sldSz cx="9144000" cy="5143500" type="screen16x9"/>
  <p:notesSz cx="9144000" cy="6858000"/>
  <p:embeddedFontLst>
    <p:embeddedFont>
      <p:font typeface="Candara" panose="020E0502030303020204" pitchFamily="34" charset="0"/>
      <p:regular r:id="rId36"/>
      <p:bold r:id="rId37"/>
      <p:italic r:id="rId38"/>
      <p:boldItalic r:id="rId39"/>
    </p:embeddedFont>
    <p:embeddedFont>
      <p:font typeface="Catamaran Light" panose="020B0604020202020204" charset="0"/>
      <p:regular r:id="rId40"/>
      <p:bold r:id="rId41"/>
    </p:embeddedFont>
    <p:embeddedFont>
      <p:font typeface="Dosis" pitchFamily="2" charset="0"/>
      <p:regular r:id="rId42"/>
      <p:bold r:id="rId43"/>
    </p:embeddedFont>
    <p:embeddedFont>
      <p:font typeface="Gill Sans" panose="020B0604020202020204" charset="0"/>
      <p:regular r:id="rId44"/>
      <p:bold r:id="rId45"/>
    </p:embeddedFont>
    <p:embeddedFont>
      <p:font typeface="Gill Sans MT" panose="020B0502020104020203" pitchFamily="34" charset="0"/>
      <p:regular r:id="rId46"/>
      <p:bold r:id="rId47"/>
      <p:italic r:id="rId48"/>
      <p:boldItalic r:id="rId49"/>
    </p:embeddedFont>
    <p:embeddedFont>
      <p:font typeface="Livvic" pitchFamily="2" charset="0"/>
      <p:regular r:id="rId50"/>
      <p:bold r:id="rId51"/>
      <p:italic r:id="rId52"/>
      <p:boldItalic r:id="rId53"/>
    </p:embeddedFont>
    <p:embeddedFont>
      <p:font typeface="Lucida Sans" panose="020B0602030504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yzrMhyRuKrNTkC5wAw6ISLmOe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098EE5-89AE-4647-8847-4E0CF077554D}">
  <a:tblStyle styleId="{EB098EE5-89AE-4647-8847-4E0CF077554D}"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17341626-77CB-42A0-B97D-09F0051E9F8B}" styleName="Table_1">
    <a:wholeTbl>
      <a:tcTxStyle b="off" i="off">
        <a:font>
          <a:latin typeface="Gill Sans MT"/>
          <a:ea typeface="Gill Sans MT"/>
          <a:cs typeface="Gill Sans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E8F6FB"/>
          </a:solidFill>
        </a:fill>
      </a:tcStyle>
    </a:lastRow>
    <a:seCell>
      <a:tcTxStyle b="off" i="off"/>
      <a:tcStyle>
        <a:tcBdr/>
      </a:tcStyle>
    </a:seCell>
    <a:swCell>
      <a:tcTxStyle b="off" i="off"/>
      <a:tcStyle>
        <a:tcBdr/>
      </a:tcStyle>
    </a:swCell>
    <a:firstRow>
      <a:tcTxStyle b="on" i="off"/>
      <a:tcStyle>
        <a:tcBdr/>
        <a:fill>
          <a:solidFill>
            <a:srgbClr val="E8F6FB"/>
          </a:solidFill>
        </a:fill>
      </a:tcStyle>
    </a:firstRow>
    <a:neCell>
      <a:tcTxStyle b="off" i="off"/>
      <a:tcStyle>
        <a:tcBdr/>
      </a:tcStyle>
    </a:neCell>
    <a:nwCell>
      <a:tcTxStyle b="off" i="off"/>
      <a:tcStyle>
        <a:tcBdr/>
      </a:tcStyle>
    </a:nwCell>
  </a:tblStyle>
  <a:tblStyle styleId="{5B3A4E07-A078-4D3A-BF76-127990ADE14A}" styleName="Table_2">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8F6FB"/>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5"/>
    <p:restoredTop sz="76190"/>
  </p:normalViewPr>
  <p:slideViewPr>
    <p:cSldViewPr snapToGrid="0">
      <p:cViewPr varScale="1">
        <p:scale>
          <a:sx n="102" d="100"/>
          <a:sy n="102" d="100"/>
        </p:scale>
        <p:origin x="171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F8BC9-6B3F-94C7-7169-39D5EA398EC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CA43A-C6C8-0E79-30AB-82C9CF515FEF}"/>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EDB396E-A13B-4ED3-91EA-61F9A3D5829F}" type="datetimeFigureOut">
              <a:rPr lang="en-US" smtClean="0"/>
              <a:t>2/21/2025</a:t>
            </a:fld>
            <a:endParaRPr lang="en-US"/>
          </a:p>
        </p:txBody>
      </p:sp>
      <p:sp>
        <p:nvSpPr>
          <p:cNvPr id="4" name="Footer Placeholder 3">
            <a:extLst>
              <a:ext uri="{FF2B5EF4-FFF2-40B4-BE49-F238E27FC236}">
                <a16:creationId xmlns:a16="http://schemas.microsoft.com/office/drawing/2014/main" id="{B5F0776A-82DA-382C-F175-586CA9D137DE}"/>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FC7176-E9BB-A678-0348-3C05E27399A9}"/>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DA4A59D-CDEA-4818-844B-98720708FC02}" type="slidenum">
              <a:rPr lang="en-US" smtClean="0"/>
              <a:t>‹#›</a:t>
            </a:fld>
            <a:endParaRPr lang="en-US"/>
          </a:p>
        </p:txBody>
      </p:sp>
    </p:spTree>
    <p:extLst>
      <p:ext uri="{BB962C8B-B14F-4D97-AF65-F5344CB8AC3E}">
        <p14:creationId xmlns:p14="http://schemas.microsoft.com/office/powerpoint/2010/main" val="1475253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f6396b4f26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f6396b4f26_0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Introduction to Module 5</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1</a:t>
            </a:r>
            <a:r>
              <a:rPr lang="en-US">
                <a:latin typeface="Arial"/>
                <a:ea typeface="Arial"/>
                <a:cs typeface="Arial"/>
                <a:sym typeface="Arial"/>
              </a:rPr>
              <a:t> minute</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a:t>
            </a:r>
            <a:r>
              <a:rPr lang="en-US">
                <a:latin typeface="Arial"/>
                <a:ea typeface="Arial"/>
                <a:cs typeface="Arial"/>
                <a:sym typeface="Arial"/>
              </a:rPr>
              <a:t>on</a:t>
            </a:r>
            <a:r>
              <a:rPr lang="en-US"/>
              <a:t>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375ae1406_0_13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8375ae1406_0_13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“Businesses” and “Land”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0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Introduction to Module 5</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0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Introduction to Challenges of Meetings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f53290596c_0_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2f53290596c_0_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t>Allow five minutes for participants to think and write down the challenges that come to mind quickly.</a:t>
            </a:r>
            <a:endParaRPr dirty="0"/>
          </a:p>
          <a:p>
            <a:pPr marL="0" marR="0" lvl="0" indent="0" algn="l" rtl="0">
              <a:lnSpc>
                <a:spcPct val="100000"/>
              </a:lnSpc>
              <a:spcBef>
                <a:spcPts val="0"/>
              </a:spcBef>
              <a:spcAft>
                <a:spcPts val="0"/>
              </a:spcAft>
              <a:buSzPts val="1400"/>
              <a:buNone/>
            </a:pPr>
            <a:endParaRPr sz="1800" b="1" dirty="0">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5</a:t>
            </a:r>
            <a:r>
              <a:rPr lang="en-US" dirty="0">
                <a:latin typeface="Arial"/>
                <a:ea typeface="Arial"/>
                <a:cs typeface="Arial"/>
                <a:sym typeface="Arial"/>
              </a:rPr>
              <a:t> minutes</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solidFill>
                  <a:schemeClr val="dk1"/>
                </a:solidFill>
              </a:rPr>
              <a:t>Why Are Meetings Difficult? </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53290596c_0_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f53290596c_0_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Take volunteers to share their obstacles and discuss strategies that can help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15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Why Are Meetings Difficult? </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When we discuss having a team meeting, the question always comes up “Who should be involved in team meeting?”  Discuss how important having meeting is.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Discuss common meeting pitfalls.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b="1"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Discuss different types of meetings that are needed to move the land/business transition forward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b="1"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00c297be5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800c297be5_0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b="1" dirty="0"/>
              <a:t> </a:t>
            </a:r>
            <a:r>
              <a:rPr lang="en-US" dirty="0"/>
              <a:t>Cover relation to the farm or land and who should get a vote. </a:t>
            </a:r>
          </a:p>
          <a:p>
            <a:pPr marL="0" marR="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b="1" dirty="0"/>
              <a:t>As a reminder, this was covered in Module 2 (Key Players) </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5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highlights the partnering organizations that have worked together to develop materials and host trainings.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00c297be5_0_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2800c297be5_0_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As a reminder, this was covered in Module 2 (Key Players) </a:t>
            </a:r>
            <a:r>
              <a:rPr lang="en-US">
                <a:solidFill>
                  <a:schemeClr val="dk1"/>
                </a:solidFill>
              </a:rPr>
              <a:t>Cover relation to the farm or land and who should get a vote. </a:t>
            </a:r>
            <a:endParaRPr>
              <a:solidFill>
                <a:schemeClr val="dk1"/>
              </a:solidFill>
            </a:endParaRPr>
          </a:p>
          <a:p>
            <a:pPr marL="0" marR="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5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Discuss who is at the table and when, considering different people who could be involved.</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375ae1406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8375ae1406_0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sz="1200">
                <a:solidFill>
                  <a:schemeClr val="dk1"/>
                </a:solidFill>
                <a:latin typeface="Times New Roman"/>
                <a:ea typeface="Times New Roman"/>
                <a:cs typeface="Times New Roman"/>
                <a:sym typeface="Times New Roman"/>
              </a:rPr>
              <a:t>First, determine who should be involved in your succession planning! List a few people from each category or relation to the land/business. Brainstorm who is at the table for your family/business meetings and when.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Who’s at the Table and When?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p>
          <a:p>
            <a:pPr marL="0" lvl="0" indent="0" algn="l" rtl="0">
              <a:lnSpc>
                <a:spcPct val="100000"/>
              </a:lnSpc>
              <a:spcBef>
                <a:spcPts val="0"/>
              </a:spcBef>
              <a:spcAft>
                <a:spcPts val="0"/>
              </a:spcAft>
              <a:buClr>
                <a:schemeClr val="dk1"/>
              </a:buClr>
              <a:buSzPts val="1100"/>
              <a:buFont typeface="Arial"/>
              <a:buNone/>
            </a:pPr>
            <a:endParaRPr lang="en-US"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t>Ground Rules – This way you know the expectations and how to prevent communication breakdowns.  This would include when you need to show up for the meeting, how to give and receive respect.  Know the role of the person leading the meeting. </a:t>
            </a:r>
            <a:endParaRPr dirty="0"/>
          </a:p>
          <a:p>
            <a:pPr marL="0" lvl="0" indent="0" algn="l" rtl="0">
              <a:lnSpc>
                <a:spcPct val="100000"/>
              </a:lnSpc>
              <a:spcBef>
                <a:spcPts val="33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An agenda will help you keep on task and allows you to know what to prepare for.  Have a set date and time when individuals need to have agenda items turned in.  Remember the items on the agenda should vary based on what “team” is meeting. </a:t>
            </a:r>
            <a:endParaRPr dirty="0"/>
          </a:p>
          <a:p>
            <a:pPr marL="457200" lvl="0" indent="-22860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US" dirty="0"/>
              <a:t>Respect each other’s time – do not allow the meeting to drag on and on.  Set a limit as to how long you want to meet and go over the agenda.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p>
          <a:p>
            <a:pPr marL="0" marR="0" lvl="0" indent="0" algn="l" rtl="0">
              <a:lnSpc>
                <a:spcPct val="100000"/>
              </a:lnSpc>
              <a:spcBef>
                <a:spcPts val="33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375ae1406_0_25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8375ae1406_0_25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Not everyone will have a problem planning a family meeting, but for some this can be a challenging exercise. Here is a tool for planning and a sample invitation for you and your family to talk about succession in a concerted way. You may find an heir you thought was your successor to be uninterested or unable, or you may find a grandchild or family friend that would be ideally suited to take over your enterprise</a:t>
            </a:r>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Respect each other’s time – do not allow the meeting to drag on and on.  Set a limit as to how long you want to meet and go over the agenda.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Meetings Logistics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375ae1406_0_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28375ae1406_0_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t>Not for everyone, but the larger point is to have a directed conversation with your heirs. Don’t conflate this meeting with a social gathering or other event.</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Meeting Agenda and Minutes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Non-verbal communication is so important when working with family and business owners. Be cognizant of what your body language says about how you feel on the different succession topics.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33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None/>
            </a:pPr>
            <a:endParaRPr>
              <a:solidFill>
                <a:schemeClr val="dk1"/>
              </a:solidFill>
            </a:endParaRPr>
          </a:p>
          <a:p>
            <a:pPr marL="0" marR="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Discuss meeting ground rules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2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Discuss meeting ground rules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Discuss meeting ground rules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Explain the purpose of the overall curriculum.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a:t>Handouts</a:t>
            </a:r>
            <a:r>
              <a:rPr lang="en-US" b="0"/>
              <a:t>: None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Discuss meeting ground rules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6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A7AC71CA-8716-57FB-C212-294A673A180D}"/>
            </a:ext>
          </a:extLst>
        </p:cNvPr>
        <p:cNvGrpSpPr/>
        <p:nvPr/>
      </p:nvGrpSpPr>
      <p:grpSpPr>
        <a:xfrm>
          <a:off x="0" y="0"/>
          <a:ext cx="0" cy="0"/>
          <a:chOff x="0" y="0"/>
          <a:chExt cx="0" cy="0"/>
        </a:xfrm>
      </p:grpSpPr>
      <p:sp>
        <p:nvSpPr>
          <p:cNvPr id="546" name="Google Shape;546;p69:notes">
            <a:extLst>
              <a:ext uri="{FF2B5EF4-FFF2-40B4-BE49-F238E27FC236}">
                <a16:creationId xmlns:a16="http://schemas.microsoft.com/office/drawing/2014/main" id="{4DB6C432-B2FD-476B-2AA0-A1B2C51B020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9:notes">
            <a:extLst>
              <a:ext uri="{FF2B5EF4-FFF2-40B4-BE49-F238E27FC236}">
                <a16:creationId xmlns:a16="http://schemas.microsoft.com/office/drawing/2014/main" id="{A6341F25-6C18-2E51-6C19-28B94DE6F5CC}"/>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p>
          <a:p>
            <a:pPr marL="0" marR="0" lvl="0" indent="0" algn="l" rtl="0">
              <a:lnSpc>
                <a:spcPct val="100000"/>
              </a:lnSpc>
              <a:spcBef>
                <a:spcPts val="0"/>
              </a:spcBef>
              <a:spcAft>
                <a:spcPts val="0"/>
              </a:spcAft>
              <a:buSzPts val="1400"/>
              <a:buNone/>
            </a:pPr>
            <a:endParaRPr lang="en-US" dirty="0">
              <a:latin typeface="Arial"/>
              <a:cs typeface="Arial"/>
              <a:sym typeface="Arial"/>
            </a:endParaRPr>
          </a:p>
          <a:p>
            <a:pPr marL="0" marR="0" lvl="0" indent="0" algn="l" rtl="0">
              <a:lnSpc>
                <a:spcPct val="100000"/>
              </a:lnSpc>
              <a:spcBef>
                <a:spcPts val="0"/>
              </a:spcBef>
              <a:spcAft>
                <a:spcPts val="0"/>
              </a:spcAft>
              <a:buSzPts val="1400"/>
              <a:buNone/>
            </a:pPr>
            <a:r>
              <a:rPr lang="en-US" b="0" i="0" dirty="0">
                <a:solidFill>
                  <a:srgbClr val="000000"/>
                </a:solidFill>
                <a:effectLst/>
                <a:latin typeface="72"/>
              </a:rPr>
              <a:t>https://msudafvm.co1.qualtrics.com/jfe/form/SV_9N1I26nMJ0v9QYS</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07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Please acknowledge the primary and contributing authors to this material as well as the funding stream through the Southern Rural Development Center and the Socially Disadvantaged Farmers and Ranchers Policy Research Center at Alcorn State University.</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Add presenter information and introduce yourselves.</a:t>
            </a:r>
            <a:endParaRPr/>
          </a:p>
          <a:p>
            <a:pPr marL="0" marR="0" lvl="0" indent="0" algn="l" rtl="0">
              <a:lnSpc>
                <a:spcPct val="100000"/>
              </a:lnSpc>
              <a:spcBef>
                <a:spcPts val="0"/>
              </a:spcBef>
              <a:spcAft>
                <a:spcPts val="0"/>
              </a:spcAft>
              <a:buSzPts val="1400"/>
              <a:buNone/>
            </a:pPr>
            <a:endParaRPr sz="1800" b="1">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Read the disclaimer and answer any questions that may arise.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6e77e0532_8_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a6e77e0532_8_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t>Instructions:</a:t>
            </a:r>
            <a:r>
              <a:rPr lang="en-US"/>
              <a:t>  Go over these guidelines with participants to ensure that participants understand the reasons for not including stories or questions of a personal nature.</a:t>
            </a:r>
            <a:endParaRPr/>
          </a:p>
          <a:p>
            <a:pPr marL="15875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375ae1406_0_1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8375ae1406_0_12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“Succession Planning” and “Estate Planning”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375ae1406_0_1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28375ae1406_0_13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“Successor” and “Incumbent”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1">
  <p:cSld name="Option 1">
    <p:spTree>
      <p:nvGrpSpPr>
        <p:cNvPr id="1" name="Shape 14"/>
        <p:cNvGrpSpPr/>
        <p:nvPr/>
      </p:nvGrpSpPr>
      <p:grpSpPr>
        <a:xfrm>
          <a:off x="0" y="0"/>
          <a:ext cx="0" cy="0"/>
          <a:chOff x="0" y="0"/>
          <a:chExt cx="0" cy="0"/>
        </a:xfrm>
      </p:grpSpPr>
      <p:sp>
        <p:nvSpPr>
          <p:cNvPr id="15" name="Google Shape;15;p5"/>
          <p:cNvSpPr>
            <a:spLocks noGrp="1"/>
          </p:cNvSpPr>
          <p:nvPr>
            <p:ph type="pic" idx="2"/>
          </p:nvPr>
        </p:nvSpPr>
        <p:spPr>
          <a:xfrm>
            <a:off x="0" y="-1019"/>
            <a:ext cx="9144000" cy="5144520"/>
          </a:xfrm>
          <a:prstGeom prst="rect">
            <a:avLst/>
          </a:prstGeom>
          <a:noFill/>
          <a:ln>
            <a:noFill/>
          </a:ln>
        </p:spPr>
      </p:sp>
      <p:sp>
        <p:nvSpPr>
          <p:cNvPr id="16" name="Google Shape;16;p5"/>
          <p:cNvSpPr txBox="1">
            <a:spLocks noGrp="1"/>
          </p:cNvSpPr>
          <p:nvPr>
            <p:ph type="title"/>
          </p:nvPr>
        </p:nvSpPr>
        <p:spPr>
          <a:xfrm>
            <a:off x="1287538" y="273844"/>
            <a:ext cx="2570087" cy="1324604"/>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ucida Sans"/>
              <a:buNone/>
              <a:defRPr sz="4000" b="1">
                <a:latin typeface="Lucida Sans"/>
                <a:ea typeface="Lucida Sans"/>
                <a:cs typeface="Lucida Sans"/>
                <a:sym typeface="Lucida San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7" name="Google Shape;17;p5"/>
          <p:cNvSpPr txBox="1">
            <a:spLocks noGrp="1"/>
          </p:cNvSpPr>
          <p:nvPr>
            <p:ph type="body" idx="1"/>
          </p:nvPr>
        </p:nvSpPr>
        <p:spPr>
          <a:xfrm>
            <a:off x="1196283" y="1606550"/>
            <a:ext cx="2770700" cy="39211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000" b="1">
                <a:latin typeface="Arial"/>
                <a:ea typeface="Arial"/>
                <a:cs typeface="Arial"/>
                <a:sym typeface="Arial"/>
              </a:defRPr>
            </a:lvl1pPr>
            <a:lvl2pPr marL="914400" lvl="1" indent="-228600" algn="ctr">
              <a:lnSpc>
                <a:spcPct val="115000"/>
              </a:lnSpc>
              <a:spcBef>
                <a:spcPts val="1600"/>
              </a:spcBef>
              <a:spcAft>
                <a:spcPts val="0"/>
              </a:spcAft>
              <a:buSzPts val="1200"/>
              <a:buNone/>
              <a:defRPr sz="2000" b="1">
                <a:latin typeface="Arial"/>
                <a:ea typeface="Arial"/>
                <a:cs typeface="Arial"/>
                <a:sym typeface="Arial"/>
              </a:defRPr>
            </a:lvl2pPr>
            <a:lvl3pPr marL="1371600" lvl="2" indent="-228600" algn="ctr">
              <a:lnSpc>
                <a:spcPct val="115000"/>
              </a:lnSpc>
              <a:spcBef>
                <a:spcPts val="1600"/>
              </a:spcBef>
              <a:spcAft>
                <a:spcPts val="0"/>
              </a:spcAft>
              <a:buSzPts val="1200"/>
              <a:buNone/>
              <a:defRPr sz="2000" b="1">
                <a:latin typeface="Arial"/>
                <a:ea typeface="Arial"/>
                <a:cs typeface="Arial"/>
                <a:sym typeface="Arial"/>
              </a:defRPr>
            </a:lvl3pPr>
            <a:lvl4pPr marL="1828800" lvl="3" indent="-228600" algn="ctr">
              <a:lnSpc>
                <a:spcPct val="115000"/>
              </a:lnSpc>
              <a:spcBef>
                <a:spcPts val="1600"/>
              </a:spcBef>
              <a:spcAft>
                <a:spcPts val="0"/>
              </a:spcAft>
              <a:buSzPts val="1200"/>
              <a:buNone/>
              <a:defRPr sz="2000" b="1">
                <a:latin typeface="Arial"/>
                <a:ea typeface="Arial"/>
                <a:cs typeface="Arial"/>
                <a:sym typeface="Arial"/>
              </a:defRPr>
            </a:lvl4pPr>
            <a:lvl5pPr marL="2286000" lvl="4" indent="-228600" algn="ctr">
              <a:lnSpc>
                <a:spcPct val="115000"/>
              </a:lnSpc>
              <a:spcBef>
                <a:spcPts val="1600"/>
              </a:spcBef>
              <a:spcAft>
                <a:spcPts val="0"/>
              </a:spcAft>
              <a:buSzPts val="1200"/>
              <a:buNone/>
              <a:defRPr sz="2000" b="1">
                <a:latin typeface="Arial"/>
                <a:ea typeface="Arial"/>
                <a:cs typeface="Arial"/>
                <a:sym typeface="Aria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8" name="Google Shape;18;p5"/>
          <p:cNvSpPr txBox="1">
            <a:spLocks noGrp="1"/>
          </p:cNvSpPr>
          <p:nvPr>
            <p:ph type="body" idx="3"/>
          </p:nvPr>
        </p:nvSpPr>
        <p:spPr>
          <a:xfrm>
            <a:off x="1619250" y="3898900"/>
            <a:ext cx="1885950" cy="40011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800">
                <a:latin typeface="Candara"/>
                <a:ea typeface="Candara"/>
                <a:cs typeface="Candara"/>
                <a:sym typeface="Candara"/>
              </a:defRPr>
            </a:lvl1pPr>
            <a:lvl2pPr marL="914400" lvl="1" indent="-228600" algn="ctr">
              <a:lnSpc>
                <a:spcPct val="115000"/>
              </a:lnSpc>
              <a:spcBef>
                <a:spcPts val="1600"/>
              </a:spcBef>
              <a:spcAft>
                <a:spcPts val="0"/>
              </a:spcAft>
              <a:buSzPts val="1200"/>
              <a:buNone/>
              <a:defRPr sz="2800">
                <a:latin typeface="Candara"/>
                <a:ea typeface="Candara"/>
                <a:cs typeface="Candara"/>
                <a:sym typeface="Candara"/>
              </a:defRPr>
            </a:lvl2pPr>
            <a:lvl3pPr marL="1371600" lvl="2" indent="-228600" algn="ctr">
              <a:lnSpc>
                <a:spcPct val="115000"/>
              </a:lnSpc>
              <a:spcBef>
                <a:spcPts val="1600"/>
              </a:spcBef>
              <a:spcAft>
                <a:spcPts val="0"/>
              </a:spcAft>
              <a:buSzPts val="1200"/>
              <a:buNone/>
              <a:defRPr sz="2800">
                <a:latin typeface="Candara"/>
                <a:ea typeface="Candara"/>
                <a:cs typeface="Candara"/>
                <a:sym typeface="Candara"/>
              </a:defRPr>
            </a:lvl3pPr>
            <a:lvl4pPr marL="1828800" lvl="3" indent="-228600" algn="ctr">
              <a:lnSpc>
                <a:spcPct val="115000"/>
              </a:lnSpc>
              <a:spcBef>
                <a:spcPts val="1600"/>
              </a:spcBef>
              <a:spcAft>
                <a:spcPts val="0"/>
              </a:spcAft>
              <a:buSzPts val="1200"/>
              <a:buNone/>
              <a:defRPr sz="2800">
                <a:latin typeface="Candara"/>
                <a:ea typeface="Candara"/>
                <a:cs typeface="Candara"/>
                <a:sym typeface="Candara"/>
              </a:defRPr>
            </a:lvl4pPr>
            <a:lvl5pPr marL="2286000" lvl="4" indent="-228600" algn="ctr">
              <a:lnSpc>
                <a:spcPct val="115000"/>
              </a:lnSpc>
              <a:spcBef>
                <a:spcPts val="1600"/>
              </a:spcBef>
              <a:spcAft>
                <a:spcPts val="0"/>
              </a:spcAft>
              <a:buSzPts val="1200"/>
              <a:buNone/>
              <a:defRPr sz="2800">
                <a:latin typeface="Candara"/>
                <a:ea typeface="Candara"/>
                <a:cs typeface="Candara"/>
                <a:sym typeface="Candara"/>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9" name="Google Shape;19;p5"/>
          <p:cNvSpPr txBox="1">
            <a:spLocks noGrp="1"/>
          </p:cNvSpPr>
          <p:nvPr>
            <p:ph type="body" idx="4"/>
          </p:nvPr>
        </p:nvSpPr>
        <p:spPr>
          <a:xfrm>
            <a:off x="1619250" y="4298950"/>
            <a:ext cx="1885950" cy="48577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3200" b="0">
                <a:latin typeface="Candara"/>
                <a:ea typeface="Candara"/>
                <a:cs typeface="Candara"/>
                <a:sym typeface="Candara"/>
              </a:defRPr>
            </a:lvl1pPr>
            <a:lvl2pPr marL="914400" lvl="1" indent="-304800" algn="ctr">
              <a:lnSpc>
                <a:spcPct val="115000"/>
              </a:lnSpc>
              <a:spcBef>
                <a:spcPts val="1600"/>
              </a:spcBef>
              <a:spcAft>
                <a:spcPts val="0"/>
              </a:spcAft>
              <a:buSzPts val="1200"/>
              <a:buChar char="○"/>
              <a:defRPr/>
            </a:lvl2pPr>
            <a:lvl3pPr marL="1371600" lvl="2" indent="-304800" algn="ctr">
              <a:lnSpc>
                <a:spcPct val="115000"/>
              </a:lnSpc>
              <a:spcBef>
                <a:spcPts val="1600"/>
              </a:spcBef>
              <a:spcAft>
                <a:spcPts val="0"/>
              </a:spcAft>
              <a:buSzPts val="1200"/>
              <a:buChar char="■"/>
              <a:defRPr/>
            </a:lvl3pPr>
            <a:lvl4pPr marL="1828800" lvl="3" indent="-304800" algn="ctr">
              <a:lnSpc>
                <a:spcPct val="115000"/>
              </a:lnSpc>
              <a:spcBef>
                <a:spcPts val="1600"/>
              </a:spcBef>
              <a:spcAft>
                <a:spcPts val="0"/>
              </a:spcAft>
              <a:buSzPts val="1200"/>
              <a:buChar char="●"/>
              <a:defRPr/>
            </a:lvl4pPr>
            <a:lvl5pPr marL="2286000" lvl="4" indent="-304800" algn="ctr">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0" name="Google Shape;20;p5"/>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5"/>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5"/>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58" name="Google Shape;58;p15"/>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6"/>
          <p:cNvSpPr/>
          <p:nvPr/>
        </p:nvSpPr>
        <p:spPr>
          <a:xfrm>
            <a:off x="334900" y="2314324"/>
            <a:ext cx="8447150" cy="247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16"/>
          <p:cNvSpPr txBox="1">
            <a:spLocks noGrp="1"/>
          </p:cNvSpPr>
          <p:nvPr>
            <p:ph type="ctrTitle"/>
          </p:nvPr>
        </p:nvSpPr>
        <p:spPr>
          <a:xfrm>
            <a:off x="435894" y="765323"/>
            <a:ext cx="8245162" cy="11062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subTitle" idx="1"/>
          </p:nvPr>
        </p:nvSpPr>
        <p:spPr>
          <a:xfrm>
            <a:off x="435895" y="1871584"/>
            <a:ext cx="8245160" cy="44274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240"/>
              </a:spcBef>
              <a:spcAft>
                <a:spcPts val="0"/>
              </a:spcAft>
              <a:buSzPts val="1104"/>
              <a:buNone/>
              <a:defRPr sz="1200" cap="none">
                <a:solidFill>
                  <a:schemeClr val="accent2"/>
                </a:solidFill>
              </a:defRPr>
            </a:lvl1pPr>
            <a:lvl2pPr lvl="1" algn="ctr">
              <a:lnSpc>
                <a:spcPct val="100000"/>
              </a:lnSpc>
              <a:spcBef>
                <a:spcPts val="450"/>
              </a:spcBef>
              <a:spcAft>
                <a:spcPts val="0"/>
              </a:spcAft>
              <a:buSzPts val="1104"/>
              <a:buNone/>
              <a:defRPr>
                <a:solidFill>
                  <a:srgbClr val="888888"/>
                </a:solidFill>
              </a:defRPr>
            </a:lvl2pPr>
            <a:lvl3pPr lvl="2" algn="ctr">
              <a:lnSpc>
                <a:spcPct val="100000"/>
              </a:lnSpc>
              <a:spcBef>
                <a:spcPts val="450"/>
              </a:spcBef>
              <a:spcAft>
                <a:spcPts val="0"/>
              </a:spcAft>
              <a:buSzPts val="966"/>
              <a:buNone/>
              <a:defRPr>
                <a:solidFill>
                  <a:srgbClr val="888888"/>
                </a:solidFill>
              </a:defRPr>
            </a:lvl3pPr>
            <a:lvl4pPr lvl="3" algn="ctr">
              <a:lnSpc>
                <a:spcPct val="100000"/>
              </a:lnSpc>
              <a:spcBef>
                <a:spcPts val="450"/>
              </a:spcBef>
              <a:spcAft>
                <a:spcPts val="0"/>
              </a:spcAft>
              <a:buSzPts val="828"/>
              <a:buNone/>
              <a:defRPr>
                <a:solidFill>
                  <a:srgbClr val="888888"/>
                </a:solidFill>
              </a:defRPr>
            </a:lvl4pPr>
            <a:lvl5pPr lvl="4" algn="ctr">
              <a:lnSpc>
                <a:spcPct val="100000"/>
              </a:lnSpc>
              <a:spcBef>
                <a:spcPts val="450"/>
              </a:spcBef>
              <a:spcAft>
                <a:spcPts val="0"/>
              </a:spcAft>
              <a:buSzPts val="828"/>
              <a:buNone/>
              <a:defRPr>
                <a:solidFill>
                  <a:srgbClr val="888888"/>
                </a:solidFill>
              </a:defRPr>
            </a:lvl5pPr>
            <a:lvl6pPr lvl="5" algn="ctr">
              <a:lnSpc>
                <a:spcPct val="100000"/>
              </a:lnSpc>
              <a:spcBef>
                <a:spcPts val="450"/>
              </a:spcBef>
              <a:spcAft>
                <a:spcPts val="0"/>
              </a:spcAft>
              <a:buSzPts val="828"/>
              <a:buNone/>
              <a:defRPr>
                <a:solidFill>
                  <a:srgbClr val="888888"/>
                </a:solidFill>
              </a:defRPr>
            </a:lvl6pPr>
            <a:lvl7pPr lvl="6" algn="ctr">
              <a:lnSpc>
                <a:spcPct val="100000"/>
              </a:lnSpc>
              <a:spcBef>
                <a:spcPts val="450"/>
              </a:spcBef>
              <a:spcAft>
                <a:spcPts val="0"/>
              </a:spcAft>
              <a:buSzPts val="828"/>
              <a:buNone/>
              <a:defRPr>
                <a:solidFill>
                  <a:srgbClr val="888888"/>
                </a:solidFill>
              </a:defRPr>
            </a:lvl7pPr>
            <a:lvl8pPr lvl="7" algn="ctr">
              <a:lnSpc>
                <a:spcPct val="100000"/>
              </a:lnSpc>
              <a:spcBef>
                <a:spcPts val="450"/>
              </a:spcBef>
              <a:spcAft>
                <a:spcPts val="0"/>
              </a:spcAft>
              <a:buSzPts val="828"/>
              <a:buNone/>
              <a:defRPr>
                <a:solidFill>
                  <a:srgbClr val="888888"/>
                </a:solidFill>
              </a:defRPr>
            </a:lvl8pPr>
            <a:lvl9pPr lvl="8" algn="ctr">
              <a:lnSpc>
                <a:spcPct val="100000"/>
              </a:lnSpc>
              <a:spcBef>
                <a:spcPts val="450"/>
              </a:spcBef>
              <a:spcAft>
                <a:spcPts val="450"/>
              </a:spcAft>
              <a:buSzPts val="828"/>
              <a:buNone/>
              <a:defRPr>
                <a:solidFill>
                  <a:srgbClr val="888888"/>
                </a:solidFill>
              </a:defRPr>
            </a:lvl9pPr>
          </a:lstStyle>
          <a:p>
            <a:endParaRPr/>
          </a:p>
        </p:txBody>
      </p:sp>
      <p:sp>
        <p:nvSpPr>
          <p:cNvPr id="66" name="Google Shape;66;p16"/>
          <p:cNvSpPr txBox="1">
            <a:spLocks noGrp="1"/>
          </p:cNvSpPr>
          <p:nvPr>
            <p:ph type="dt" idx="10"/>
          </p:nvPr>
        </p:nvSpPr>
        <p:spPr>
          <a:xfrm>
            <a:off x="5704463" y="4467103"/>
            <a:ext cx="2133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7"/>
          <p:cNvSpPr/>
          <p:nvPr/>
        </p:nvSpPr>
        <p:spPr>
          <a:xfrm>
            <a:off x="335863" y="3856481"/>
            <a:ext cx="8468145"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7"/>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242"/>
              <a:buNone/>
              <a:defRPr sz="1350" cap="none">
                <a:solidFill>
                  <a:schemeClr val="accent2"/>
                </a:solidFill>
              </a:defRPr>
            </a:lvl1pPr>
            <a:lvl2pPr marL="914400" lvl="1" indent="-228600" algn="l">
              <a:lnSpc>
                <a:spcPct val="100000"/>
              </a:lnSpc>
              <a:spcBef>
                <a:spcPts val="450"/>
              </a:spcBef>
              <a:spcAft>
                <a:spcPts val="0"/>
              </a:spcAft>
              <a:buSzPts val="1242"/>
              <a:buNone/>
              <a:defRPr sz="1350">
                <a:solidFill>
                  <a:srgbClr val="888888"/>
                </a:solidFill>
              </a:defRPr>
            </a:lvl2pPr>
            <a:lvl3pPr marL="1371600" lvl="2" indent="-228600" algn="l">
              <a:lnSpc>
                <a:spcPct val="100000"/>
              </a:lnSpc>
              <a:spcBef>
                <a:spcPts val="450"/>
              </a:spcBef>
              <a:spcAft>
                <a:spcPts val="0"/>
              </a:spcAft>
              <a:buSzPts val="1104"/>
              <a:buNone/>
              <a:defRPr sz="1200">
                <a:solidFill>
                  <a:srgbClr val="888888"/>
                </a:solidFill>
              </a:defRPr>
            </a:lvl3pPr>
            <a:lvl4pPr marL="1828800" lvl="3" indent="-228600" algn="l">
              <a:lnSpc>
                <a:spcPct val="100000"/>
              </a:lnSpc>
              <a:spcBef>
                <a:spcPts val="450"/>
              </a:spcBef>
              <a:spcAft>
                <a:spcPts val="0"/>
              </a:spcAft>
              <a:buSzPts val="966"/>
              <a:buNone/>
              <a:defRPr sz="1050">
                <a:solidFill>
                  <a:srgbClr val="888888"/>
                </a:solidFill>
              </a:defRPr>
            </a:lvl4pPr>
            <a:lvl5pPr marL="2286000" lvl="4" indent="-228600" algn="l">
              <a:lnSpc>
                <a:spcPct val="100000"/>
              </a:lnSpc>
              <a:spcBef>
                <a:spcPts val="450"/>
              </a:spcBef>
              <a:spcAft>
                <a:spcPts val="0"/>
              </a:spcAft>
              <a:buSzPts val="966"/>
              <a:buNone/>
              <a:defRPr sz="1050">
                <a:solidFill>
                  <a:srgbClr val="888888"/>
                </a:solidFill>
              </a:defRPr>
            </a:lvl5pPr>
            <a:lvl6pPr marL="2743200" lvl="5" indent="-228600" algn="l">
              <a:lnSpc>
                <a:spcPct val="100000"/>
              </a:lnSpc>
              <a:spcBef>
                <a:spcPts val="450"/>
              </a:spcBef>
              <a:spcAft>
                <a:spcPts val="0"/>
              </a:spcAft>
              <a:buSzPts val="966"/>
              <a:buNone/>
              <a:defRPr sz="1050">
                <a:solidFill>
                  <a:srgbClr val="888888"/>
                </a:solidFill>
              </a:defRPr>
            </a:lvl6pPr>
            <a:lvl7pPr marL="3200400" lvl="6" indent="-228600" algn="l">
              <a:lnSpc>
                <a:spcPct val="100000"/>
              </a:lnSpc>
              <a:spcBef>
                <a:spcPts val="450"/>
              </a:spcBef>
              <a:spcAft>
                <a:spcPts val="0"/>
              </a:spcAft>
              <a:buSzPts val="966"/>
              <a:buNone/>
              <a:defRPr sz="1050">
                <a:solidFill>
                  <a:srgbClr val="888888"/>
                </a:solidFill>
              </a:defRPr>
            </a:lvl7pPr>
            <a:lvl8pPr marL="3657600" lvl="7" indent="-228600" algn="l">
              <a:lnSpc>
                <a:spcPct val="100000"/>
              </a:lnSpc>
              <a:spcBef>
                <a:spcPts val="450"/>
              </a:spcBef>
              <a:spcAft>
                <a:spcPts val="0"/>
              </a:spcAft>
              <a:buSzPts val="966"/>
              <a:buNone/>
              <a:defRPr sz="1050">
                <a:solidFill>
                  <a:srgbClr val="888888"/>
                </a:solidFill>
              </a:defRPr>
            </a:lvl8pPr>
            <a:lvl9pPr marL="4114800" lvl="8" indent="-228600" algn="l">
              <a:lnSpc>
                <a:spcPct val="100000"/>
              </a:lnSpc>
              <a:spcBef>
                <a:spcPts val="450"/>
              </a:spcBef>
              <a:spcAft>
                <a:spcPts val="450"/>
              </a:spcAft>
              <a:buSzPts val="966"/>
              <a:buNone/>
              <a:defRPr sz="1050">
                <a:solidFill>
                  <a:srgbClr val="888888"/>
                </a:solidFill>
              </a:defRPr>
            </a:lvl9pPr>
          </a:lstStyle>
          <a:p>
            <a:endParaRPr/>
          </a:p>
        </p:txBody>
      </p:sp>
      <p:sp>
        <p:nvSpPr>
          <p:cNvPr id="74" name="Google Shape;74;p1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8"/>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435894" y="1671003"/>
            <a:ext cx="4066793"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2" name="Google Shape;82;p18"/>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3" name="Google Shape;83;p18"/>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9"/>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91" name="Google Shape;91;p19"/>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92" name="Google Shape;92;p19"/>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93" name="Google Shape;93;p19"/>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94" name="Google Shape;94;p19"/>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9"/>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30"/>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p:nvPr/>
        </p:nvSpPr>
        <p:spPr>
          <a:xfrm>
            <a:off x="330512"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0"/>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0"/>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31"/>
          <p:cNvSpPr/>
          <p:nvPr/>
        </p:nvSpPr>
        <p:spPr>
          <a:xfrm>
            <a:off x="335863" y="3856480"/>
            <a:ext cx="8473650" cy="9560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31"/>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1500"/>
              <a:buFont typeface="Gill Sans"/>
              <a:buNone/>
              <a:defRPr sz="15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457200" lvl="0" indent="-316230" algn="l">
              <a:lnSpc>
                <a:spcPct val="100000"/>
              </a:lnSpc>
              <a:spcBef>
                <a:spcPts val="300"/>
              </a:spcBef>
              <a:spcAft>
                <a:spcPts val="0"/>
              </a:spcAft>
              <a:buSzPts val="1380"/>
              <a:buChar char="◼"/>
              <a:defRPr sz="1500">
                <a:solidFill>
                  <a:schemeClr val="dk2"/>
                </a:solidFill>
              </a:defRPr>
            </a:lvl1pPr>
            <a:lvl2pPr marL="914400" lvl="1" indent="-307467" algn="l">
              <a:lnSpc>
                <a:spcPct val="100000"/>
              </a:lnSpc>
              <a:spcBef>
                <a:spcPts val="450"/>
              </a:spcBef>
              <a:spcAft>
                <a:spcPts val="0"/>
              </a:spcAft>
              <a:buSzPts val="1242"/>
              <a:buChar char="◼"/>
              <a:defRPr sz="1350">
                <a:solidFill>
                  <a:schemeClr val="dk2"/>
                </a:solidFill>
              </a:defRPr>
            </a:lvl2pPr>
            <a:lvl3pPr marL="1371600" lvl="2" indent="-298703" algn="l">
              <a:lnSpc>
                <a:spcPct val="100000"/>
              </a:lnSpc>
              <a:spcBef>
                <a:spcPts val="450"/>
              </a:spcBef>
              <a:spcAft>
                <a:spcPts val="0"/>
              </a:spcAft>
              <a:buSzPts val="1104"/>
              <a:buChar char="◼"/>
              <a:defRPr sz="1200">
                <a:solidFill>
                  <a:schemeClr val="dk2"/>
                </a:solidFill>
              </a:defRPr>
            </a:lvl3pPr>
            <a:lvl4pPr marL="1828800" lvl="3" indent="-289941" algn="l">
              <a:lnSpc>
                <a:spcPct val="100000"/>
              </a:lnSpc>
              <a:spcBef>
                <a:spcPts val="450"/>
              </a:spcBef>
              <a:spcAft>
                <a:spcPts val="0"/>
              </a:spcAft>
              <a:buSzPts val="966"/>
              <a:buChar char="◼"/>
              <a:defRPr sz="1050">
                <a:solidFill>
                  <a:schemeClr val="dk2"/>
                </a:solidFill>
              </a:defRPr>
            </a:lvl4pPr>
            <a:lvl5pPr marL="2286000" lvl="4" indent="-289941" algn="l">
              <a:lnSpc>
                <a:spcPct val="100000"/>
              </a:lnSpc>
              <a:spcBef>
                <a:spcPts val="450"/>
              </a:spcBef>
              <a:spcAft>
                <a:spcPts val="0"/>
              </a:spcAft>
              <a:buSzPts val="966"/>
              <a:buChar char="◼"/>
              <a:defRPr sz="1050">
                <a:solidFill>
                  <a:schemeClr val="dk2"/>
                </a:solidFill>
              </a:defRPr>
            </a:lvl5pPr>
            <a:lvl6pPr marL="2743200" lvl="5" indent="-289941" algn="l">
              <a:lnSpc>
                <a:spcPct val="100000"/>
              </a:lnSpc>
              <a:spcBef>
                <a:spcPts val="450"/>
              </a:spcBef>
              <a:spcAft>
                <a:spcPts val="0"/>
              </a:spcAft>
              <a:buSzPts val="966"/>
              <a:buChar char="◼"/>
              <a:defRPr sz="1050">
                <a:solidFill>
                  <a:schemeClr val="dk2"/>
                </a:solidFill>
              </a:defRPr>
            </a:lvl6pPr>
            <a:lvl7pPr marL="3200400" lvl="6" indent="-289941" algn="l">
              <a:lnSpc>
                <a:spcPct val="100000"/>
              </a:lnSpc>
              <a:spcBef>
                <a:spcPts val="450"/>
              </a:spcBef>
              <a:spcAft>
                <a:spcPts val="0"/>
              </a:spcAft>
              <a:buSzPts val="966"/>
              <a:buChar char="◼"/>
              <a:defRPr sz="1050">
                <a:solidFill>
                  <a:schemeClr val="dk2"/>
                </a:solidFill>
              </a:defRPr>
            </a:lvl7pPr>
            <a:lvl8pPr marL="3657600" lvl="7" indent="-289940" algn="l">
              <a:lnSpc>
                <a:spcPct val="100000"/>
              </a:lnSpc>
              <a:spcBef>
                <a:spcPts val="450"/>
              </a:spcBef>
              <a:spcAft>
                <a:spcPts val="0"/>
              </a:spcAft>
              <a:buSzPts val="966"/>
              <a:buChar char="◼"/>
              <a:defRPr sz="1050">
                <a:solidFill>
                  <a:schemeClr val="dk2"/>
                </a:solidFill>
              </a:defRPr>
            </a:lvl8pPr>
            <a:lvl9pPr marL="4114800" lvl="8" indent="-289940" algn="l">
              <a:lnSpc>
                <a:spcPct val="100000"/>
              </a:lnSpc>
              <a:spcBef>
                <a:spcPts val="450"/>
              </a:spcBef>
              <a:spcAft>
                <a:spcPts val="450"/>
              </a:spcAft>
              <a:buSzPts val="966"/>
              <a:buChar char="◼"/>
              <a:defRPr sz="1050">
                <a:solidFill>
                  <a:schemeClr val="dk2"/>
                </a:solidFill>
              </a:defRPr>
            </a:lvl9pPr>
          </a:lstStyle>
          <a:p>
            <a:endParaRPr/>
          </a:p>
        </p:txBody>
      </p:sp>
      <p:sp>
        <p:nvSpPr>
          <p:cNvPr id="109" name="Google Shape;109;p31"/>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165"/>
              </a:spcBef>
              <a:spcAft>
                <a:spcPts val="0"/>
              </a:spcAft>
              <a:buSzPts val="759"/>
              <a:buNone/>
              <a:defRPr sz="825">
                <a:solidFill>
                  <a:schemeClr val="lt1"/>
                </a:solidFill>
              </a:defRPr>
            </a:lvl1pPr>
            <a:lvl2pPr marL="914400" lvl="1" indent="-228600" algn="l">
              <a:lnSpc>
                <a:spcPct val="100000"/>
              </a:lnSpc>
              <a:spcBef>
                <a:spcPts val="450"/>
              </a:spcBef>
              <a:spcAft>
                <a:spcPts val="0"/>
              </a:spcAft>
              <a:buSzPts val="759"/>
              <a:buNone/>
              <a:defRPr sz="825"/>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110" name="Google Shape;110;p3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1"/>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32"/>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
          <p:cNvSpPr>
            <a:spLocks noGrp="1"/>
          </p:cNvSpPr>
          <p:nvPr>
            <p:ph type="pic" idx="2"/>
          </p:nvPr>
        </p:nvSpPr>
        <p:spPr>
          <a:xfrm>
            <a:off x="335863" y="449794"/>
            <a:ext cx="8468144" cy="2667939"/>
          </a:xfrm>
          <a:prstGeom prst="rect">
            <a:avLst/>
          </a:prstGeom>
          <a:noFill/>
          <a:ln>
            <a:noFill/>
          </a:ln>
        </p:spPr>
      </p:sp>
      <p:sp>
        <p:nvSpPr>
          <p:cNvPr id="117" name="Google Shape;117;p32"/>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80"/>
              </a:spcBef>
              <a:spcAft>
                <a:spcPts val="0"/>
              </a:spcAft>
              <a:buSzPts val="828"/>
              <a:buNone/>
              <a:defRPr sz="900"/>
            </a:lvl1pPr>
            <a:lvl2pPr marL="914400" lvl="1" indent="-228600" algn="l">
              <a:lnSpc>
                <a:spcPct val="100000"/>
              </a:lnSpc>
              <a:spcBef>
                <a:spcPts val="450"/>
              </a:spcBef>
              <a:spcAft>
                <a:spcPts val="0"/>
              </a:spcAft>
              <a:buSzPts val="828"/>
              <a:buNone/>
              <a:defRPr sz="900"/>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118" name="Google Shape;118;p3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33"/>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3"/>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457200" lvl="0" indent="-307467" algn="l">
              <a:lnSpc>
                <a:spcPct val="100000"/>
              </a:lnSpc>
              <a:spcBef>
                <a:spcPts val="270"/>
              </a:spcBef>
              <a:spcAft>
                <a:spcPts val="0"/>
              </a:spcAft>
              <a:buSzPts val="1242"/>
              <a:buChar char="◼"/>
              <a:defRPr/>
            </a:lvl1pPr>
            <a:lvl2pPr marL="914400" lvl="1" indent="-298704" algn="l">
              <a:lnSpc>
                <a:spcPct val="100000"/>
              </a:lnSpc>
              <a:spcBef>
                <a:spcPts val="450"/>
              </a:spcBef>
              <a:spcAft>
                <a:spcPts val="0"/>
              </a:spcAft>
              <a:buSzPts val="1104"/>
              <a:buChar char="◼"/>
              <a:defRPr/>
            </a:lvl2pPr>
            <a:lvl3pPr marL="1371600" lvl="2" indent="-289941" algn="l">
              <a:lnSpc>
                <a:spcPct val="100000"/>
              </a:lnSpc>
              <a:spcBef>
                <a:spcPts val="450"/>
              </a:spcBef>
              <a:spcAft>
                <a:spcPts val="0"/>
              </a:spcAft>
              <a:buSzPts val="966"/>
              <a:buChar char="◼"/>
              <a:defRPr/>
            </a:lvl3pPr>
            <a:lvl4pPr marL="1828800" lvl="3" indent="-281178" algn="l">
              <a:lnSpc>
                <a:spcPct val="100000"/>
              </a:lnSpc>
              <a:spcBef>
                <a:spcPts val="450"/>
              </a:spcBef>
              <a:spcAft>
                <a:spcPts val="0"/>
              </a:spcAft>
              <a:buSzPts val="828"/>
              <a:buChar char="◼"/>
              <a:defRPr/>
            </a:lvl4pPr>
            <a:lvl5pPr marL="2286000" lvl="4" indent="-281178" algn="l">
              <a:lnSpc>
                <a:spcPct val="100000"/>
              </a:lnSpc>
              <a:spcBef>
                <a:spcPts val="450"/>
              </a:spcBef>
              <a:spcAft>
                <a:spcPts val="0"/>
              </a:spcAft>
              <a:buSzPts val="828"/>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26" name="Google Shape;126;p3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34"/>
          <p:cNvSpPr/>
          <p:nvPr/>
        </p:nvSpPr>
        <p:spPr>
          <a:xfrm>
            <a:off x="6629401" y="449793"/>
            <a:ext cx="2180113" cy="436271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4"/>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4"/>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33" name="Google Shape;133;p34"/>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7"/>
          <p:cNvSpPr txBox="1">
            <a:spLocks noGrp="1"/>
          </p:cNvSpPr>
          <p:nvPr>
            <p:ph type="body" idx="1"/>
          </p:nvPr>
        </p:nvSpPr>
        <p:spPr>
          <a:xfrm>
            <a:off x="308345" y="5113"/>
            <a:ext cx="7304088" cy="72231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3" name="Google Shape;23;p7"/>
          <p:cNvSpPr>
            <a:spLocks noGrp="1"/>
          </p:cNvSpPr>
          <p:nvPr>
            <p:ph type="pic" idx="2"/>
          </p:nvPr>
        </p:nvSpPr>
        <p:spPr>
          <a:xfrm>
            <a:off x="914400" y="1147763"/>
            <a:ext cx="7304088" cy="3570287"/>
          </a:xfrm>
          <a:prstGeom prst="rect">
            <a:avLst/>
          </a:prstGeom>
          <a:noFill/>
          <a:ln>
            <a:noFill/>
          </a:ln>
        </p:spPr>
      </p:sp>
      <p:sp>
        <p:nvSpPr>
          <p:cNvPr id="24" name="Google Shape;24;p7"/>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36"/>
        <p:cNvGrpSpPr/>
        <p:nvPr/>
      </p:nvGrpSpPr>
      <p:grpSpPr>
        <a:xfrm>
          <a:off x="0" y="0"/>
          <a:ext cx="0" cy="0"/>
          <a:chOff x="0" y="0"/>
          <a:chExt cx="0" cy="0"/>
        </a:xfrm>
      </p:grpSpPr>
      <p:sp>
        <p:nvSpPr>
          <p:cNvPr id="137" name="Google Shape;137;p35"/>
          <p:cNvSpPr txBox="1">
            <a:spLocks noGrp="1"/>
          </p:cNvSpPr>
          <p:nvPr>
            <p:ph type="body" idx="1"/>
          </p:nvPr>
        </p:nvSpPr>
        <p:spPr>
          <a:xfrm>
            <a:off x="454025" y="0"/>
            <a:ext cx="4151313" cy="111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38" name="Google Shape;138;p35"/>
          <p:cNvSpPr txBox="1">
            <a:spLocks noGrp="1"/>
          </p:cNvSpPr>
          <p:nvPr>
            <p:ph type="body" idx="2"/>
          </p:nvPr>
        </p:nvSpPr>
        <p:spPr>
          <a:xfrm>
            <a:off x="453848" y="1117600"/>
            <a:ext cx="3976688" cy="3687763"/>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Arial"/>
              <a:buChar char="•"/>
              <a:defRPr sz="2000">
                <a:solidFill>
                  <a:schemeClr val="lt1"/>
                </a:solidFill>
              </a:defRPr>
            </a:lvl1pPr>
            <a:lvl2pPr marL="914400" lvl="1" indent="-355600" algn="l">
              <a:lnSpc>
                <a:spcPct val="115000"/>
              </a:lnSpc>
              <a:spcBef>
                <a:spcPts val="1600"/>
              </a:spcBef>
              <a:spcAft>
                <a:spcPts val="0"/>
              </a:spcAft>
              <a:buClr>
                <a:schemeClr val="lt1"/>
              </a:buClr>
              <a:buSzPts val="2000"/>
              <a:buFont typeface="Courier New"/>
              <a:buChar char="o"/>
              <a:defRPr sz="2000">
                <a:solidFill>
                  <a:schemeClr val="lt1"/>
                </a:solidFill>
              </a:defRPr>
            </a:lvl2pPr>
            <a:lvl3pPr marL="1371600" lvl="2" indent="-228600" algn="l">
              <a:lnSpc>
                <a:spcPct val="115000"/>
              </a:lnSpc>
              <a:spcBef>
                <a:spcPts val="1600"/>
              </a:spcBef>
              <a:spcAft>
                <a:spcPts val="0"/>
              </a:spcAft>
              <a:buSzPts val="1200"/>
              <a:buFont typeface="Catamaran Light"/>
              <a:buNone/>
              <a:defRPr sz="2000">
                <a:solidFill>
                  <a:schemeClr val="lt1"/>
                </a:solidFill>
              </a:defRPr>
            </a:lvl3pPr>
            <a:lvl4pPr marL="1828800" lvl="3" indent="-228600" algn="l">
              <a:lnSpc>
                <a:spcPct val="115000"/>
              </a:lnSpc>
              <a:spcBef>
                <a:spcPts val="1600"/>
              </a:spcBef>
              <a:spcAft>
                <a:spcPts val="0"/>
              </a:spcAft>
              <a:buSzPts val="1200"/>
              <a:buFont typeface="Catamaran Light"/>
              <a:buNone/>
              <a:defRPr sz="2000">
                <a:solidFill>
                  <a:schemeClr val="lt1"/>
                </a:solidFill>
              </a:defRPr>
            </a:lvl4pPr>
            <a:lvl5pPr marL="2286000" lvl="4" indent="-228600" algn="l">
              <a:lnSpc>
                <a:spcPct val="115000"/>
              </a:lnSpc>
              <a:spcBef>
                <a:spcPts val="1600"/>
              </a:spcBef>
              <a:spcAft>
                <a:spcPts val="0"/>
              </a:spcAft>
              <a:buSzPts val="1200"/>
              <a:buFont typeface="Catamaran Light"/>
              <a:buNone/>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39" name="Google Shape;139;p35"/>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5220586" y="243007"/>
            <a:ext cx="3611714"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27" name="Google Shape;27;p8"/>
          <p:cNvSpPr txBox="1">
            <a:spLocks noGrp="1"/>
          </p:cNvSpPr>
          <p:nvPr>
            <p:ph type="body" idx="1"/>
          </p:nvPr>
        </p:nvSpPr>
        <p:spPr>
          <a:xfrm>
            <a:off x="1339083" y="2826932"/>
            <a:ext cx="7804150" cy="155368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b="1">
                <a:latin typeface="Livvic"/>
                <a:ea typeface="Livvic"/>
                <a:cs typeface="Livvic"/>
                <a:sym typeface="Livvic"/>
              </a:defRPr>
            </a:lvl1pPr>
            <a:lvl2pPr marL="914400" lvl="1" indent="-330200" algn="l">
              <a:lnSpc>
                <a:spcPct val="100000"/>
              </a:lnSpc>
              <a:spcBef>
                <a:spcPts val="0"/>
              </a:spcBef>
              <a:spcAft>
                <a:spcPts val="0"/>
              </a:spcAft>
              <a:buSzPts val="1600"/>
              <a:buFont typeface="Arial"/>
              <a:buChar char="•"/>
              <a:defRPr sz="1600"/>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8" name="Google Shape;28;p8"/>
          <p:cNvSpPr txBox="1">
            <a:spLocks noGrp="1"/>
          </p:cNvSpPr>
          <p:nvPr>
            <p:ph type="body" idx="2"/>
          </p:nvPr>
        </p:nvSpPr>
        <p:spPr>
          <a:xfrm>
            <a:off x="1339850" y="243007"/>
            <a:ext cx="7804150" cy="1841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200"/>
              <a:buNone/>
              <a:defRPr b="1">
                <a:latin typeface="Livvic"/>
                <a:ea typeface="Livvic"/>
                <a:cs typeface="Livvic"/>
                <a:sym typeface="Livvic"/>
              </a:defRPr>
            </a:lvl1pPr>
            <a:lvl2pPr marL="914400" lvl="1" indent="-228600" algn="l">
              <a:lnSpc>
                <a:spcPct val="100000"/>
              </a:lnSpc>
              <a:spcBef>
                <a:spcPts val="0"/>
              </a:spcBef>
              <a:spcAft>
                <a:spcPts val="0"/>
              </a:spcAft>
              <a:buSzPts val="1200"/>
              <a:buNone/>
              <a:defRPr sz="1600" b="1"/>
            </a:lvl2pPr>
            <a:lvl3pPr marL="1371600" lvl="2" indent="-228600" algn="l">
              <a:lnSpc>
                <a:spcPct val="100000"/>
              </a:lnSpc>
              <a:spcBef>
                <a:spcPts val="0"/>
              </a:spcBef>
              <a:spcAft>
                <a:spcPts val="0"/>
              </a:spcAft>
              <a:buSzPts val="1200"/>
              <a:buNone/>
              <a:defRPr sz="1600"/>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9" name="Google Shape;29;p8"/>
          <p:cNvSpPr txBox="1">
            <a:spLocks noGrp="1"/>
          </p:cNvSpPr>
          <p:nvPr>
            <p:ph type="body" idx="3"/>
          </p:nvPr>
        </p:nvSpPr>
        <p:spPr>
          <a:xfrm>
            <a:off x="1339083" y="4533542"/>
            <a:ext cx="7197725" cy="4683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a:solidFill>
                  <a:schemeClr val="accent2"/>
                </a:solidFill>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0" name="Google Shape;30;p8"/>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1"/>
        <p:cNvGrpSpPr/>
        <p:nvPr/>
      </p:nvGrpSpPr>
      <p:grpSpPr>
        <a:xfrm>
          <a:off x="0" y="0"/>
          <a:ext cx="0" cy="0"/>
          <a:chOff x="0" y="0"/>
          <a:chExt cx="0" cy="0"/>
        </a:xfrm>
      </p:grpSpPr>
      <p:sp>
        <p:nvSpPr>
          <p:cNvPr id="32" name="Google Shape;32;p9"/>
          <p:cNvSpPr txBox="1">
            <a:spLocks noGrp="1"/>
          </p:cNvSpPr>
          <p:nvPr>
            <p:ph type="body" idx="1"/>
          </p:nvPr>
        </p:nvSpPr>
        <p:spPr>
          <a:xfrm>
            <a:off x="291462" y="1060095"/>
            <a:ext cx="8184356" cy="3721215"/>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2pPr>
            <a:lvl3pPr marL="1371600" lvl="2"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3pPr>
            <a:lvl4pPr marL="1828800" lvl="3"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4pPr>
            <a:lvl5pPr marL="2286000" lvl="4"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3" name="Google Shape;33;p9"/>
          <p:cNvSpPr txBox="1">
            <a:spLocks noGrp="1"/>
          </p:cNvSpPr>
          <p:nvPr>
            <p:ph type="body" idx="2"/>
          </p:nvPr>
        </p:nvSpPr>
        <p:spPr>
          <a:xfrm>
            <a:off x="292100" y="361950"/>
            <a:ext cx="8183563" cy="698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4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4" name="Google Shape;34;p9"/>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Gill Sans"/>
              <a:buNone/>
              <a:defRPr sz="40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37" name="Google Shape;37;p10"/>
          <p:cNvSpPr txBox="1">
            <a:spLocks noGrp="1"/>
          </p:cNvSpPr>
          <p:nvPr>
            <p:ph type="body" idx="1"/>
          </p:nvPr>
        </p:nvSpPr>
        <p:spPr>
          <a:xfrm>
            <a:off x="-1" y="1484313"/>
            <a:ext cx="4250451" cy="3659187"/>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2800"/>
            </a:lvl1pPr>
            <a:lvl2pPr marL="914400" lvl="1" indent="-304800" algn="l">
              <a:lnSpc>
                <a:spcPct val="115000"/>
              </a:lnSpc>
              <a:spcBef>
                <a:spcPts val="1600"/>
              </a:spcBef>
              <a:spcAft>
                <a:spcPts val="0"/>
              </a:spcAft>
              <a:buSzPts val="1200"/>
              <a:buChar char="○"/>
              <a:defRPr sz="2800"/>
            </a:lvl2pPr>
            <a:lvl3pPr marL="1371600" lvl="2" indent="-304800" algn="l">
              <a:lnSpc>
                <a:spcPct val="115000"/>
              </a:lnSpc>
              <a:spcBef>
                <a:spcPts val="1600"/>
              </a:spcBef>
              <a:spcAft>
                <a:spcPts val="0"/>
              </a:spcAft>
              <a:buSzPts val="1200"/>
              <a:buChar char="■"/>
              <a:defRPr sz="2800"/>
            </a:lvl3pPr>
            <a:lvl4pPr marL="1828800" lvl="3" indent="-304800" algn="l">
              <a:lnSpc>
                <a:spcPct val="115000"/>
              </a:lnSpc>
              <a:spcBef>
                <a:spcPts val="1600"/>
              </a:spcBef>
              <a:spcAft>
                <a:spcPts val="0"/>
              </a:spcAft>
              <a:buSzPts val="1200"/>
              <a:buChar char="●"/>
              <a:defRPr sz="2800"/>
            </a:lvl4pPr>
            <a:lvl5pPr marL="2286000" lvl="4" indent="-304800" algn="l">
              <a:lnSpc>
                <a:spcPct val="115000"/>
              </a:lnSpc>
              <a:spcBef>
                <a:spcPts val="1600"/>
              </a:spcBef>
              <a:spcAft>
                <a:spcPts val="0"/>
              </a:spcAft>
              <a:buSzPts val="1200"/>
              <a:buChar char="○"/>
              <a:defRPr sz="2800"/>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8" name="Google Shape;38;p10"/>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96167" y="47294"/>
            <a:ext cx="8520600" cy="3189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41" name="Google Shape;41;p11"/>
          <p:cNvSpPr txBox="1">
            <a:spLocks noGrp="1"/>
          </p:cNvSpPr>
          <p:nvPr>
            <p:ph type="body" idx="1"/>
          </p:nvPr>
        </p:nvSpPr>
        <p:spPr>
          <a:xfrm>
            <a:off x="4494213" y="914400"/>
            <a:ext cx="4429125" cy="3771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2000">
                <a:solidFill>
                  <a:schemeClr val="lt1"/>
                </a:solidFill>
              </a:defRPr>
            </a:lvl1pPr>
            <a:lvl2pPr marL="914400" lvl="1" indent="-355600" algn="l">
              <a:lnSpc>
                <a:spcPct val="115000"/>
              </a:lnSpc>
              <a:spcBef>
                <a:spcPts val="1600"/>
              </a:spcBef>
              <a:spcAft>
                <a:spcPts val="0"/>
              </a:spcAft>
              <a:buClr>
                <a:schemeClr val="lt1"/>
              </a:buClr>
              <a:buSzPts val="2000"/>
              <a:buChar char="○"/>
              <a:defRPr sz="2000">
                <a:solidFill>
                  <a:schemeClr val="lt1"/>
                </a:solidFill>
              </a:defRPr>
            </a:lvl2pPr>
            <a:lvl3pPr marL="1371600" lvl="2" indent="-355600" algn="l">
              <a:lnSpc>
                <a:spcPct val="115000"/>
              </a:lnSpc>
              <a:spcBef>
                <a:spcPts val="1600"/>
              </a:spcBef>
              <a:spcAft>
                <a:spcPts val="0"/>
              </a:spcAft>
              <a:buClr>
                <a:schemeClr val="lt1"/>
              </a:buClr>
              <a:buSzPts val="2000"/>
              <a:buChar char="■"/>
              <a:defRPr sz="2000">
                <a:solidFill>
                  <a:schemeClr val="lt1"/>
                </a:solidFill>
              </a:defRPr>
            </a:lvl3pPr>
            <a:lvl4pPr marL="1828800" lvl="3" indent="-355600" algn="l">
              <a:lnSpc>
                <a:spcPct val="115000"/>
              </a:lnSpc>
              <a:spcBef>
                <a:spcPts val="1600"/>
              </a:spcBef>
              <a:spcAft>
                <a:spcPts val="0"/>
              </a:spcAft>
              <a:buClr>
                <a:schemeClr val="lt1"/>
              </a:buClr>
              <a:buSzPts val="2000"/>
              <a:buChar char="●"/>
              <a:defRPr sz="2000">
                <a:solidFill>
                  <a:schemeClr val="lt1"/>
                </a:solidFill>
              </a:defRPr>
            </a:lvl4pPr>
            <a:lvl5pPr marL="2286000" lvl="4" indent="-355600" algn="l">
              <a:lnSpc>
                <a:spcPct val="115000"/>
              </a:lnSpc>
              <a:spcBef>
                <a:spcPts val="1600"/>
              </a:spcBef>
              <a:spcAft>
                <a:spcPts val="0"/>
              </a:spcAft>
              <a:buClr>
                <a:schemeClr val="lt1"/>
              </a:buClr>
              <a:buSzPts val="2000"/>
              <a:buChar char="○"/>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42" name="Google Shape;42;p11"/>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2"/>
          <p:cNvSpPr txBox="1">
            <a:spLocks noGrp="1"/>
          </p:cNvSpPr>
          <p:nvPr>
            <p:ph type="body" idx="1"/>
          </p:nvPr>
        </p:nvSpPr>
        <p:spPr>
          <a:xfrm>
            <a:off x="510865" y="2126328"/>
            <a:ext cx="8145462" cy="70167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200"/>
              <a:buNone/>
              <a:defRPr sz="40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45" name="Google Shape;45;p12"/>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2_Custom Layout">
  <p:cSld name="12_Custom Layout">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48" name="Google Shape;48;p13"/>
          <p:cNvSpPr txBox="1">
            <a:spLocks noGrp="1"/>
          </p:cNvSpPr>
          <p:nvPr>
            <p:ph type="sldNum" idx="12"/>
          </p:nvPr>
        </p:nvSpPr>
        <p:spPr>
          <a:xfrm>
            <a:off x="3363" y="4797059"/>
            <a:ext cx="487456" cy="3341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p:nvPr/>
        </p:nvSpPr>
        <p:spPr>
          <a:xfrm>
            <a:off x="3363" y="4797059"/>
            <a:ext cx="487456" cy="33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35894" y="528843"/>
            <a:ext cx="8272212" cy="892166"/>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35894" y="1752002"/>
            <a:ext cx="8272212" cy="2642096"/>
          </a:xfrm>
          <a:prstGeom prst="rect">
            <a:avLst/>
          </a:prstGeom>
          <a:noFill/>
          <a:ln>
            <a:noFill/>
          </a:ln>
        </p:spPr>
        <p:txBody>
          <a:bodyPr spcFirstLastPara="1" wrap="square" lIns="91425" tIns="45700" rIns="91425" bIns="45700" anchor="ctr" anchorCtr="0">
            <a:normAutofit/>
          </a:bodyPr>
          <a:lstStyle>
            <a:lvl1pPr marL="457200" marR="0" lvl="0" indent="-307467" algn="l" rtl="0">
              <a:lnSpc>
                <a:spcPct val="100000"/>
              </a:lnSpc>
              <a:spcBef>
                <a:spcPts val="270"/>
              </a:spcBef>
              <a:spcAft>
                <a:spcPts val="0"/>
              </a:spcAft>
              <a:buClr>
                <a:schemeClr val="accent2"/>
              </a:buClr>
              <a:buSzPts val="1242"/>
              <a:buFont typeface="Noto Sans Symbols"/>
              <a:buChar char="◼"/>
              <a:defRPr sz="1350" b="0" i="0" u="none" strike="noStrike" cap="none">
                <a:solidFill>
                  <a:schemeClr val="dk2"/>
                </a:solidFill>
                <a:latin typeface="Gill Sans"/>
                <a:ea typeface="Gill Sans"/>
                <a:cs typeface="Gill Sans"/>
                <a:sym typeface="Gill Sans"/>
              </a:defRPr>
            </a:lvl1pPr>
            <a:lvl2pPr marL="914400" marR="0" lvl="1" indent="-298704" algn="l" rtl="0">
              <a:lnSpc>
                <a:spcPct val="100000"/>
              </a:lnSpc>
              <a:spcBef>
                <a:spcPts val="45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89941" algn="l" rtl="0">
              <a:lnSpc>
                <a:spcPct val="100000"/>
              </a:lnSpc>
              <a:spcBef>
                <a:spcPts val="450"/>
              </a:spcBef>
              <a:spcAft>
                <a:spcPts val="0"/>
              </a:spcAft>
              <a:buClr>
                <a:schemeClr val="accent2"/>
              </a:buClr>
              <a:buSzPts val="966"/>
              <a:buFont typeface="Noto Sans Symbols"/>
              <a:buChar char="◼"/>
              <a:defRPr sz="1050" b="0" i="0" u="none" strike="noStrike" cap="none">
                <a:solidFill>
                  <a:schemeClr val="dk2"/>
                </a:solidFill>
                <a:latin typeface="Gill Sans"/>
                <a:ea typeface="Gill Sans"/>
                <a:cs typeface="Gill Sans"/>
                <a:sym typeface="Gill Sans"/>
              </a:defRPr>
            </a:lvl3pPr>
            <a:lvl4pPr marL="1828800" marR="0" lvl="3"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81178" algn="l" rtl="0">
              <a:lnSpc>
                <a:spcPct val="100000"/>
              </a:lnSpc>
              <a:spcBef>
                <a:spcPts val="450"/>
              </a:spcBef>
              <a:spcAft>
                <a:spcPts val="45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 name="Google Shape;8;p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2"/>
          <p:cNvSpPr/>
          <p:nvPr/>
        </p:nvSpPr>
        <p:spPr>
          <a:xfrm>
            <a:off x="334900" y="342900"/>
            <a:ext cx="2777490" cy="712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31610" y="340232"/>
            <a:ext cx="2777490" cy="7391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3181373" y="342900"/>
            <a:ext cx="2777490" cy="685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f6396b4f26_0_0"/>
          <p:cNvSpPr txBox="1"/>
          <p:nvPr/>
        </p:nvSpPr>
        <p:spPr>
          <a:xfrm>
            <a:off x="0" y="830066"/>
            <a:ext cx="9144000" cy="1470512"/>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accent2"/>
              </a:buClr>
              <a:buSzPts val="1200"/>
              <a:buFont typeface="Noto Sans Symbols"/>
              <a:buNone/>
            </a:pPr>
            <a:r>
              <a:rPr lang="en-US" sz="4200" b="1" i="0" u="none" strike="noStrike" cap="none" dirty="0">
                <a:solidFill>
                  <a:schemeClr val="tx1"/>
                </a:solidFill>
                <a:latin typeface="Livvic"/>
                <a:ea typeface="Livvic"/>
                <a:cs typeface="Livvic"/>
                <a:sym typeface="Livvic"/>
              </a:rPr>
              <a:t>Meeting Planning and Coordination for Succession</a:t>
            </a:r>
            <a:endParaRPr sz="4200" b="1" i="0" u="none" strike="noStrike" cap="none" dirty="0">
              <a:solidFill>
                <a:schemeClr val="tx1"/>
              </a:solidFill>
              <a:latin typeface="Livvic"/>
              <a:ea typeface="Livvic"/>
              <a:cs typeface="Livvic"/>
              <a:sym typeface="Livvic"/>
            </a:endParaRPr>
          </a:p>
          <a:p>
            <a:pPr marL="0" marR="0" lvl="0" indent="0" algn="ctr" rtl="0">
              <a:lnSpc>
                <a:spcPct val="115000"/>
              </a:lnSpc>
              <a:spcBef>
                <a:spcPts val="0"/>
              </a:spcBef>
              <a:spcAft>
                <a:spcPts val="0"/>
              </a:spcAft>
              <a:buClr>
                <a:schemeClr val="accent2"/>
              </a:buClr>
              <a:buSzPts val="1200"/>
              <a:buFont typeface="Noto Sans Symbols"/>
              <a:buNone/>
            </a:pPr>
            <a:endParaRPr sz="1800" b="1" i="0" u="none" strike="noStrike" cap="none" dirty="0">
              <a:solidFill>
                <a:schemeClr val="dk2"/>
              </a:solidFill>
              <a:latin typeface="Arial"/>
              <a:ea typeface="Arial"/>
              <a:cs typeface="Arial"/>
              <a:sym typeface="Arial"/>
            </a:endParaRPr>
          </a:p>
        </p:txBody>
      </p:sp>
      <p:pic>
        <p:nvPicPr>
          <p:cNvPr id="147" name="Google Shape;147;g2f6396b4f26_0_0"/>
          <p:cNvPicPr preferRelativeResize="0"/>
          <p:nvPr/>
        </p:nvPicPr>
        <p:blipFill rotWithShape="1">
          <a:blip r:embed="rId3">
            <a:alphaModFix/>
          </a:blip>
          <a:srcRect/>
          <a:stretch/>
        </p:blipFill>
        <p:spPr>
          <a:xfrm>
            <a:off x="2014463" y="2470664"/>
            <a:ext cx="5115074" cy="2192627"/>
          </a:xfrm>
          <a:prstGeom prst="rect">
            <a:avLst/>
          </a:prstGeom>
          <a:noFill/>
          <a:ln>
            <a:noFill/>
          </a:ln>
        </p:spPr>
      </p:pic>
      <p:pic>
        <p:nvPicPr>
          <p:cNvPr id="2" name="Google Shape;126;p47" descr="Shape&#10;&#10;Description automatically generated with low confidence">
            <a:extLst>
              <a:ext uri="{FF2B5EF4-FFF2-40B4-BE49-F238E27FC236}">
                <a16:creationId xmlns:a16="http://schemas.microsoft.com/office/drawing/2014/main" id="{24B47CD0-BAAD-7BC0-9AC2-220456C87097}"/>
              </a:ext>
            </a:extLst>
          </p:cNvPr>
          <p:cNvPicPr preferRelativeResize="0">
            <a:picLocks noChangeAspect="1"/>
          </p:cNvPicPr>
          <p:nvPr/>
        </p:nvPicPr>
        <p:blipFill rotWithShape="1">
          <a:blip r:embed="rId4">
            <a:alphaModFix/>
          </a:blip>
          <a:srcRect/>
          <a:stretch/>
        </p:blipFill>
        <p:spPr>
          <a:xfrm>
            <a:off x="8296571" y="4663291"/>
            <a:ext cx="731520" cy="40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8375ae1406_0_136"/>
          <p:cNvSpPr txBox="1">
            <a:spLocks noGrp="1"/>
          </p:cNvSpPr>
          <p:nvPr>
            <p:ph type="body" idx="1"/>
          </p:nvPr>
        </p:nvSpPr>
        <p:spPr>
          <a:xfrm>
            <a:off x="292100" y="371783"/>
            <a:ext cx="81837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Businesses and Land</a:t>
            </a:r>
            <a:endParaRPr sz="2800" dirty="0">
              <a:solidFill>
                <a:schemeClr val="accent1"/>
              </a:solidFill>
            </a:endParaRPr>
          </a:p>
        </p:txBody>
      </p:sp>
      <p:graphicFrame>
        <p:nvGraphicFramePr>
          <p:cNvPr id="218" name="Google Shape;218;g28375ae1406_0_136"/>
          <p:cNvGraphicFramePr/>
          <p:nvPr>
            <p:extLst>
              <p:ext uri="{D42A27DB-BD31-4B8C-83A1-F6EECF244321}">
                <p14:modId xmlns:p14="http://schemas.microsoft.com/office/powerpoint/2010/main" val="2795069928"/>
              </p:ext>
            </p:extLst>
          </p:nvPr>
        </p:nvGraphicFramePr>
        <p:xfrm>
          <a:off x="292100" y="1070183"/>
          <a:ext cx="8559800" cy="3856395"/>
        </p:xfrm>
        <a:graphic>
          <a:graphicData uri="http://schemas.openxmlformats.org/drawingml/2006/table">
            <a:tbl>
              <a:tblPr>
                <a:noFill/>
                <a:tableStyleId>{EB098EE5-89AE-4647-8847-4E0CF077554D}</a:tableStyleId>
              </a:tblPr>
              <a:tblGrid>
                <a:gridCol w="2717400">
                  <a:extLst>
                    <a:ext uri="{9D8B030D-6E8A-4147-A177-3AD203B41FA5}">
                      <a16:colId xmlns:a16="http://schemas.microsoft.com/office/drawing/2014/main" val="20000"/>
                    </a:ext>
                  </a:extLst>
                </a:gridCol>
                <a:gridCol w="5842400">
                  <a:extLst>
                    <a:ext uri="{9D8B030D-6E8A-4147-A177-3AD203B41FA5}">
                      <a16:colId xmlns:a16="http://schemas.microsoft.com/office/drawing/2014/main" val="20001"/>
                    </a:ext>
                  </a:extLst>
                </a:gridCol>
              </a:tblGrid>
              <a:tr h="858725">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59500">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Businesses</a:t>
                      </a:r>
                      <a:endParaRPr sz="2400" u="none" strike="noStrike" cap="none" dirty="0">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Entities that could be farms, an LLC, sole proprietorship, land in a trust, corporation, company, and/or partnerships </a:t>
                      </a:r>
                      <a:endParaRPr sz="2400" u="none" strike="noStrike" cap="none" dirty="0">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717525">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Land</a:t>
                      </a:r>
                      <a:endParaRPr sz="2400" u="none" strike="noStrike" cap="none" dirty="0">
                        <a:solidFill>
                          <a:schemeClr val="accent1"/>
                        </a:solidFill>
                      </a:endParaRPr>
                    </a:p>
                    <a:p>
                      <a:pPr marL="0" marR="0" lvl="0" indent="0" algn="l" rtl="0">
                        <a:lnSpc>
                          <a:spcPct val="100000"/>
                        </a:lnSpc>
                        <a:spcBef>
                          <a:spcPts val="0"/>
                        </a:spcBef>
                        <a:spcAft>
                          <a:spcPts val="0"/>
                        </a:spcAft>
                        <a:buClr>
                          <a:schemeClr val="dk1"/>
                        </a:buClr>
                        <a:buSzPts val="2400"/>
                        <a:buFont typeface="Gill Sans"/>
                        <a:buNone/>
                      </a:pPr>
                      <a:endParaRPr sz="2400" u="none" strike="noStrike" cap="none" dirty="0">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Any type of land, including but not limited to: forests, bare land, vacant land, farm land, pasture, and land with buildings/barns </a:t>
                      </a:r>
                      <a:endParaRPr sz="2400" u="none" strike="noStrike" cap="none" dirty="0">
                        <a:solidFill>
                          <a:schemeClr val="accent1"/>
                        </a:solidFill>
                      </a:endParaRPr>
                    </a:p>
                  </a:txBody>
                  <a:tcPr marL="91425" marR="91425" marT="91440"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3"/>
          <p:cNvSpPr txBox="1">
            <a:spLocks noGrp="1"/>
          </p:cNvSpPr>
          <p:nvPr>
            <p:ph type="title"/>
          </p:nvPr>
        </p:nvSpPr>
        <p:spPr>
          <a:xfrm>
            <a:off x="310852" y="399399"/>
            <a:ext cx="4604302" cy="67062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TOPICS TO EXPLORE</a:t>
            </a:r>
            <a:endParaRPr sz="2800" b="1" dirty="0">
              <a:solidFill>
                <a:schemeClr val="accent1"/>
              </a:solidFill>
              <a:latin typeface="Livvic"/>
              <a:ea typeface="Livvic"/>
              <a:cs typeface="Livvic"/>
              <a:sym typeface="Livvic"/>
            </a:endParaRPr>
          </a:p>
        </p:txBody>
      </p:sp>
      <p:graphicFrame>
        <p:nvGraphicFramePr>
          <p:cNvPr id="225" name="Google Shape;225;p103"/>
          <p:cNvGraphicFramePr/>
          <p:nvPr/>
        </p:nvGraphicFramePr>
        <p:xfrm>
          <a:off x="310852" y="1023815"/>
          <a:ext cx="8435600" cy="2395275"/>
        </p:xfrm>
        <a:graphic>
          <a:graphicData uri="http://schemas.openxmlformats.org/drawingml/2006/table">
            <a:tbl>
              <a:tblPr>
                <a:noFill/>
                <a:tableStyleId>{EB098EE5-89AE-4647-8847-4E0CF077554D}</a:tableStyleId>
              </a:tblPr>
              <a:tblGrid>
                <a:gridCol w="3147975">
                  <a:extLst>
                    <a:ext uri="{9D8B030D-6E8A-4147-A177-3AD203B41FA5}">
                      <a16:colId xmlns:a16="http://schemas.microsoft.com/office/drawing/2014/main" val="20000"/>
                    </a:ext>
                  </a:extLst>
                </a:gridCol>
                <a:gridCol w="5287625">
                  <a:extLst>
                    <a:ext uri="{9D8B030D-6E8A-4147-A177-3AD203B41FA5}">
                      <a16:colId xmlns:a16="http://schemas.microsoft.com/office/drawing/2014/main" val="20001"/>
                    </a:ext>
                  </a:extLst>
                </a:gridCol>
              </a:tblGrid>
              <a:tr h="766575">
                <a:tc rowSpan="3">
                  <a:txBody>
                    <a:bodyPr/>
                    <a:lstStyle/>
                    <a:p>
                      <a:pPr marL="0" marR="0" lvl="0" indent="0" algn="ctr" rtl="0">
                        <a:lnSpc>
                          <a:spcPct val="100000"/>
                        </a:lnSpc>
                        <a:spcBef>
                          <a:spcPts val="0"/>
                        </a:spcBef>
                        <a:spcAft>
                          <a:spcPts val="0"/>
                        </a:spcAft>
                        <a:buClr>
                          <a:srgbClr val="000000"/>
                        </a:buClr>
                        <a:buSzPts val="1100"/>
                        <a:buFont typeface="Arial"/>
                        <a:buNone/>
                      </a:pPr>
                      <a:r>
                        <a:rPr lang="en-US" sz="2400" b="1" u="none" strike="noStrike" cap="none" dirty="0">
                          <a:solidFill>
                            <a:schemeClr val="accent1"/>
                          </a:solidFill>
                        </a:rPr>
                        <a:t>Module #5: MEETING PLANNING AND COORDINATION FOR SUCCESSION</a:t>
                      </a:r>
                      <a:endParaRPr sz="4000" u="none" strike="noStrike" cap="none" dirty="0">
                        <a:solidFill>
                          <a:schemeClr val="accent1"/>
                        </a:solidFill>
                        <a:latin typeface="Gill Sans"/>
                        <a:ea typeface="Gill Sans"/>
                        <a:cs typeface="Gill Sans"/>
                        <a:sym typeface="Gill Sans"/>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400" b="1" u="none" strike="noStrike" cap="none">
                          <a:solidFill>
                            <a:schemeClr val="accent1"/>
                          </a:solidFill>
                        </a:rPr>
                        <a:t>Purpose </a:t>
                      </a:r>
                      <a:endParaRPr sz="2000" b="1" u="none" strike="noStrike" cap="none">
                        <a:solidFill>
                          <a:schemeClr val="accent1"/>
                        </a:solidFill>
                        <a:latin typeface="Gill Sans"/>
                        <a:ea typeface="Gill Sans"/>
                        <a:cs typeface="Gill Sans"/>
                        <a:sym typeface="Gill Sans"/>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1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Challenges of Meetings</a:t>
                      </a:r>
                      <a:endParaRPr sz="2000" b="1" u="none" strike="noStrike" cap="none">
                        <a:solidFill>
                          <a:schemeClr val="accent1"/>
                        </a:solidFill>
                        <a:latin typeface="Gill Sans"/>
                        <a:ea typeface="Gill Sans"/>
                        <a:cs typeface="Gill Sans"/>
                        <a:sym typeface="Gill Sans"/>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471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dirty="0">
                          <a:solidFill>
                            <a:schemeClr val="accent1"/>
                          </a:solidFill>
                        </a:rPr>
                        <a:t>Do we Need to have Meetings?</a:t>
                      </a:r>
                      <a:endParaRPr sz="2000" b="1" u="none" strike="noStrike" cap="none" dirty="0">
                        <a:solidFill>
                          <a:schemeClr val="accent1"/>
                        </a:solidFill>
                        <a:latin typeface="Gill Sans"/>
                        <a:ea typeface="Gill Sans"/>
                        <a:cs typeface="Gill Sans"/>
                        <a:sym typeface="Gill Sans"/>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6" name="Google Shape;226;p103"/>
          <p:cNvSpPr txBox="1"/>
          <p:nvPr/>
        </p:nvSpPr>
        <p:spPr>
          <a:xfrm>
            <a:off x="166525" y="3744088"/>
            <a:ext cx="8810950" cy="1233600"/>
          </a:xfrm>
          <a:prstGeom prst="rect">
            <a:avLst/>
          </a:prstGeom>
          <a:noFill/>
          <a:ln>
            <a:noFill/>
          </a:ln>
        </p:spPr>
        <p:txBody>
          <a:bodyPr spcFirstLastPara="1" wrap="square" lIns="91425" tIns="91425" rIns="91425" bIns="91425" anchor="t" anchorCtr="0">
            <a:normAutofit fontScale="92500" lnSpcReduction="20000"/>
          </a:bodyPr>
          <a:lstStyle/>
          <a:p>
            <a:pPr marL="152400" marR="0" lvl="0" indent="0" algn="ctr" rtl="0">
              <a:lnSpc>
                <a:spcPct val="115000"/>
              </a:lnSpc>
              <a:spcBef>
                <a:spcPts val="0"/>
              </a:spcBef>
              <a:spcAft>
                <a:spcPts val="0"/>
              </a:spcAft>
              <a:buClr>
                <a:schemeClr val="accent1"/>
              </a:buClr>
              <a:buSzPct val="100000"/>
              <a:buFont typeface="Catamaran Light"/>
              <a:buNone/>
            </a:pPr>
            <a:r>
              <a:rPr lang="en-US" sz="2600" b="0" i="0" u="none" strike="noStrike" cap="none">
                <a:solidFill>
                  <a:schemeClr val="accent1"/>
                </a:solidFill>
                <a:latin typeface="Catamaran Light"/>
                <a:ea typeface="Catamaran Light"/>
                <a:cs typeface="Catamaran Light"/>
                <a:sym typeface="Catamaran Light"/>
              </a:rPr>
              <a:t>Purpose of Module #5</a:t>
            </a:r>
            <a:endParaRPr sz="2600" b="0" i="0" u="none" strike="noStrike" cap="none">
              <a:solidFill>
                <a:schemeClr val="accent1"/>
              </a:solidFill>
              <a:latin typeface="Catamaran Light"/>
              <a:ea typeface="Catamaran Light"/>
              <a:cs typeface="Catamaran Light"/>
              <a:sym typeface="Catamaran Light"/>
            </a:endParaRPr>
          </a:p>
          <a:p>
            <a:pPr marL="152400" marR="0" lvl="0" indent="0" algn="ctr" rtl="0">
              <a:lnSpc>
                <a:spcPct val="115000"/>
              </a:lnSpc>
              <a:spcBef>
                <a:spcPts val="600"/>
              </a:spcBef>
              <a:spcAft>
                <a:spcPts val="0"/>
              </a:spcAft>
              <a:buClr>
                <a:srgbClr val="000000"/>
              </a:buClr>
              <a:buSzPct val="108107"/>
              <a:buFont typeface="Arial"/>
              <a:buNone/>
            </a:pPr>
            <a:r>
              <a:rPr lang="en-US" sz="2000" b="0" i="0" u="none" strike="noStrike" cap="none">
                <a:solidFill>
                  <a:schemeClr val="accent1"/>
                </a:solidFill>
                <a:latin typeface="Catamaran Light"/>
                <a:ea typeface="Catamaran Light"/>
                <a:cs typeface="Catamaran Light"/>
                <a:sym typeface="Catamaran Light"/>
              </a:rPr>
              <a:t>To better understand who should be involved, who makes decisions, and who you should ask for help for your family and/or farm during the succession process. </a:t>
            </a:r>
            <a:endParaRPr sz="1200" b="0" i="0" u="none" strike="noStrike" cap="none">
              <a:solidFill>
                <a:schemeClr val="accent1"/>
              </a:solidFill>
              <a:latin typeface="Catamaran Light"/>
              <a:ea typeface="Catamaran Light"/>
              <a:cs typeface="Catamaran Light"/>
              <a:sym typeface="Catamaran Light"/>
            </a:endParaRPr>
          </a:p>
          <a:p>
            <a:pPr marL="152400" marR="0" lvl="0" indent="0" algn="ctr" rtl="0">
              <a:lnSpc>
                <a:spcPct val="115000"/>
              </a:lnSpc>
              <a:spcBef>
                <a:spcPts val="600"/>
              </a:spcBef>
              <a:spcAft>
                <a:spcPts val="600"/>
              </a:spcAft>
              <a:buClr>
                <a:schemeClr val="dk1"/>
              </a:buClr>
              <a:buSzPct val="100000"/>
              <a:buFont typeface="Gill Sans"/>
              <a:buNone/>
            </a:pPr>
            <a:endParaRPr sz="1200" b="0" i="0" u="none" strike="noStrike" cap="none">
              <a:solidFill>
                <a:schemeClr val="accent1"/>
              </a:solidFill>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4"/>
          <p:cNvSpPr txBox="1">
            <a:spLocks noGrp="1"/>
          </p:cNvSpPr>
          <p:nvPr>
            <p:ph type="body" idx="1"/>
          </p:nvPr>
        </p:nvSpPr>
        <p:spPr>
          <a:xfrm>
            <a:off x="510865" y="2126328"/>
            <a:ext cx="8145462" cy="1030340"/>
          </a:xfrm>
          <a:prstGeom prst="rect">
            <a:avLst/>
          </a:prstGeom>
          <a:solidFill>
            <a:srgbClr val="D9E8C8"/>
          </a:solid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200"/>
              <a:buNone/>
            </a:pPr>
            <a:r>
              <a:rPr lang="en-US" sz="4200" dirty="0">
                <a:solidFill>
                  <a:schemeClr val="accent1"/>
                </a:solidFill>
              </a:rPr>
              <a:t>Challenges of Meetings</a:t>
            </a:r>
            <a:endParaRPr sz="4200"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f53290596c_0_8"/>
          <p:cNvSpPr txBox="1">
            <a:spLocks noGrp="1"/>
          </p:cNvSpPr>
          <p:nvPr>
            <p:ph type="title"/>
          </p:nvPr>
        </p:nvSpPr>
        <p:spPr>
          <a:xfrm>
            <a:off x="2274401" y="291525"/>
            <a:ext cx="5408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WHY ARE MEETINGS DIFFICULT?</a:t>
            </a:r>
            <a:endParaRPr/>
          </a:p>
        </p:txBody>
      </p:sp>
      <p:sp>
        <p:nvSpPr>
          <p:cNvPr id="239" name="Google Shape;239;g2f53290596c_0_8"/>
          <p:cNvSpPr txBox="1">
            <a:spLocks noGrp="1"/>
          </p:cNvSpPr>
          <p:nvPr>
            <p:ph type="body" idx="1"/>
          </p:nvPr>
        </p:nvSpPr>
        <p:spPr>
          <a:xfrm>
            <a:off x="354485" y="577875"/>
            <a:ext cx="8435030" cy="4324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Take five minutes and write down three things that will present a challenge to conducting a meeting to discuss a succession plan with your family or business partners.</a:t>
            </a: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1.</a:t>
            </a: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2.</a:t>
            </a: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3.</a:t>
            </a:r>
            <a:endParaRPr dirty="0">
              <a:solidFill>
                <a:schemeClr val="tx1"/>
              </a:solidFill>
            </a:endParaRPr>
          </a:p>
          <a:p>
            <a:pPr marL="152400" lvl="0" indent="0" algn="l" rtl="0">
              <a:lnSpc>
                <a:spcPct val="100000"/>
              </a:lnSpc>
              <a:spcBef>
                <a:spcPts val="0"/>
              </a:spcBef>
              <a:spcAft>
                <a:spcPts val="0"/>
              </a:spcAft>
              <a:buSzPts val="1200"/>
              <a:buNone/>
            </a:pPr>
            <a:endParaRPr sz="1600" dirty="0">
              <a:solidFill>
                <a:schemeClr val="tx1"/>
              </a:solidFill>
              <a:latin typeface="Gill Sans"/>
              <a:ea typeface="Gill Sans"/>
              <a:cs typeface="Gill Sans"/>
              <a:sym typeface="Gill Sans"/>
            </a:endParaRPr>
          </a:p>
          <a:p>
            <a:pPr marL="152400" lvl="0" indent="0" algn="l" rtl="0">
              <a:lnSpc>
                <a:spcPct val="100000"/>
              </a:lnSpc>
              <a:spcBef>
                <a:spcPts val="0"/>
              </a:spcBef>
              <a:spcAft>
                <a:spcPts val="0"/>
              </a:spcAft>
              <a:buSzPts val="1200"/>
              <a:buNone/>
            </a:pPr>
            <a:r>
              <a:rPr lang="en-US" sz="2000" b="0" dirty="0">
                <a:solidFill>
                  <a:schemeClr val="tx1"/>
                </a:solidFill>
                <a:latin typeface="Gill Sans"/>
                <a:ea typeface="Gill Sans"/>
                <a:cs typeface="Gill Sans"/>
                <a:sym typeface="Gill Sans"/>
              </a:rPr>
              <a:t>Example - All of my family members live in different states</a:t>
            </a:r>
            <a:endParaRPr sz="2000" b="0" dirty="0">
              <a:solidFill>
                <a:schemeClr val="tx1"/>
              </a:solidFill>
              <a:latin typeface="Gill Sans"/>
              <a:ea typeface="Gill Sans"/>
              <a:cs typeface="Gill Sans"/>
              <a:sym typeface="Gill Sans"/>
            </a:endParaRPr>
          </a:p>
        </p:txBody>
      </p:sp>
      <p:pic>
        <p:nvPicPr>
          <p:cNvPr id="240" name="Google Shape;240;g2f53290596c_0_8"/>
          <p:cNvPicPr preferRelativeResize="0"/>
          <p:nvPr/>
        </p:nvPicPr>
        <p:blipFill rotWithShape="1">
          <a:blip r:embed="rId3">
            <a:alphaModFix/>
          </a:blip>
          <a:srcRect/>
          <a:stretch/>
        </p:blipFill>
        <p:spPr>
          <a:xfrm>
            <a:off x="3630247" y="2495721"/>
            <a:ext cx="1883505" cy="12533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f53290596c_0_13"/>
          <p:cNvSpPr txBox="1">
            <a:spLocks noGrp="1"/>
          </p:cNvSpPr>
          <p:nvPr>
            <p:ph type="title"/>
          </p:nvPr>
        </p:nvSpPr>
        <p:spPr>
          <a:xfrm>
            <a:off x="1703775" y="291525"/>
            <a:ext cx="6871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WHAT ARE SOME OF THE CHALLENGES?</a:t>
            </a:r>
            <a:endParaRPr/>
          </a:p>
        </p:txBody>
      </p:sp>
      <p:sp>
        <p:nvSpPr>
          <p:cNvPr id="247" name="Google Shape;247;g2f53290596c_0_13"/>
          <p:cNvSpPr txBox="1">
            <a:spLocks noGrp="1"/>
          </p:cNvSpPr>
          <p:nvPr>
            <p:ph type="body" idx="1"/>
          </p:nvPr>
        </p:nvSpPr>
        <p:spPr>
          <a:xfrm>
            <a:off x="405517" y="907925"/>
            <a:ext cx="7130208" cy="3882000"/>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800" b="0" dirty="0"/>
          </a:p>
          <a:p>
            <a:pPr marL="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Any volunteers to share?</a:t>
            </a: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1200"/>
              <a:buNone/>
            </a:pPr>
            <a:endParaRPr sz="2400" dirty="0">
              <a:solidFill>
                <a:schemeClr val="tx1"/>
              </a:solidFill>
              <a:latin typeface="Gill Sans"/>
              <a:ea typeface="Gill Sans"/>
              <a:cs typeface="Gill Sans"/>
              <a:sym typeface="Gill Sans"/>
            </a:endParaRPr>
          </a:p>
          <a:p>
            <a:pPr marL="0" lvl="0" indent="0" algn="l" rtl="0">
              <a:lnSpc>
                <a:spcPct val="100000"/>
              </a:lnSpc>
              <a:spcBef>
                <a:spcPts val="0"/>
              </a:spcBef>
              <a:spcAft>
                <a:spcPts val="0"/>
              </a:spcAft>
              <a:buSzPts val="1200"/>
              <a:buNone/>
            </a:pPr>
            <a:r>
              <a:rPr lang="en-US" sz="2400" dirty="0">
                <a:solidFill>
                  <a:schemeClr val="tx1"/>
                </a:solidFill>
                <a:latin typeface="Gill Sans"/>
                <a:ea typeface="Gill Sans"/>
                <a:cs typeface="Gill Sans"/>
                <a:sym typeface="Gill Sans"/>
              </a:rPr>
              <a:t>What are some strategies that can help?</a:t>
            </a:r>
            <a:endParaRPr sz="2400" dirty="0">
              <a:solidFill>
                <a:schemeClr val="tx1"/>
              </a:solidFill>
              <a:latin typeface="Gill Sans"/>
              <a:ea typeface="Gill Sans"/>
              <a:cs typeface="Gill Sans"/>
              <a:sym typeface="Gill Sans"/>
            </a:endParaRPr>
          </a:p>
        </p:txBody>
      </p:sp>
      <p:pic>
        <p:nvPicPr>
          <p:cNvPr id="248" name="Google Shape;248;g2f53290596c_0_13"/>
          <p:cNvPicPr preferRelativeResize="0"/>
          <p:nvPr/>
        </p:nvPicPr>
        <p:blipFill rotWithShape="1">
          <a:blip r:embed="rId3">
            <a:alphaModFix/>
          </a:blip>
          <a:srcRect/>
          <a:stretch/>
        </p:blipFill>
        <p:spPr>
          <a:xfrm>
            <a:off x="6982573" y="864225"/>
            <a:ext cx="1987617" cy="320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200" dirty="0">
                <a:solidFill>
                  <a:schemeClr val="accent1"/>
                </a:solidFill>
              </a:rPr>
              <a:t>Do we NEED to have meetings? </a:t>
            </a:r>
            <a:endParaRPr sz="4200"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6" descr="Calendar on table"/>
          <p:cNvPicPr preferRelativeResize="0"/>
          <p:nvPr/>
        </p:nvPicPr>
        <p:blipFill rotWithShape="1">
          <a:blip r:embed="rId3">
            <a:alphaModFix amt="50000"/>
          </a:blip>
          <a:srcRect b="15730"/>
          <a:stretch/>
        </p:blipFill>
        <p:spPr>
          <a:xfrm>
            <a:off x="-325119" y="-182873"/>
            <a:ext cx="9469119" cy="5326373"/>
          </a:xfrm>
          <a:prstGeom prst="rect">
            <a:avLst/>
          </a:prstGeom>
          <a:noFill/>
          <a:ln>
            <a:noFill/>
          </a:ln>
        </p:spPr>
      </p:pic>
      <p:sp>
        <p:nvSpPr>
          <p:cNvPr id="262" name="Google Shape;262;p6"/>
          <p:cNvSpPr txBox="1"/>
          <p:nvPr/>
        </p:nvSpPr>
        <p:spPr>
          <a:xfrm>
            <a:off x="490819" y="390525"/>
            <a:ext cx="8358822" cy="805775"/>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2800" b="1" i="0" u="none" strike="noStrike" cap="none" dirty="0">
                <a:solidFill>
                  <a:schemeClr val="accent1"/>
                </a:solidFill>
                <a:latin typeface="Livvic" pitchFamily="2" charset="77"/>
                <a:ea typeface="Gill Sans"/>
                <a:cs typeface="Gill Sans"/>
                <a:sym typeface="Gill Sans"/>
              </a:rPr>
              <a:t>Why Have Meetings?</a:t>
            </a:r>
            <a:endParaRPr sz="2800" b="1" i="0" u="none" strike="noStrike" cap="none" dirty="0">
              <a:solidFill>
                <a:schemeClr val="accent1"/>
              </a:solidFill>
              <a:latin typeface="Livvic" pitchFamily="2" charset="77"/>
              <a:ea typeface="Gill Sans"/>
              <a:cs typeface="Gill Sans"/>
              <a:sym typeface="Gill Sans"/>
            </a:endParaRPr>
          </a:p>
        </p:txBody>
      </p:sp>
      <p:sp>
        <p:nvSpPr>
          <p:cNvPr id="263" name="Google Shape;263;p6"/>
          <p:cNvSpPr txBox="1">
            <a:spLocks noGrp="1"/>
          </p:cNvSpPr>
          <p:nvPr>
            <p:ph type="body" idx="4294967295"/>
          </p:nvPr>
        </p:nvSpPr>
        <p:spPr>
          <a:xfrm>
            <a:off x="620162" y="1158844"/>
            <a:ext cx="8523839" cy="3594131"/>
          </a:xfrm>
          <a:prstGeom prst="rect">
            <a:avLst/>
          </a:prstGeom>
          <a:noFill/>
          <a:ln>
            <a:noFill/>
          </a:ln>
        </p:spPr>
        <p:txBody>
          <a:bodyPr spcFirstLastPara="1" wrap="square" lIns="68575" tIns="34275" rIns="68575" bIns="34275" anchor="t" anchorCtr="0">
            <a:noAutofit/>
          </a:bodyPr>
          <a:lstStyle/>
          <a:p>
            <a:pPr marL="274320" lvl="0" indent="-274320" algn="l" rtl="0">
              <a:lnSpc>
                <a:spcPct val="115000"/>
              </a:lnSpc>
              <a:spcBef>
                <a:spcPts val="1000"/>
              </a:spcBef>
              <a:spcAft>
                <a:spcPts val="0"/>
              </a:spcAft>
              <a:buClr>
                <a:schemeClr val="tx1"/>
              </a:buClr>
              <a:buSzPct val="85000"/>
              <a:buFont typeface="Arial" panose="020B0604020202020204" pitchFamily="34" charset="0"/>
              <a:buChar char="•"/>
            </a:pPr>
            <a:r>
              <a:rPr lang="en-US" sz="2400" dirty="0">
                <a:solidFill>
                  <a:schemeClr val="tx1"/>
                </a:solidFill>
              </a:rPr>
              <a:t>To openly discuss issues related to the land/business operation</a:t>
            </a:r>
            <a:endParaRPr sz="2400" dirty="0">
              <a:solidFill>
                <a:schemeClr val="tx1"/>
              </a:solidFill>
            </a:endParaRPr>
          </a:p>
          <a:p>
            <a:pPr marL="274320" lvl="0" indent="-274320" algn="l" rtl="0">
              <a:lnSpc>
                <a:spcPct val="115000"/>
              </a:lnSpc>
              <a:spcBef>
                <a:spcPts val="1000"/>
              </a:spcBef>
              <a:spcAft>
                <a:spcPts val="0"/>
              </a:spcAft>
              <a:buClr>
                <a:schemeClr val="tx1"/>
              </a:buClr>
              <a:buSzPct val="85000"/>
              <a:buFont typeface="Arial" panose="020B0604020202020204" pitchFamily="34" charset="0"/>
              <a:buChar char="•"/>
            </a:pPr>
            <a:r>
              <a:rPr lang="en-US" sz="2400" dirty="0">
                <a:solidFill>
                  <a:schemeClr val="tx1"/>
                </a:solidFill>
              </a:rPr>
              <a:t>To ensure everyone is on the same page</a:t>
            </a:r>
            <a:endParaRPr sz="2400" dirty="0">
              <a:solidFill>
                <a:schemeClr val="tx1"/>
              </a:solidFill>
            </a:endParaRPr>
          </a:p>
          <a:p>
            <a:pPr marL="274320" lvl="0" indent="-274320" algn="l" rtl="0">
              <a:lnSpc>
                <a:spcPct val="115000"/>
              </a:lnSpc>
              <a:spcBef>
                <a:spcPts val="1000"/>
              </a:spcBef>
              <a:spcAft>
                <a:spcPts val="0"/>
              </a:spcAft>
              <a:buClr>
                <a:schemeClr val="tx1"/>
              </a:buClr>
              <a:buSzPct val="85000"/>
              <a:buFont typeface="Arial" panose="020B0604020202020204" pitchFamily="34" charset="0"/>
              <a:buChar char="•"/>
            </a:pPr>
            <a:r>
              <a:rPr lang="en-US" sz="2400" dirty="0">
                <a:solidFill>
                  <a:schemeClr val="tx1"/>
                </a:solidFill>
              </a:rPr>
              <a:t>To give everyone a voice</a:t>
            </a:r>
            <a:endParaRPr sz="2400" dirty="0">
              <a:solidFill>
                <a:schemeClr val="tx1"/>
              </a:solidFill>
            </a:endParaRPr>
          </a:p>
          <a:p>
            <a:pPr marL="274320" lvl="0" indent="-274320" algn="l" rtl="0">
              <a:lnSpc>
                <a:spcPct val="115000"/>
              </a:lnSpc>
              <a:spcBef>
                <a:spcPts val="1000"/>
              </a:spcBef>
              <a:spcAft>
                <a:spcPts val="0"/>
              </a:spcAft>
              <a:buClr>
                <a:schemeClr val="tx1"/>
              </a:buClr>
              <a:buSzPct val="85000"/>
              <a:buFont typeface="Arial" panose="020B0604020202020204" pitchFamily="34" charset="0"/>
              <a:buChar char="•"/>
            </a:pPr>
            <a:r>
              <a:rPr lang="en-US" sz="2400" dirty="0">
                <a:solidFill>
                  <a:schemeClr val="tx1"/>
                </a:solidFill>
              </a:rPr>
              <a:t>To ensure records are kept up-to-date</a:t>
            </a:r>
            <a:endParaRPr sz="2400" dirty="0">
              <a:solidFill>
                <a:schemeClr val="tx1"/>
              </a:solidFill>
            </a:endParaRPr>
          </a:p>
          <a:p>
            <a:pPr marL="274320" lvl="0" indent="-274320" algn="l" rtl="0">
              <a:lnSpc>
                <a:spcPct val="115000"/>
              </a:lnSpc>
              <a:spcBef>
                <a:spcPts val="1000"/>
              </a:spcBef>
              <a:spcAft>
                <a:spcPts val="1000"/>
              </a:spcAft>
              <a:buClr>
                <a:schemeClr val="tx1"/>
              </a:buClr>
              <a:buSzPct val="85000"/>
              <a:buFont typeface="Arial" panose="020B0604020202020204" pitchFamily="34" charset="0"/>
              <a:buChar char="•"/>
            </a:pPr>
            <a:r>
              <a:rPr lang="en-US" sz="2400" dirty="0">
                <a:solidFill>
                  <a:schemeClr val="tx1"/>
                </a:solidFill>
              </a:rPr>
              <a:t>TO MOVE YOUR SUCCESSION PLAN FORWARD</a:t>
            </a:r>
            <a:endParaRPr sz="2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0"/>
          <p:cNvGrpSpPr/>
          <p:nvPr/>
        </p:nvGrpSpPr>
        <p:grpSpPr>
          <a:xfrm>
            <a:off x="1089899" y="956778"/>
            <a:ext cx="6925542" cy="3864950"/>
            <a:chOff x="1089899" y="956778"/>
            <a:chExt cx="6925542" cy="3864950"/>
          </a:xfrm>
        </p:grpSpPr>
        <p:sp>
          <p:nvSpPr>
            <p:cNvPr id="271" name="Google Shape;271;p20"/>
            <p:cNvSpPr txBox="1"/>
            <p:nvPr/>
          </p:nvSpPr>
          <p:spPr>
            <a:xfrm>
              <a:off x="1089899" y="956778"/>
              <a:ext cx="6925542" cy="540364"/>
            </a:xfrm>
            <a:prstGeom prst="rect">
              <a:avLst/>
            </a:prstGeom>
            <a:solidFill>
              <a:srgbClr val="B4EAF5"/>
            </a:solidFill>
            <a:ln w="38100" cap="flat" cmpd="sng">
              <a:solidFill>
                <a:schemeClr val="accent1"/>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Not having meetings</a:t>
              </a:r>
              <a:endParaRPr sz="2000" b="0" i="0" u="none" strike="noStrike" cap="none" dirty="0">
                <a:solidFill>
                  <a:schemeClr val="dk1"/>
                </a:solidFill>
                <a:latin typeface="Gill Sans"/>
                <a:ea typeface="Gill Sans"/>
                <a:cs typeface="Gill Sans"/>
                <a:sym typeface="Gill Sans"/>
              </a:endParaRPr>
            </a:p>
          </p:txBody>
        </p:sp>
        <p:sp>
          <p:nvSpPr>
            <p:cNvPr id="272" name="Google Shape;272;p20"/>
            <p:cNvSpPr txBox="1"/>
            <p:nvPr/>
          </p:nvSpPr>
          <p:spPr>
            <a:xfrm>
              <a:off x="1089899" y="1622749"/>
              <a:ext cx="6925542" cy="535093"/>
            </a:xfrm>
            <a:prstGeom prst="rect">
              <a:avLst/>
            </a:prstGeom>
            <a:solidFill>
              <a:srgbClr val="D9E8C8"/>
            </a:solidFill>
            <a:ln w="38100" cap="flat" cmpd="sng">
              <a:solidFill>
                <a:schemeClr val="accent5"/>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Not having timely regular meetin</a:t>
              </a:r>
              <a:r>
                <a:rPr lang="en-US" sz="2100" b="0" i="0" u="none" strike="noStrike" cap="none" dirty="0">
                  <a:solidFill>
                    <a:schemeClr val="dk1"/>
                  </a:solidFill>
                  <a:latin typeface="Gill Sans"/>
                  <a:ea typeface="Gill Sans"/>
                  <a:cs typeface="Gill Sans"/>
                  <a:sym typeface="Gill Sans"/>
                </a:rPr>
                <a:t>gs </a:t>
              </a:r>
              <a:endParaRPr sz="1800" b="0" i="0" u="none" strike="noStrike" cap="none" dirty="0">
                <a:solidFill>
                  <a:schemeClr val="dk1"/>
                </a:solidFill>
                <a:latin typeface="Gill Sans"/>
                <a:ea typeface="Gill Sans"/>
                <a:cs typeface="Gill Sans"/>
                <a:sym typeface="Gill Sans"/>
              </a:endParaRPr>
            </a:p>
          </p:txBody>
        </p:sp>
        <p:sp>
          <p:nvSpPr>
            <p:cNvPr id="273" name="Google Shape;273;p20"/>
            <p:cNvSpPr txBox="1"/>
            <p:nvPr/>
          </p:nvSpPr>
          <p:spPr>
            <a:xfrm>
              <a:off x="1089899" y="2288721"/>
              <a:ext cx="6925542" cy="535093"/>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Dominate stakeholder(s) </a:t>
              </a:r>
              <a:endParaRPr sz="2000" b="0" i="0" u="none" strike="noStrike" cap="none" dirty="0">
                <a:solidFill>
                  <a:schemeClr val="dk1"/>
                </a:solidFill>
                <a:latin typeface="Gill Sans"/>
                <a:ea typeface="Gill Sans"/>
                <a:cs typeface="Gill Sans"/>
                <a:sym typeface="Gill Sans"/>
              </a:endParaRPr>
            </a:p>
          </p:txBody>
        </p:sp>
        <p:sp>
          <p:nvSpPr>
            <p:cNvPr id="274" name="Google Shape;274;p20"/>
            <p:cNvSpPr txBox="1"/>
            <p:nvPr/>
          </p:nvSpPr>
          <p:spPr>
            <a:xfrm>
              <a:off x="1089899" y="2954692"/>
              <a:ext cx="6925542" cy="535093"/>
            </a:xfrm>
            <a:prstGeom prst="rect">
              <a:avLst/>
            </a:prstGeom>
            <a:solidFill>
              <a:srgbClr val="D8E8F0"/>
            </a:solidFill>
            <a:ln w="38100" cap="flat" cmpd="sng">
              <a:solidFill>
                <a:srgbClr val="18A9C8"/>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Generational differences </a:t>
              </a:r>
              <a:endParaRPr sz="2000" b="0" i="0" u="none" strike="noStrike" cap="none" dirty="0">
                <a:solidFill>
                  <a:schemeClr val="dk1"/>
                </a:solidFill>
                <a:latin typeface="Gill Sans"/>
                <a:ea typeface="Gill Sans"/>
                <a:cs typeface="Gill Sans"/>
                <a:sym typeface="Gill Sans"/>
              </a:endParaRPr>
            </a:p>
          </p:txBody>
        </p:sp>
        <p:sp>
          <p:nvSpPr>
            <p:cNvPr id="275" name="Google Shape;275;p20"/>
            <p:cNvSpPr txBox="1"/>
            <p:nvPr/>
          </p:nvSpPr>
          <p:spPr>
            <a:xfrm>
              <a:off x="1089899" y="3620664"/>
              <a:ext cx="6925542" cy="535093"/>
            </a:xfrm>
            <a:prstGeom prst="rect">
              <a:avLst/>
            </a:prstGeom>
            <a:solidFill>
              <a:srgbClr val="C1D1EE"/>
            </a:solidFill>
            <a:ln w="38100" cap="flat" cmpd="sng">
              <a:solidFill>
                <a:srgbClr val="4573CE"/>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Never taking a break from the meeting</a:t>
              </a:r>
              <a:endParaRPr sz="2000" b="0" i="0" u="none" strike="noStrike" cap="none" dirty="0">
                <a:solidFill>
                  <a:schemeClr val="dk1"/>
                </a:solidFill>
                <a:latin typeface="Gill Sans"/>
                <a:ea typeface="Gill Sans"/>
                <a:cs typeface="Gill Sans"/>
                <a:sym typeface="Gill Sans"/>
              </a:endParaRPr>
            </a:p>
          </p:txBody>
        </p:sp>
        <p:sp>
          <p:nvSpPr>
            <p:cNvPr id="276" name="Google Shape;276;p20"/>
            <p:cNvSpPr txBox="1"/>
            <p:nvPr/>
          </p:nvSpPr>
          <p:spPr>
            <a:xfrm>
              <a:off x="1089899" y="4286635"/>
              <a:ext cx="6925542" cy="535093"/>
            </a:xfrm>
            <a:prstGeom prst="rect">
              <a:avLst/>
            </a:prstGeom>
            <a:solidFill>
              <a:srgbClr val="D5ECDE"/>
            </a:solidFill>
            <a:ln w="38100" cap="flat" cmpd="sng">
              <a:solidFill>
                <a:srgbClr val="316F47"/>
              </a:solidFill>
              <a:prstDash val="solid"/>
              <a:round/>
              <a:headEnd type="none" w="sm" len="sm"/>
              <a:tailEnd type="none" w="sm" len="sm"/>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400" b="0" i="0" u="none" strike="noStrike" cap="none" dirty="0">
                  <a:solidFill>
                    <a:schemeClr val="dk1"/>
                  </a:solidFill>
                  <a:latin typeface="Gill Sans"/>
                  <a:ea typeface="Gill Sans"/>
                  <a:cs typeface="Gill Sans"/>
                  <a:sym typeface="Gill Sans"/>
                </a:rPr>
                <a:t>Not understanding nonverbal communication  </a:t>
              </a:r>
              <a:endParaRPr sz="2000" b="0" i="0" u="none" strike="noStrike" cap="none" dirty="0">
                <a:solidFill>
                  <a:schemeClr val="dk1"/>
                </a:solidFill>
                <a:latin typeface="Gill Sans"/>
                <a:ea typeface="Gill Sans"/>
                <a:cs typeface="Gill Sans"/>
                <a:sym typeface="Gill Sans"/>
              </a:endParaRPr>
            </a:p>
          </p:txBody>
        </p:sp>
      </p:grpSp>
      <p:sp>
        <p:nvSpPr>
          <p:cNvPr id="277" name="Google Shape;277;p20"/>
          <p:cNvSpPr txBox="1">
            <a:spLocks noGrp="1"/>
          </p:cNvSpPr>
          <p:nvPr>
            <p:ph type="title" idx="4294967295"/>
          </p:nvPr>
        </p:nvSpPr>
        <p:spPr>
          <a:xfrm>
            <a:off x="318052" y="386494"/>
            <a:ext cx="8272463" cy="5413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800"/>
              <a:buFont typeface="Livvic"/>
              <a:buNone/>
            </a:pPr>
            <a:r>
              <a:rPr lang="en-US" sz="2800" b="1" i="0" u="none" strike="noStrike" cap="none" dirty="0">
                <a:solidFill>
                  <a:schemeClr val="accent1"/>
                </a:solidFill>
                <a:latin typeface="Livvic"/>
                <a:ea typeface="Livvic"/>
                <a:cs typeface="Livvic"/>
                <a:sym typeface="Livvic"/>
              </a:rPr>
              <a:t>Common Meeting Pitfalls</a:t>
            </a:r>
            <a:endParaRPr sz="2400" b="1" dirty="0">
              <a:solidFill>
                <a:schemeClr val="accent1"/>
              </a:solidFill>
              <a:latin typeface="Livvic"/>
              <a:ea typeface="Livvic"/>
              <a:cs typeface="Livvic"/>
              <a:sym typeface="Livv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p:nvPr/>
        </p:nvSpPr>
        <p:spPr>
          <a:xfrm>
            <a:off x="628650" y="417892"/>
            <a:ext cx="7886700" cy="850124"/>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900"/>
              <a:buFont typeface="Arial"/>
              <a:buNone/>
            </a:pPr>
            <a:r>
              <a:rPr lang="en-US" sz="2800" b="1" i="0" u="none" strike="noStrike" cap="none" dirty="0">
                <a:solidFill>
                  <a:schemeClr val="accent1"/>
                </a:solidFill>
                <a:latin typeface="Livvic"/>
                <a:ea typeface="Livvic"/>
                <a:cs typeface="Livvic"/>
                <a:sym typeface="Livvic"/>
              </a:rPr>
              <a:t>3 Different Types of Meetings </a:t>
            </a:r>
            <a:endParaRPr sz="2800" b="1" i="0" u="none" strike="noStrike" cap="none" dirty="0">
              <a:solidFill>
                <a:schemeClr val="accent1"/>
              </a:solidFill>
              <a:latin typeface="Livvic"/>
              <a:ea typeface="Livvic"/>
              <a:cs typeface="Livvic"/>
              <a:sym typeface="Livvic"/>
            </a:endParaRPr>
          </a:p>
        </p:txBody>
      </p:sp>
      <p:sp>
        <p:nvSpPr>
          <p:cNvPr id="285" name="Google Shape;285;p21"/>
          <p:cNvSpPr/>
          <p:nvPr/>
        </p:nvSpPr>
        <p:spPr>
          <a:xfrm rot="5400000">
            <a:off x="5530746" y="-574323"/>
            <a:ext cx="921719" cy="5047488"/>
          </a:xfrm>
          <a:prstGeom prst="round2SameRect">
            <a:avLst>
              <a:gd name="adj1" fmla="val 16667"/>
              <a:gd name="adj2" fmla="val 0"/>
            </a:avLst>
          </a:prstGeom>
          <a:solidFill>
            <a:srgbClr val="C1D1EE">
              <a:alpha val="89019"/>
            </a:srgbClr>
          </a:solidFill>
          <a:ln w="25400" cap="flat" cmpd="sng">
            <a:solidFill>
              <a:srgbClr val="D0D0D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6" name="Google Shape;286;p21"/>
          <p:cNvSpPr txBox="1"/>
          <p:nvPr/>
        </p:nvSpPr>
        <p:spPr>
          <a:xfrm>
            <a:off x="3467862" y="1533556"/>
            <a:ext cx="5002493" cy="8317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rgbClr val="000000"/>
                </a:solidFill>
                <a:latin typeface="Gill Sans"/>
                <a:ea typeface="Gill Sans"/>
                <a:cs typeface="Gill Sans"/>
                <a:sym typeface="Gill Sans"/>
              </a:rPr>
              <a:t>Focusing on the daily operations that need to take place</a:t>
            </a:r>
            <a:endParaRPr sz="1800" b="0" i="0" u="none" strike="noStrike" cap="none" dirty="0">
              <a:solidFill>
                <a:schemeClr val="dk1"/>
              </a:solidFill>
              <a:latin typeface="Gill Sans"/>
              <a:ea typeface="Gill Sans"/>
              <a:cs typeface="Gill Sans"/>
              <a:sym typeface="Gill Sans"/>
            </a:endParaRPr>
          </a:p>
        </p:txBody>
      </p:sp>
      <p:sp>
        <p:nvSpPr>
          <p:cNvPr id="287" name="Google Shape;287;p21"/>
          <p:cNvSpPr/>
          <p:nvPr/>
        </p:nvSpPr>
        <p:spPr>
          <a:xfrm>
            <a:off x="628650" y="1373345"/>
            <a:ext cx="2839211" cy="1152149"/>
          </a:xfrm>
          <a:prstGeom prst="roundRect">
            <a:avLst>
              <a:gd name="adj" fmla="val 16667"/>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8" name="Google Shape;288;p21"/>
          <p:cNvSpPr txBox="1"/>
          <p:nvPr/>
        </p:nvSpPr>
        <p:spPr>
          <a:xfrm>
            <a:off x="684893" y="1429588"/>
            <a:ext cx="2726725" cy="1039663"/>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a:solidFill>
                  <a:schemeClr val="lt1"/>
                </a:solidFill>
                <a:latin typeface="Gill Sans"/>
                <a:ea typeface="Gill Sans"/>
                <a:cs typeface="Gill Sans"/>
                <a:sym typeface="Gill Sans"/>
              </a:rPr>
              <a:t>Day to Day Meetings</a:t>
            </a:r>
            <a:endParaRPr sz="1800" b="0" i="0" u="none" strike="noStrike" cap="none" dirty="0">
              <a:solidFill>
                <a:schemeClr val="lt1"/>
              </a:solidFill>
              <a:latin typeface="Gill Sans"/>
              <a:ea typeface="Gill Sans"/>
              <a:cs typeface="Gill Sans"/>
              <a:sym typeface="Gill Sans"/>
            </a:endParaRPr>
          </a:p>
        </p:txBody>
      </p:sp>
      <p:sp>
        <p:nvSpPr>
          <p:cNvPr id="289" name="Google Shape;289;p21"/>
          <p:cNvSpPr/>
          <p:nvPr/>
        </p:nvSpPr>
        <p:spPr>
          <a:xfrm rot="5400000">
            <a:off x="5530746" y="635433"/>
            <a:ext cx="921719" cy="5047488"/>
          </a:xfrm>
          <a:prstGeom prst="round2SameRect">
            <a:avLst>
              <a:gd name="adj1" fmla="val 16667"/>
              <a:gd name="adj2" fmla="val 0"/>
            </a:avLst>
          </a:prstGeom>
          <a:solidFill>
            <a:srgbClr val="D8E8F0">
              <a:alpha val="89019"/>
            </a:srgbClr>
          </a:solidFill>
          <a:ln w="25400" cap="flat" cmpd="sng">
            <a:solidFill>
              <a:srgbClr val="D0D0D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0" name="Google Shape;290;p21"/>
          <p:cNvSpPr txBox="1"/>
          <p:nvPr/>
        </p:nvSpPr>
        <p:spPr>
          <a:xfrm>
            <a:off x="3467862" y="2743312"/>
            <a:ext cx="5002493" cy="8317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Gill Sans"/>
                <a:ea typeface="Gill Sans"/>
                <a:cs typeface="Gill Sans"/>
                <a:sym typeface="Gill Sans"/>
              </a:rPr>
              <a:t>Regular scheduled meetings that focus on long range activities</a:t>
            </a:r>
            <a:endParaRPr sz="1800" b="0" i="0" u="none" strike="noStrike" cap="none">
              <a:solidFill>
                <a:schemeClr val="dk1"/>
              </a:solidFill>
              <a:latin typeface="Gill Sans"/>
              <a:ea typeface="Gill Sans"/>
              <a:cs typeface="Gill Sans"/>
              <a:sym typeface="Gill Sans"/>
            </a:endParaRPr>
          </a:p>
        </p:txBody>
      </p:sp>
      <p:sp>
        <p:nvSpPr>
          <p:cNvPr id="291" name="Google Shape;291;p21"/>
          <p:cNvSpPr/>
          <p:nvPr/>
        </p:nvSpPr>
        <p:spPr>
          <a:xfrm>
            <a:off x="628650" y="2583102"/>
            <a:ext cx="2839211" cy="1152149"/>
          </a:xfrm>
          <a:prstGeom prst="roundRect">
            <a:avLst>
              <a:gd name="adj" fmla="val 16667"/>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2" name="Google Shape;292;p21"/>
          <p:cNvSpPr txBox="1"/>
          <p:nvPr/>
        </p:nvSpPr>
        <p:spPr>
          <a:xfrm>
            <a:off x="684893" y="2639345"/>
            <a:ext cx="2726725" cy="1039663"/>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Gill Sans"/>
                <a:ea typeface="Gill Sans"/>
                <a:cs typeface="Gill Sans"/>
                <a:sym typeface="Gill Sans"/>
              </a:rPr>
              <a:t>Strategic Planning </a:t>
            </a:r>
            <a:endParaRPr sz="1800" b="0" i="0" u="none" strike="noStrike" cap="none">
              <a:solidFill>
                <a:schemeClr val="dk1"/>
              </a:solidFill>
              <a:latin typeface="Gill Sans"/>
              <a:ea typeface="Gill Sans"/>
              <a:cs typeface="Gill Sans"/>
              <a:sym typeface="Gill Sans"/>
            </a:endParaRPr>
          </a:p>
        </p:txBody>
      </p:sp>
      <p:sp>
        <p:nvSpPr>
          <p:cNvPr id="293" name="Google Shape;293;p21"/>
          <p:cNvSpPr/>
          <p:nvPr/>
        </p:nvSpPr>
        <p:spPr>
          <a:xfrm rot="5400000">
            <a:off x="5530746" y="1845189"/>
            <a:ext cx="921719" cy="5047488"/>
          </a:xfrm>
          <a:prstGeom prst="round2SameRect">
            <a:avLst>
              <a:gd name="adj1" fmla="val 16667"/>
              <a:gd name="adj2" fmla="val 0"/>
            </a:avLst>
          </a:prstGeom>
          <a:solidFill>
            <a:srgbClr val="D8D8D8">
              <a:alpha val="89019"/>
            </a:srgbClr>
          </a:solidFill>
          <a:ln w="25400" cap="flat" cmpd="sng">
            <a:solidFill>
              <a:srgbClr val="D0D0D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4" name="Google Shape;294;p21"/>
          <p:cNvSpPr txBox="1"/>
          <p:nvPr/>
        </p:nvSpPr>
        <p:spPr>
          <a:xfrm>
            <a:off x="3467862" y="3953069"/>
            <a:ext cx="5002493" cy="8317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Gill Sans"/>
                <a:ea typeface="Gill Sans"/>
                <a:cs typeface="Gill Sans"/>
                <a:sym typeface="Gill Sans"/>
              </a:rPr>
              <a:t>Focuses on estate/succession planning</a:t>
            </a:r>
            <a:endParaRPr sz="1800" b="0" i="0" u="none" strike="noStrike" cap="none">
              <a:solidFill>
                <a:schemeClr val="dk1"/>
              </a:solidFill>
              <a:latin typeface="Gill Sans"/>
              <a:ea typeface="Gill Sans"/>
              <a:cs typeface="Gill Sans"/>
              <a:sym typeface="Gill Sans"/>
            </a:endParaRPr>
          </a:p>
        </p:txBody>
      </p:sp>
      <p:sp>
        <p:nvSpPr>
          <p:cNvPr id="295" name="Google Shape;295;p21"/>
          <p:cNvSpPr/>
          <p:nvPr/>
        </p:nvSpPr>
        <p:spPr>
          <a:xfrm>
            <a:off x="628650" y="3792859"/>
            <a:ext cx="2839211" cy="1152149"/>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6" name="Google Shape;296;p21"/>
          <p:cNvSpPr txBox="1"/>
          <p:nvPr/>
        </p:nvSpPr>
        <p:spPr>
          <a:xfrm>
            <a:off x="684893" y="3849102"/>
            <a:ext cx="2726725" cy="1039663"/>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Gill Sans"/>
                <a:ea typeface="Gill Sans"/>
                <a:cs typeface="Gill Sans"/>
                <a:sym typeface="Gill Sans"/>
              </a:rPr>
              <a:t>Annual Business Meeting </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800c297be5_0_0"/>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1"/>
              </a:buClr>
              <a:buSzPts val="2800"/>
              <a:buFont typeface="Gill Sans"/>
              <a:buNone/>
            </a:pPr>
            <a:r>
              <a:rPr lang="en-US" sz="2800" b="1" dirty="0">
                <a:latin typeface="Livvic" pitchFamily="2" charset="77"/>
              </a:rPr>
              <a:t>HOW TO DETERMINE WHO IS INVOLVED</a:t>
            </a:r>
            <a:endParaRPr sz="2400" b="1" dirty="0">
              <a:latin typeface="Livvic" pitchFamily="2" charset="77"/>
            </a:endParaRPr>
          </a:p>
        </p:txBody>
      </p:sp>
      <p:graphicFrame>
        <p:nvGraphicFramePr>
          <p:cNvPr id="303" name="Google Shape;303;g2800c297be5_0_0"/>
          <p:cNvGraphicFramePr/>
          <p:nvPr>
            <p:extLst>
              <p:ext uri="{D42A27DB-BD31-4B8C-83A1-F6EECF244321}">
                <p14:modId xmlns:p14="http://schemas.microsoft.com/office/powerpoint/2010/main" val="3036460611"/>
              </p:ext>
            </p:extLst>
          </p:nvPr>
        </p:nvGraphicFramePr>
        <p:xfrm>
          <a:off x="286250" y="1100035"/>
          <a:ext cx="8571500" cy="3822740"/>
        </p:xfrm>
        <a:graphic>
          <a:graphicData uri="http://schemas.openxmlformats.org/drawingml/2006/table">
            <a:tbl>
              <a:tblPr firstRow="1" bandRow="1">
                <a:noFill/>
                <a:tableStyleId>{17341626-77CB-42A0-B97D-09F0051E9F8B}</a:tableStyleId>
              </a:tblPr>
              <a:tblGrid>
                <a:gridCol w="2122650">
                  <a:extLst>
                    <a:ext uri="{9D8B030D-6E8A-4147-A177-3AD203B41FA5}">
                      <a16:colId xmlns:a16="http://schemas.microsoft.com/office/drawing/2014/main" val="20000"/>
                    </a:ext>
                  </a:extLst>
                </a:gridCol>
                <a:gridCol w="3641475">
                  <a:extLst>
                    <a:ext uri="{9D8B030D-6E8A-4147-A177-3AD203B41FA5}">
                      <a16:colId xmlns:a16="http://schemas.microsoft.com/office/drawing/2014/main" val="20001"/>
                    </a:ext>
                  </a:extLst>
                </a:gridCol>
                <a:gridCol w="2807375">
                  <a:extLst>
                    <a:ext uri="{9D8B030D-6E8A-4147-A177-3AD203B41FA5}">
                      <a16:colId xmlns:a16="http://schemas.microsoft.com/office/drawing/2014/main" val="20002"/>
                    </a:ext>
                  </a:extLst>
                </a:gridCol>
              </a:tblGrid>
              <a:tr h="805100">
                <a:tc>
                  <a:txBody>
                    <a:bodyPr/>
                    <a:lstStyle/>
                    <a:p>
                      <a:pPr marL="0" marR="0" lvl="0" indent="0" algn="l" rtl="0">
                        <a:lnSpc>
                          <a:spcPct val="100000"/>
                        </a:lnSpc>
                        <a:spcBef>
                          <a:spcPts val="0"/>
                        </a:spcBef>
                        <a:spcAft>
                          <a:spcPts val="0"/>
                        </a:spcAft>
                        <a:buClr>
                          <a:schemeClr val="accent1"/>
                        </a:buClr>
                        <a:buSzPts val="2200"/>
                        <a:buFont typeface="Gill Sans"/>
                        <a:buNone/>
                      </a:pPr>
                      <a:r>
                        <a:rPr lang="en-US" sz="2200" b="1" u="none" strike="noStrike" cap="none" dirty="0">
                          <a:solidFill>
                            <a:schemeClr val="accent1"/>
                          </a:solidFill>
                        </a:rPr>
                        <a:t>Relation </a:t>
                      </a:r>
                    </a:p>
                    <a:p>
                      <a:pPr marL="0" marR="0" lvl="0" indent="0" algn="l" rtl="0">
                        <a:lnSpc>
                          <a:spcPct val="100000"/>
                        </a:lnSpc>
                        <a:spcBef>
                          <a:spcPts val="0"/>
                        </a:spcBef>
                        <a:spcAft>
                          <a:spcPts val="0"/>
                        </a:spcAft>
                        <a:buClr>
                          <a:schemeClr val="accent1"/>
                        </a:buClr>
                        <a:buSzPts val="2200"/>
                        <a:buFont typeface="Gill Sans"/>
                        <a:buNone/>
                      </a:pPr>
                      <a:r>
                        <a:rPr lang="en-US" sz="2200" b="1" u="none" strike="noStrike" cap="none" dirty="0">
                          <a:solidFill>
                            <a:schemeClr val="accent1"/>
                          </a:solidFill>
                        </a:rPr>
                        <a:t>to the Land/Farm</a:t>
                      </a:r>
                      <a:endParaRPr sz="22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chemeClr val="accent1"/>
                        </a:buClr>
                        <a:buSzPts val="2200"/>
                        <a:buFont typeface="Gill Sans"/>
                        <a:buNone/>
                      </a:pPr>
                      <a:r>
                        <a:rPr lang="en-US" sz="2200" b="1" u="none" strike="noStrike" cap="none" dirty="0">
                          <a:solidFill>
                            <a:schemeClr val="accent1"/>
                          </a:solidFill>
                        </a:rPr>
                        <a:t>Levels of Involvement</a:t>
                      </a:r>
                      <a:endParaRPr sz="22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chemeClr val="accent1"/>
                        </a:buClr>
                        <a:buSzPts val="2200"/>
                        <a:buFont typeface="Gill Sans"/>
                        <a:buNone/>
                      </a:pPr>
                      <a:r>
                        <a:rPr lang="en-US" sz="2200" b="1" u="none" strike="noStrike" cap="none">
                          <a:solidFill>
                            <a:schemeClr val="accent1"/>
                          </a:solidFill>
                        </a:rPr>
                        <a:t>Do they get a vote?</a:t>
                      </a:r>
                      <a:endParaRPr sz="2200" u="none" strike="noStrike" cap="none">
                        <a:solidFill>
                          <a:schemeClr val="accent1"/>
                        </a:solidFill>
                      </a:endParaRPr>
                    </a:p>
                  </a:txBody>
                  <a:tcPr marL="91450" marR="91450" marT="45725" marB="45725" anchor="ctr"/>
                </a:tc>
                <a:extLst>
                  <a:ext uri="{0D108BD9-81ED-4DB2-BD59-A6C34878D82A}">
                    <a16:rowId xmlns:a16="http://schemas.microsoft.com/office/drawing/2014/main" val="10000"/>
                  </a:ext>
                </a:extLst>
              </a:tr>
              <a:tr h="1221750">
                <a:tc>
                  <a:txBody>
                    <a:bodyPr/>
                    <a:lstStyle/>
                    <a:p>
                      <a:pPr marL="0" marR="0" lvl="0" indent="0" algn="l" rtl="0">
                        <a:lnSpc>
                          <a:spcPct val="100000"/>
                        </a:lnSpc>
                        <a:spcBef>
                          <a:spcPts val="0"/>
                        </a:spcBef>
                        <a:spcAft>
                          <a:spcPts val="0"/>
                        </a:spcAft>
                        <a:buClr>
                          <a:schemeClr val="dk1"/>
                        </a:buClr>
                        <a:buSzPts val="1800"/>
                        <a:buFont typeface="Gill Sans"/>
                        <a:buNone/>
                      </a:pPr>
                      <a:r>
                        <a:rPr lang="en-US" sz="1800" u="none" strike="noStrike" cap="none"/>
                        <a:t>Owner (Incumbent) </a:t>
                      </a:r>
                      <a:endParaRPr sz="1800" u="none" strike="noStrike" cap="none"/>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800" u="none" strike="noStrike" cap="none"/>
                        <a:t>Ideal position to initiate succession discussions </a:t>
                      </a:r>
                      <a:endParaRPr sz="1800" u="none" strike="noStrike" cap="none"/>
                    </a:p>
                    <a:p>
                      <a:pPr marL="285750" marR="0" lvl="0" indent="-285750" algn="l" rtl="0">
                        <a:lnSpc>
                          <a:spcPct val="100000"/>
                        </a:lnSpc>
                        <a:spcBef>
                          <a:spcPts val="0"/>
                        </a:spcBef>
                        <a:spcAft>
                          <a:spcPts val="0"/>
                        </a:spcAft>
                        <a:buClr>
                          <a:srgbClr val="000000"/>
                        </a:buClr>
                        <a:buSzPts val="1200"/>
                        <a:buFont typeface="Arial"/>
                        <a:buChar char="•"/>
                      </a:pPr>
                      <a:r>
                        <a:rPr lang="en-US" sz="1800" u="none" strike="noStrike" cap="none"/>
                        <a:t>Involved in every aspect of the process</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800" u="none" strike="noStrike" cap="none"/>
                        <a:t>Yes! This group gets a vote on everything (as they hold all of the assets and control). </a:t>
                      </a:r>
                      <a:endParaRPr sz="1800" u="none" strike="noStrike" cap="none"/>
                    </a:p>
                  </a:txBody>
                  <a:tcPr marL="91450" marR="91450" marT="45725" marB="45725" anchor="ctr"/>
                </a:tc>
                <a:extLst>
                  <a:ext uri="{0D108BD9-81ED-4DB2-BD59-A6C34878D82A}">
                    <a16:rowId xmlns:a16="http://schemas.microsoft.com/office/drawing/2014/main" val="10001"/>
                  </a:ext>
                </a:extLst>
              </a:tr>
              <a:tr h="1503700">
                <a:tc>
                  <a:txBody>
                    <a:bodyPr/>
                    <a:lstStyle/>
                    <a:p>
                      <a:pPr marL="0" marR="0" lvl="0" indent="0" algn="l" rtl="0">
                        <a:lnSpc>
                          <a:spcPct val="100000"/>
                        </a:lnSpc>
                        <a:spcBef>
                          <a:spcPts val="0"/>
                        </a:spcBef>
                        <a:spcAft>
                          <a:spcPts val="0"/>
                        </a:spcAft>
                        <a:buClr>
                          <a:schemeClr val="dk1"/>
                        </a:buClr>
                        <a:buSzPts val="1800"/>
                        <a:buFont typeface="Gill Sans"/>
                        <a:buNone/>
                      </a:pPr>
                      <a:r>
                        <a:rPr lang="en-US" sz="1800" u="none" strike="noStrike" cap="none"/>
                        <a:t>On-farm/forest heirs (successors)</a:t>
                      </a:r>
                      <a:endParaRPr sz="1800" u="none" strike="noStrike" cap="none"/>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800" u="none" strike="noStrike" cap="none"/>
                        <a:t>Involved in most aspects of the process</a:t>
                      </a:r>
                      <a:endParaRPr sz="1800" u="none" strike="noStrike" cap="none"/>
                    </a:p>
                    <a:p>
                      <a:pPr marL="285750" marR="0" lvl="0" indent="-285750" algn="l" rtl="0">
                        <a:lnSpc>
                          <a:spcPct val="100000"/>
                        </a:lnSpc>
                        <a:spcBef>
                          <a:spcPts val="0"/>
                        </a:spcBef>
                        <a:spcAft>
                          <a:spcPts val="0"/>
                        </a:spcAft>
                        <a:buClr>
                          <a:srgbClr val="000000"/>
                        </a:buClr>
                        <a:buSzPts val="1200"/>
                        <a:buFont typeface="Arial"/>
                        <a:buChar char="•"/>
                      </a:pPr>
                      <a:r>
                        <a:rPr lang="en-US" sz="1800" u="none" strike="noStrike" cap="none"/>
                        <a:t>Input should be considered closely to assure that succession is achieved</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800" u="none" strike="noStrike" cap="none" dirty="0"/>
                        <a:t>Yes! This group should get a vote on most aspects (as they are the next gen taking over). </a:t>
                      </a:r>
                      <a:endParaRPr sz="1800" u="none" strike="noStrike" cap="none" dirty="0"/>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body" idx="1"/>
          </p:nvPr>
        </p:nvSpPr>
        <p:spPr>
          <a:xfrm>
            <a:off x="324248" y="469586"/>
            <a:ext cx="7304088" cy="722313"/>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200"/>
              <a:buNone/>
            </a:pPr>
            <a:r>
              <a:rPr lang="en-US" dirty="0">
                <a:solidFill>
                  <a:schemeClr val="accent1"/>
                </a:solidFill>
              </a:rPr>
              <a:t>Partnering Organizations</a:t>
            </a:r>
            <a:endParaRPr dirty="0">
              <a:solidFill>
                <a:schemeClr val="accent1"/>
              </a:solidFill>
            </a:endParaRPr>
          </a:p>
        </p:txBody>
      </p:sp>
      <p:pic>
        <p:nvPicPr>
          <p:cNvPr id="125" name="Google Shape;125;p6"/>
          <p:cNvPicPr preferRelativeResize="0"/>
          <p:nvPr/>
        </p:nvPicPr>
        <p:blipFill rotWithShape="1">
          <a:blip r:embed="rId3">
            <a:alphaModFix/>
          </a:blip>
          <a:srcRect r="7144"/>
          <a:stretch/>
        </p:blipFill>
        <p:spPr>
          <a:xfrm>
            <a:off x="274321" y="3076356"/>
            <a:ext cx="6360656" cy="731520"/>
          </a:xfrm>
          <a:prstGeom prst="rect">
            <a:avLst/>
          </a:prstGeom>
          <a:noFill/>
          <a:ln>
            <a:noFill/>
          </a:ln>
        </p:spPr>
      </p:pic>
      <p:grpSp>
        <p:nvGrpSpPr>
          <p:cNvPr id="126" name="Google Shape;126;p6"/>
          <p:cNvGrpSpPr/>
          <p:nvPr/>
        </p:nvGrpSpPr>
        <p:grpSpPr>
          <a:xfrm>
            <a:off x="274320" y="1430638"/>
            <a:ext cx="8595360" cy="1141112"/>
            <a:chOff x="324248" y="1169010"/>
            <a:chExt cx="10068686" cy="1336702"/>
          </a:xfrm>
        </p:grpSpPr>
        <p:pic>
          <p:nvPicPr>
            <p:cNvPr id="127" name="Google Shape;127;p6" descr="Shape&#10;&#10;Description automatically generated with low confidence"/>
            <p:cNvPicPr preferRelativeResize="0"/>
            <p:nvPr/>
          </p:nvPicPr>
          <p:blipFill rotWithShape="1">
            <a:blip r:embed="rId4">
              <a:alphaModFix/>
            </a:blip>
            <a:srcRect l="4723" t="17402" r="4442" b="5699"/>
            <a:stretch/>
          </p:blipFill>
          <p:spPr>
            <a:xfrm>
              <a:off x="7354325" y="1169010"/>
              <a:ext cx="3038609" cy="1240653"/>
            </a:xfrm>
            <a:prstGeom prst="rect">
              <a:avLst/>
            </a:prstGeom>
            <a:noFill/>
            <a:ln>
              <a:noFill/>
            </a:ln>
          </p:spPr>
        </p:pic>
        <p:pic>
          <p:nvPicPr>
            <p:cNvPr id="128" name="Google Shape;128;p6" descr="A logo for a rural development company&#10;&#10;Description automatically generated"/>
            <p:cNvPicPr preferRelativeResize="0"/>
            <p:nvPr/>
          </p:nvPicPr>
          <p:blipFill rotWithShape="1">
            <a:blip r:embed="rId5">
              <a:alphaModFix/>
            </a:blip>
            <a:srcRect l="7321" t="17057" r="8064" b="16233"/>
            <a:stretch/>
          </p:blipFill>
          <p:spPr>
            <a:xfrm>
              <a:off x="324248" y="1208129"/>
              <a:ext cx="3747669" cy="1297583"/>
            </a:xfrm>
            <a:prstGeom prst="rect">
              <a:avLst/>
            </a:prstGeom>
            <a:noFill/>
            <a:ln>
              <a:noFill/>
            </a:ln>
          </p:spPr>
        </p:pic>
        <p:pic>
          <p:nvPicPr>
            <p:cNvPr id="129" name="Google Shape;129;p6" descr="A red text on a black background&#10;&#10;Description automatically generated"/>
            <p:cNvPicPr preferRelativeResize="0"/>
            <p:nvPr/>
          </p:nvPicPr>
          <p:blipFill rotWithShape="1">
            <a:blip r:embed="rId6">
              <a:alphaModFix/>
            </a:blip>
            <a:srcRect l="10379" t="13390" r="9509" b="14156"/>
            <a:stretch/>
          </p:blipFill>
          <p:spPr>
            <a:xfrm>
              <a:off x="4288603" y="1191899"/>
              <a:ext cx="2849036" cy="1240653"/>
            </a:xfrm>
            <a:prstGeom prst="rect">
              <a:avLst/>
            </a:prstGeom>
            <a:noFill/>
            <a:ln>
              <a:noFill/>
            </a:ln>
          </p:spPr>
        </p:pic>
      </p:grpSp>
      <p:pic>
        <p:nvPicPr>
          <p:cNvPr id="130" name="Google Shape;130;p6" descr="A logo of a state university&#10;&#10;Description automatically generated"/>
          <p:cNvPicPr preferRelativeResize="0"/>
          <p:nvPr/>
        </p:nvPicPr>
        <p:blipFill rotWithShape="1">
          <a:blip r:embed="rId7">
            <a:alphaModFix/>
          </a:blip>
          <a:srcRect/>
          <a:stretch/>
        </p:blipFill>
        <p:spPr>
          <a:xfrm>
            <a:off x="6813614" y="2653746"/>
            <a:ext cx="2056066"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800c297be5_0_5"/>
          <p:cNvSpPr txBox="1">
            <a:spLocks noGrp="1"/>
          </p:cNvSpPr>
          <p:nvPr>
            <p:ph type="title"/>
          </p:nvPr>
        </p:nvSpPr>
        <p:spPr>
          <a:xfrm>
            <a:off x="311700" y="143349"/>
            <a:ext cx="8520600" cy="72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HOW TO DETERMINE WHO IS INVOLVED</a:t>
            </a:r>
            <a:endParaRPr sz="2400" b="1" dirty="0">
              <a:solidFill>
                <a:schemeClr val="accent1"/>
              </a:solidFill>
              <a:latin typeface="Livvic"/>
              <a:ea typeface="Livvic"/>
              <a:cs typeface="Livvic"/>
              <a:sym typeface="Livvic"/>
            </a:endParaRPr>
          </a:p>
        </p:txBody>
      </p:sp>
      <p:graphicFrame>
        <p:nvGraphicFramePr>
          <p:cNvPr id="310" name="Google Shape;310;g2800c297be5_0_5"/>
          <p:cNvGraphicFramePr/>
          <p:nvPr>
            <p:extLst>
              <p:ext uri="{D42A27DB-BD31-4B8C-83A1-F6EECF244321}">
                <p14:modId xmlns:p14="http://schemas.microsoft.com/office/powerpoint/2010/main" val="1432602515"/>
              </p:ext>
            </p:extLst>
          </p:nvPr>
        </p:nvGraphicFramePr>
        <p:xfrm>
          <a:off x="396000" y="869955"/>
          <a:ext cx="8520600" cy="4058960"/>
        </p:xfrm>
        <a:graphic>
          <a:graphicData uri="http://schemas.openxmlformats.org/drawingml/2006/table">
            <a:tbl>
              <a:tblPr firstRow="1" bandRow="1">
                <a:noFill/>
                <a:tableStyleId>{5B3A4E07-A078-4D3A-BF76-127990ADE14A}</a:tableStyleId>
              </a:tblPr>
              <a:tblGrid>
                <a:gridCol w="2088375">
                  <a:extLst>
                    <a:ext uri="{9D8B030D-6E8A-4147-A177-3AD203B41FA5}">
                      <a16:colId xmlns:a16="http://schemas.microsoft.com/office/drawing/2014/main" val="20000"/>
                    </a:ext>
                  </a:extLst>
                </a:gridCol>
                <a:gridCol w="4271125">
                  <a:extLst>
                    <a:ext uri="{9D8B030D-6E8A-4147-A177-3AD203B41FA5}">
                      <a16:colId xmlns:a16="http://schemas.microsoft.com/office/drawing/2014/main" val="20001"/>
                    </a:ext>
                  </a:extLst>
                </a:gridCol>
                <a:gridCol w="216110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dirty="0">
                          <a:solidFill>
                            <a:schemeClr val="accent1"/>
                          </a:solidFill>
                        </a:rPr>
                        <a:t>Relation to the Land/Farm</a:t>
                      </a:r>
                      <a:endParaRPr sz="1350" u="none" strike="noStrike" cap="none" dirty="0">
                        <a:solidFill>
                          <a:schemeClr val="accent1"/>
                        </a:solidFill>
                      </a:endParaRPr>
                    </a:p>
                  </a:txBody>
                  <a:tcPr marL="91450" marR="91450" marT="45725" marB="45725" anchor="ctr">
                    <a:solidFill>
                      <a:srgbClr val="E9EBEC"/>
                    </a:solidFill>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a:solidFill>
                            <a:schemeClr val="accent1"/>
                          </a:solidFill>
                        </a:rPr>
                        <a:t>Levels of Involvement</a:t>
                      </a:r>
                      <a:endParaRPr sz="1350" u="none" strike="noStrike" cap="none">
                        <a:solidFill>
                          <a:schemeClr val="accent1"/>
                        </a:solidFill>
                      </a:endParaRPr>
                    </a:p>
                  </a:txBody>
                  <a:tcPr marL="91450" marR="91450" marT="45725" marB="45725" anchor="ctr">
                    <a:solidFill>
                      <a:srgbClr val="E9EBEC"/>
                    </a:solidFill>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a:solidFill>
                            <a:schemeClr val="accent1"/>
                          </a:solidFill>
                        </a:rPr>
                        <a:t>Do they get a vote?</a:t>
                      </a:r>
                      <a:endParaRPr sz="1350" u="none" strike="noStrike" cap="none">
                        <a:solidFill>
                          <a:schemeClr val="accent1"/>
                        </a:solidFill>
                      </a:endParaRPr>
                    </a:p>
                  </a:txBody>
                  <a:tcPr marL="91450" marR="91450" marT="45725" marB="45725" anchor="ctr">
                    <a:solidFill>
                      <a:srgbClr val="E9EBEC"/>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dirty="0">
                          <a:solidFill>
                            <a:schemeClr val="accent1"/>
                          </a:solidFill>
                        </a:rPr>
                        <a:t>Off-farm/forest heirs (potential successors)</a:t>
                      </a:r>
                      <a:endParaRPr sz="1400" u="none" strike="noStrike" cap="none" dirty="0">
                        <a:solidFill>
                          <a:schemeClr val="accent1"/>
                        </a:solidFill>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Involved in ownership-related topics if they will inherit some assets (land, shares of a corporation/company, etc.)</a:t>
                      </a:r>
                      <a:endParaRPr sz="1400" u="none" strike="noStrike" cap="none" dirty="0">
                        <a:solidFill>
                          <a:schemeClr val="accent1"/>
                        </a:solidFill>
                      </a:endParaRPr>
                    </a:p>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Fair vs. equal discussions could be difficult if on-farm and off-farm heirs will inherit asymmetrically. </a:t>
                      </a:r>
                      <a:endParaRPr sz="1400" u="none" strike="noStrike" cap="none" dirty="0">
                        <a:solidFill>
                          <a:schemeClr val="accent1"/>
                        </a:solidFill>
                      </a:endParaRPr>
                    </a:p>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May feel like they should have more of a vote than is practical</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a:solidFill>
                            <a:schemeClr val="accent1"/>
                          </a:solidFill>
                        </a:rPr>
                        <a:t>Sometimes. If off-farm heirs will eventually be owners, then they can vote on some aspects of the farm that could affect them. </a:t>
                      </a:r>
                      <a:endParaRPr sz="1400" u="none" strike="noStrike" cap="none">
                        <a:solidFill>
                          <a:schemeClr val="accent1"/>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a:solidFill>
                            <a:schemeClr val="accent1"/>
                          </a:solidFill>
                        </a:rPr>
                        <a:t>Tangentially related family members (family but will not inherit or manage)</a:t>
                      </a:r>
                      <a:endParaRPr sz="1400" u="none" strike="noStrike" cap="none">
                        <a:solidFill>
                          <a:schemeClr val="accent1"/>
                        </a:solidFill>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Have interest in seeing the farm succeed but will not be financially involved</a:t>
                      </a:r>
                      <a:endParaRPr sz="1400" u="none" strike="noStrike" cap="none" dirty="0">
                        <a:solidFill>
                          <a:schemeClr val="accent1"/>
                        </a:solidFill>
                      </a:endParaRPr>
                    </a:p>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Interested in the family legacy component of succession</a:t>
                      </a:r>
                      <a:endParaRPr sz="1400" u="none" strike="noStrike" cap="none" dirty="0">
                        <a:solidFill>
                          <a:schemeClr val="accent1"/>
                        </a:solidFill>
                      </a:endParaRPr>
                    </a:p>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May feel as though they have a say</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solidFill>
                            <a:schemeClr val="accent1"/>
                          </a:solidFill>
                        </a:rPr>
                        <a:t>No, although they would likely appreciate being informed. </a:t>
                      </a:r>
                      <a:endParaRPr sz="14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200"/>
                        <a:buFont typeface="Gill Sans"/>
                        <a:buNone/>
                      </a:pPr>
                      <a:r>
                        <a:rPr lang="en-US" sz="1400" u="none" strike="noStrike" cap="none">
                          <a:solidFill>
                            <a:schemeClr val="accent1"/>
                          </a:solidFill>
                        </a:rPr>
                        <a:t>Unrelated business members (employees, tenants, etc.)</a:t>
                      </a:r>
                      <a:endParaRPr sz="1400" u="none" strike="noStrike" cap="none">
                        <a:solidFill>
                          <a:schemeClr val="accent1"/>
                        </a:solidFill>
                      </a:endParaRPr>
                    </a:p>
                  </a:txBody>
                  <a:tcPr marL="91450" marR="91450" marT="45725" marB="45725" anchor="ct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400" u="none" strike="noStrike" cap="none" dirty="0">
                          <a:solidFill>
                            <a:schemeClr val="accent1"/>
                          </a:solidFill>
                        </a:rPr>
                        <a:t>Have a financial interest in seeing the succession process succeed (employment, contracts, or land access may hinge on the farm continuing to the next generation)</a:t>
                      </a:r>
                      <a:endParaRPr sz="1400" u="none" strike="noStrike" cap="none" dirty="0">
                        <a:solidFill>
                          <a:schemeClr val="accent1"/>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400" u="none" strike="noStrike" cap="none" dirty="0">
                          <a:solidFill>
                            <a:schemeClr val="accent1"/>
                          </a:solidFill>
                        </a:rPr>
                        <a:t>No, although they would likely appreciate being informed. </a:t>
                      </a:r>
                      <a:endParaRPr sz="1400" u="none" strike="noStrike" cap="none" dirty="0">
                        <a:solidFill>
                          <a:schemeClr val="accent1"/>
                        </a:solidFill>
                      </a:endParaRPr>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p:nvPr/>
        </p:nvSpPr>
        <p:spPr>
          <a:xfrm>
            <a:off x="2876267" y="421166"/>
            <a:ext cx="6012900" cy="9516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Arial"/>
              <a:buNone/>
            </a:pPr>
            <a:r>
              <a:rPr lang="en-US" sz="2800" b="1" i="0" u="none" strike="noStrike" cap="none">
                <a:solidFill>
                  <a:schemeClr val="lt1"/>
                </a:solidFill>
                <a:latin typeface="Livvic"/>
                <a:ea typeface="Livvic"/>
                <a:cs typeface="Livvic"/>
                <a:sym typeface="Livvic"/>
              </a:rPr>
              <a:t>Who’s at the Table and When? </a:t>
            </a:r>
            <a:endParaRPr sz="1400" b="1" i="0" u="none" strike="noStrike" cap="none">
              <a:solidFill>
                <a:schemeClr val="lt1"/>
              </a:solidFill>
              <a:latin typeface="Livvic"/>
              <a:ea typeface="Livvic"/>
              <a:cs typeface="Livvic"/>
              <a:sym typeface="Livvic"/>
            </a:endParaRPr>
          </a:p>
        </p:txBody>
      </p:sp>
      <p:pic>
        <p:nvPicPr>
          <p:cNvPr id="318" name="Google Shape;318;p22" descr="A tractor in the distance on a farm"/>
          <p:cNvPicPr preferRelativeResize="0"/>
          <p:nvPr/>
        </p:nvPicPr>
        <p:blipFill rotWithShape="1">
          <a:blip r:embed="rId3">
            <a:alphaModFix/>
          </a:blip>
          <a:srcRect l="52476" t="-1" r="6975" b="-1"/>
          <a:stretch/>
        </p:blipFill>
        <p:spPr>
          <a:xfrm>
            <a:off x="-3320" y="7"/>
            <a:ext cx="3124387" cy="514349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319" name="Google Shape;319;p22"/>
          <p:cNvSpPr/>
          <p:nvPr/>
        </p:nvSpPr>
        <p:spPr>
          <a:xfrm>
            <a:off x="6210860" y="938490"/>
            <a:ext cx="2563165" cy="89963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20" name="Google Shape;320;p22"/>
          <p:cNvSpPr txBox="1"/>
          <p:nvPr/>
        </p:nvSpPr>
        <p:spPr>
          <a:xfrm>
            <a:off x="5805313" y="1534096"/>
            <a:ext cx="2563165" cy="899637"/>
          </a:xfrm>
          <a:prstGeom prst="rect">
            <a:avLst/>
          </a:prstGeom>
          <a:noFill/>
          <a:ln>
            <a:noFill/>
          </a:ln>
        </p:spPr>
        <p:txBody>
          <a:bodyPr spcFirstLastPara="1" wrap="square" lIns="99550"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a:solidFill>
                  <a:srgbClr val="000000"/>
                </a:solidFill>
                <a:latin typeface="Gill Sans"/>
                <a:ea typeface="Gill Sans"/>
                <a:cs typeface="Gill Sans"/>
                <a:sym typeface="Gill Sans"/>
              </a:rPr>
              <a:t>Current Owners: Starting point – establish planning goals and operation goals, establish key players</a:t>
            </a:r>
            <a:endParaRPr sz="1400" b="0" i="0" u="none" strike="noStrike" cap="none" dirty="0">
              <a:solidFill>
                <a:schemeClr val="dk1"/>
              </a:solidFill>
              <a:latin typeface="Gill Sans"/>
              <a:ea typeface="Gill Sans"/>
              <a:cs typeface="Gill Sans"/>
              <a:sym typeface="Gill Sans"/>
            </a:endParaRPr>
          </a:p>
        </p:txBody>
      </p:sp>
      <p:sp>
        <p:nvSpPr>
          <p:cNvPr id="321" name="Google Shape;321;p22"/>
          <p:cNvSpPr/>
          <p:nvPr/>
        </p:nvSpPr>
        <p:spPr>
          <a:xfrm>
            <a:off x="6285688" y="1818641"/>
            <a:ext cx="2603479" cy="89963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22" name="Google Shape;322;p22"/>
          <p:cNvSpPr txBox="1"/>
          <p:nvPr/>
        </p:nvSpPr>
        <p:spPr>
          <a:xfrm>
            <a:off x="5829334" y="2413512"/>
            <a:ext cx="2603479" cy="899637"/>
          </a:xfrm>
          <a:prstGeom prst="rect">
            <a:avLst/>
          </a:prstGeom>
          <a:noFill/>
          <a:ln>
            <a:noFill/>
          </a:ln>
        </p:spPr>
        <p:txBody>
          <a:bodyPr spcFirstLastPara="1" wrap="square" lIns="99550"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2</a:t>
            </a:r>
            <a:r>
              <a:rPr lang="en-US" sz="1400" b="0" i="0" u="none" strike="noStrike" cap="none" baseline="30000">
                <a:solidFill>
                  <a:srgbClr val="000000"/>
                </a:solidFill>
                <a:latin typeface="Gill Sans"/>
                <a:ea typeface="Gill Sans"/>
                <a:cs typeface="Gill Sans"/>
                <a:sym typeface="Gill Sans"/>
              </a:rPr>
              <a:t>nd</a:t>
            </a:r>
            <a:r>
              <a:rPr lang="en-US" sz="1400" b="0" i="0" u="none" strike="noStrike" cap="none">
                <a:solidFill>
                  <a:srgbClr val="000000"/>
                </a:solidFill>
                <a:latin typeface="Gill Sans"/>
                <a:ea typeface="Gill Sans"/>
                <a:cs typeface="Gill Sans"/>
                <a:sym typeface="Gill Sans"/>
              </a:rPr>
              <a:t> Tier Participants:  Children/next generation owners – modifying the plan, receiving feedback</a:t>
            </a:r>
            <a:endParaRPr sz="1400" b="0" i="0" u="none" strike="noStrike" cap="none">
              <a:solidFill>
                <a:schemeClr val="dk1"/>
              </a:solidFill>
              <a:latin typeface="Gill Sans"/>
              <a:ea typeface="Gill Sans"/>
              <a:cs typeface="Gill Sans"/>
              <a:sym typeface="Gill Sans"/>
            </a:endParaRPr>
          </a:p>
        </p:txBody>
      </p:sp>
      <p:sp>
        <p:nvSpPr>
          <p:cNvPr id="323" name="Google Shape;323;p22"/>
          <p:cNvSpPr/>
          <p:nvPr/>
        </p:nvSpPr>
        <p:spPr>
          <a:xfrm>
            <a:off x="6222997" y="2955342"/>
            <a:ext cx="2168013" cy="89963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24" name="Google Shape;324;p22"/>
          <p:cNvSpPr txBox="1"/>
          <p:nvPr/>
        </p:nvSpPr>
        <p:spPr>
          <a:xfrm>
            <a:off x="5770790" y="3285888"/>
            <a:ext cx="2168013" cy="899637"/>
          </a:xfrm>
          <a:prstGeom prst="rect">
            <a:avLst/>
          </a:prstGeom>
          <a:noFill/>
          <a:ln>
            <a:noFill/>
          </a:ln>
        </p:spPr>
        <p:txBody>
          <a:bodyPr spcFirstLastPara="1" wrap="square" lIns="99550"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3</a:t>
            </a:r>
            <a:r>
              <a:rPr lang="en-US" sz="1400" b="0" i="0" u="none" strike="noStrike" cap="none" baseline="30000">
                <a:solidFill>
                  <a:srgbClr val="000000"/>
                </a:solidFill>
                <a:latin typeface="Gill Sans"/>
                <a:ea typeface="Gill Sans"/>
                <a:cs typeface="Gill Sans"/>
                <a:sym typeface="Gill Sans"/>
              </a:rPr>
              <a:t>rd</a:t>
            </a:r>
            <a:r>
              <a:rPr lang="en-US" sz="1400" b="0" i="0" u="none" strike="noStrike" cap="none">
                <a:solidFill>
                  <a:srgbClr val="000000"/>
                </a:solidFill>
                <a:latin typeface="Gill Sans"/>
                <a:ea typeface="Gill Sans"/>
                <a:cs typeface="Gill Sans"/>
                <a:sym typeface="Gill Sans"/>
              </a:rPr>
              <a:t> Tier Participants: Spouses/extended family – sharing the plan</a:t>
            </a:r>
            <a:endParaRPr sz="1400" b="0" i="0" u="none" strike="noStrike" cap="none">
              <a:solidFill>
                <a:schemeClr val="dk1"/>
              </a:solidFill>
              <a:latin typeface="Gill Sans"/>
              <a:ea typeface="Gill Sans"/>
              <a:cs typeface="Gill Sans"/>
              <a:sym typeface="Gill Sans"/>
            </a:endParaRPr>
          </a:p>
        </p:txBody>
      </p:sp>
      <p:sp>
        <p:nvSpPr>
          <p:cNvPr id="325" name="Google Shape;325;p22"/>
          <p:cNvSpPr/>
          <p:nvPr/>
        </p:nvSpPr>
        <p:spPr>
          <a:xfrm>
            <a:off x="2626467" y="2305654"/>
            <a:ext cx="2681299" cy="2681299"/>
          </a:xfrm>
          <a:prstGeom prst="ellipse">
            <a:avLst/>
          </a:prstGeom>
          <a:solidFill>
            <a:srgbClr val="C6DDAC">
              <a:alpha val="9607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26" name="Google Shape;326;p22"/>
          <p:cNvSpPr/>
          <p:nvPr/>
        </p:nvSpPr>
        <p:spPr>
          <a:xfrm>
            <a:off x="3150339" y="2857197"/>
            <a:ext cx="1608780" cy="1608780"/>
          </a:xfrm>
          <a:prstGeom prst="ellipse">
            <a:avLst/>
          </a:prstGeom>
          <a:solidFill>
            <a:srgbClr val="18A9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27" name="Google Shape;327;p22"/>
          <p:cNvSpPr/>
          <p:nvPr/>
        </p:nvSpPr>
        <p:spPr>
          <a:xfrm>
            <a:off x="3686600" y="3393457"/>
            <a:ext cx="536260" cy="53626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cxnSp>
        <p:nvCxnSpPr>
          <p:cNvPr id="328" name="Google Shape;328;p22"/>
          <p:cNvCxnSpPr/>
          <p:nvPr/>
        </p:nvCxnSpPr>
        <p:spPr>
          <a:xfrm>
            <a:off x="5395323" y="1824081"/>
            <a:ext cx="335162" cy="0"/>
          </a:xfrm>
          <a:prstGeom prst="straightConnector1">
            <a:avLst/>
          </a:prstGeom>
          <a:solidFill>
            <a:srgbClr val="8F8269"/>
          </a:solidFill>
          <a:ln w="44450" cap="flat" cmpd="sng">
            <a:solidFill>
              <a:schemeClr val="dk1"/>
            </a:solidFill>
            <a:prstDash val="solid"/>
            <a:round/>
            <a:headEnd type="none" w="sm" len="sm"/>
            <a:tailEnd type="none" w="sm" len="sm"/>
          </a:ln>
        </p:spPr>
      </p:cxnSp>
      <p:cxnSp>
        <p:nvCxnSpPr>
          <p:cNvPr id="329" name="Google Shape;329;p22"/>
          <p:cNvCxnSpPr/>
          <p:nvPr/>
        </p:nvCxnSpPr>
        <p:spPr>
          <a:xfrm rot="5400000">
            <a:off x="3758771" y="2014599"/>
            <a:ext cx="1842947" cy="1451030"/>
          </a:xfrm>
          <a:prstGeom prst="straightConnector1">
            <a:avLst/>
          </a:prstGeom>
          <a:solidFill>
            <a:srgbClr val="8F8269"/>
          </a:solidFill>
          <a:ln w="44450" cap="flat" cmpd="sng">
            <a:solidFill>
              <a:schemeClr val="dk1"/>
            </a:solidFill>
            <a:prstDash val="solid"/>
            <a:round/>
            <a:headEnd type="none" w="sm" len="sm"/>
            <a:tailEnd type="none" w="sm" len="sm"/>
          </a:ln>
        </p:spPr>
      </p:cxnSp>
      <p:cxnSp>
        <p:nvCxnSpPr>
          <p:cNvPr id="330" name="Google Shape;330;p22"/>
          <p:cNvCxnSpPr/>
          <p:nvPr/>
        </p:nvCxnSpPr>
        <p:spPr>
          <a:xfrm>
            <a:off x="5456516" y="2519523"/>
            <a:ext cx="335162" cy="0"/>
          </a:xfrm>
          <a:prstGeom prst="straightConnector1">
            <a:avLst/>
          </a:prstGeom>
          <a:solidFill>
            <a:srgbClr val="8F8269"/>
          </a:solidFill>
          <a:ln w="44450" cap="flat" cmpd="sng">
            <a:solidFill>
              <a:schemeClr val="dk1"/>
            </a:solidFill>
            <a:prstDash val="solid"/>
            <a:round/>
            <a:headEnd type="none" w="sm" len="sm"/>
            <a:tailEnd type="none" w="sm" len="sm"/>
          </a:ln>
        </p:spPr>
      </p:cxnSp>
      <p:cxnSp>
        <p:nvCxnSpPr>
          <p:cNvPr id="331" name="Google Shape;331;p22"/>
          <p:cNvCxnSpPr/>
          <p:nvPr/>
        </p:nvCxnSpPr>
        <p:spPr>
          <a:xfrm rot="5400000">
            <a:off x="4066951" y="2721605"/>
            <a:ext cx="1610906" cy="1192390"/>
          </a:xfrm>
          <a:prstGeom prst="straightConnector1">
            <a:avLst/>
          </a:prstGeom>
          <a:solidFill>
            <a:srgbClr val="8F8269"/>
          </a:solidFill>
          <a:ln w="44450" cap="flat" cmpd="sng">
            <a:solidFill>
              <a:schemeClr val="dk1"/>
            </a:solidFill>
            <a:prstDash val="solid"/>
            <a:round/>
            <a:headEnd type="none" w="sm" len="sm"/>
            <a:tailEnd type="none" w="sm" len="sm"/>
          </a:ln>
        </p:spPr>
      </p:cxnSp>
      <p:cxnSp>
        <p:nvCxnSpPr>
          <p:cNvPr id="332" name="Google Shape;332;p22"/>
          <p:cNvCxnSpPr/>
          <p:nvPr/>
        </p:nvCxnSpPr>
        <p:spPr>
          <a:xfrm rot="10800000" flipH="1">
            <a:off x="5451097" y="3567661"/>
            <a:ext cx="296383" cy="39744"/>
          </a:xfrm>
          <a:prstGeom prst="straightConnector1">
            <a:avLst/>
          </a:prstGeom>
          <a:solidFill>
            <a:srgbClr val="8F8269"/>
          </a:solidFill>
          <a:ln w="44450" cap="flat" cmpd="sng">
            <a:solidFill>
              <a:schemeClr val="dk1"/>
            </a:solidFill>
            <a:prstDash val="solid"/>
            <a:round/>
            <a:headEnd type="none" w="sm" len="sm"/>
            <a:tailEnd type="none" w="sm" len="sm"/>
          </a:ln>
        </p:spPr>
      </p:cxnSp>
      <p:cxnSp>
        <p:nvCxnSpPr>
          <p:cNvPr id="333" name="Google Shape;333;p22"/>
          <p:cNvCxnSpPr/>
          <p:nvPr/>
        </p:nvCxnSpPr>
        <p:spPr>
          <a:xfrm rot="5400000">
            <a:off x="4598054" y="3689430"/>
            <a:ext cx="962450" cy="778635"/>
          </a:xfrm>
          <a:prstGeom prst="straightConnector1">
            <a:avLst/>
          </a:prstGeom>
          <a:solidFill>
            <a:srgbClr val="8F8269"/>
          </a:solidFill>
          <a:ln w="44450" cap="flat" cmpd="sng">
            <a:solidFill>
              <a:schemeClr val="dk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8375ae1406_0_0"/>
          <p:cNvSpPr txBox="1">
            <a:spLocks noGrp="1"/>
          </p:cNvSpPr>
          <p:nvPr>
            <p:ph type="body" idx="1"/>
          </p:nvPr>
        </p:nvSpPr>
        <p:spPr>
          <a:xfrm>
            <a:off x="359160" y="1375676"/>
            <a:ext cx="4293393" cy="2930401"/>
          </a:xfrm>
          <a:prstGeom prst="rect">
            <a:avLst/>
          </a:prstGeom>
          <a:noFill/>
          <a:ln>
            <a:noFill/>
          </a:ln>
        </p:spPr>
        <p:txBody>
          <a:bodyPr spcFirstLastPara="1" wrap="square" lIns="91425" tIns="91425" rIns="91425" bIns="91425" anchor="t" anchorCtr="0">
            <a:noAutofit/>
          </a:bodyPr>
          <a:lstStyle/>
          <a:p>
            <a:pPr marL="342900" lvl="0" indent="-342900" algn="l" rtl="0">
              <a:lnSpc>
                <a:spcPct val="112000"/>
              </a:lnSpc>
              <a:spcBef>
                <a:spcPts val="200"/>
              </a:spcBef>
              <a:spcAft>
                <a:spcPts val="0"/>
              </a:spcAft>
              <a:buClr>
                <a:schemeClr val="tx1"/>
              </a:buClr>
              <a:buSzPts val="2208"/>
              <a:buFont typeface="Arial" panose="020B0604020202020204" pitchFamily="34" charset="0"/>
              <a:buChar char="•"/>
            </a:pPr>
            <a:r>
              <a:rPr lang="en-US" sz="2200" dirty="0">
                <a:solidFill>
                  <a:srgbClr val="000000"/>
                </a:solidFill>
                <a:latin typeface="Gill Sans"/>
                <a:ea typeface="Gill Sans"/>
                <a:cs typeface="Gill Sans"/>
                <a:sym typeface="Gill Sans"/>
              </a:rPr>
              <a:t>First, determine who should be involved in your succession planning! </a:t>
            </a:r>
            <a:endParaRPr dirty="0"/>
          </a:p>
          <a:p>
            <a:pPr marL="342900" lvl="0" indent="-342900" algn="l" rtl="0">
              <a:lnSpc>
                <a:spcPct val="112000"/>
              </a:lnSpc>
              <a:spcBef>
                <a:spcPts val="200"/>
              </a:spcBef>
              <a:spcAft>
                <a:spcPts val="0"/>
              </a:spcAft>
              <a:buClr>
                <a:schemeClr val="tx1"/>
              </a:buClr>
              <a:buSzPts val="2208"/>
              <a:buFont typeface="Arial" panose="020B0604020202020204" pitchFamily="34" charset="0"/>
              <a:buChar char="•"/>
            </a:pPr>
            <a:r>
              <a:rPr lang="en-US" sz="2200" dirty="0">
                <a:solidFill>
                  <a:srgbClr val="000000"/>
                </a:solidFill>
                <a:latin typeface="Gill Sans"/>
                <a:ea typeface="Gill Sans"/>
                <a:cs typeface="Gill Sans"/>
                <a:sym typeface="Gill Sans"/>
              </a:rPr>
              <a:t>List a few people from each category or relation to the land/business. </a:t>
            </a:r>
            <a:endParaRPr dirty="0"/>
          </a:p>
          <a:p>
            <a:pPr marL="342900" lvl="0" indent="-342900" algn="l" rtl="0">
              <a:lnSpc>
                <a:spcPct val="112000"/>
              </a:lnSpc>
              <a:spcBef>
                <a:spcPts val="200"/>
              </a:spcBef>
              <a:spcAft>
                <a:spcPts val="0"/>
              </a:spcAft>
              <a:buClr>
                <a:schemeClr val="tx1"/>
              </a:buClr>
              <a:buSzPts val="2208"/>
              <a:buFont typeface="Arial" panose="020B0604020202020204" pitchFamily="34" charset="0"/>
              <a:buChar char="•"/>
            </a:pPr>
            <a:r>
              <a:rPr lang="en-US" sz="2200" dirty="0">
                <a:solidFill>
                  <a:srgbClr val="000000"/>
                </a:solidFill>
                <a:latin typeface="Gill Sans"/>
                <a:ea typeface="Gill Sans"/>
                <a:cs typeface="Gill Sans"/>
                <a:sym typeface="Gill Sans"/>
              </a:rPr>
              <a:t>Brainstorm who is at the table for your family/business meetings and when. </a:t>
            </a:r>
            <a:endParaRPr sz="2200" dirty="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SzPts val="1288"/>
              <a:buNone/>
            </a:pPr>
            <a:endParaRPr sz="1400" dirty="0">
              <a:solidFill>
                <a:srgbClr val="000000"/>
              </a:solidFill>
              <a:highlight>
                <a:srgbClr val="FFFFFF"/>
              </a:highlight>
              <a:latin typeface="Arial"/>
              <a:ea typeface="Arial"/>
              <a:cs typeface="Arial"/>
              <a:sym typeface="Arial"/>
            </a:endParaRPr>
          </a:p>
        </p:txBody>
      </p:sp>
      <p:sp>
        <p:nvSpPr>
          <p:cNvPr id="341" name="Google Shape;341;g28375ae1406_0_0"/>
          <p:cNvSpPr txBox="1">
            <a:spLocks noGrp="1"/>
          </p:cNvSpPr>
          <p:nvPr>
            <p:ph type="title"/>
          </p:nvPr>
        </p:nvSpPr>
        <p:spPr>
          <a:xfrm>
            <a:off x="435894" y="615326"/>
            <a:ext cx="8272212" cy="7603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HANDOUT: WHO’S AT THE </a:t>
            </a:r>
            <a:br>
              <a:rPr lang="en-US" sz="2800" b="1">
                <a:latin typeface="Livvic"/>
                <a:ea typeface="Livvic"/>
                <a:cs typeface="Livvic"/>
                <a:sym typeface="Livvic"/>
              </a:rPr>
            </a:br>
            <a:r>
              <a:rPr lang="en-US" sz="2800" b="1">
                <a:latin typeface="Livvic"/>
                <a:ea typeface="Livvic"/>
                <a:cs typeface="Livvic"/>
                <a:sym typeface="Livvic"/>
              </a:rPr>
              <a:t>TABLE AND WHEN?</a:t>
            </a:r>
            <a:endParaRPr/>
          </a:p>
        </p:txBody>
      </p:sp>
      <p:pic>
        <p:nvPicPr>
          <p:cNvPr id="3" name="Picture 2">
            <a:extLst>
              <a:ext uri="{FF2B5EF4-FFF2-40B4-BE49-F238E27FC236}">
                <a16:creationId xmlns:a16="http://schemas.microsoft.com/office/drawing/2014/main" id="{A7730271-A344-D120-6317-87F9C2E0BCA0}"/>
              </a:ext>
            </a:extLst>
          </p:cNvPr>
          <p:cNvPicPr>
            <a:picLocks noChangeAspect="1"/>
          </p:cNvPicPr>
          <p:nvPr/>
        </p:nvPicPr>
        <p:blipFill>
          <a:blip r:embed="rId3"/>
          <a:stretch>
            <a:fillRect/>
          </a:stretch>
        </p:blipFill>
        <p:spPr>
          <a:xfrm>
            <a:off x="5521957" y="837423"/>
            <a:ext cx="2950630" cy="407411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p:nvPr/>
        </p:nvSpPr>
        <p:spPr>
          <a:xfrm>
            <a:off x="357051" y="365142"/>
            <a:ext cx="8447315" cy="676479"/>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2800" b="1" i="0" u="none" strike="noStrike" cap="none">
                <a:solidFill>
                  <a:schemeClr val="accent1"/>
                </a:solidFill>
                <a:latin typeface="Livvic"/>
                <a:ea typeface="Livvic"/>
                <a:cs typeface="Livvic"/>
                <a:sym typeface="Livvic"/>
              </a:rPr>
              <a:t>How to Prepare for Your Meeting</a:t>
            </a:r>
            <a:endParaRPr sz="1400" b="1" i="0" u="none" strike="noStrike" cap="none">
              <a:solidFill>
                <a:schemeClr val="accent1"/>
              </a:solidFill>
              <a:latin typeface="Livvic"/>
              <a:ea typeface="Livvic"/>
              <a:cs typeface="Livvic"/>
              <a:sym typeface="Livvic"/>
            </a:endParaRPr>
          </a:p>
        </p:txBody>
      </p:sp>
      <p:grpSp>
        <p:nvGrpSpPr>
          <p:cNvPr id="349" name="Google Shape;349;p23"/>
          <p:cNvGrpSpPr/>
          <p:nvPr/>
        </p:nvGrpSpPr>
        <p:grpSpPr>
          <a:xfrm>
            <a:off x="932326" y="979309"/>
            <a:ext cx="7086917" cy="3890407"/>
            <a:chOff x="380911" y="2488"/>
            <a:chExt cx="7086917" cy="3890407"/>
          </a:xfrm>
        </p:grpSpPr>
        <p:sp>
          <p:nvSpPr>
            <p:cNvPr id="350" name="Google Shape;350;p23"/>
            <p:cNvSpPr/>
            <p:nvPr/>
          </p:nvSpPr>
          <p:spPr>
            <a:xfrm>
              <a:off x="2497231" y="442623"/>
              <a:ext cx="341889" cy="91440"/>
            </a:xfrm>
            <a:custGeom>
              <a:avLst/>
              <a:gdLst/>
              <a:ahLst/>
              <a:cxnLst/>
              <a:rect l="l" t="t" r="r" b="b"/>
              <a:pathLst>
                <a:path w="120000" h="120000" extrusionOk="0">
                  <a:moveTo>
                    <a:pt x="0" y="60000"/>
                  </a:moveTo>
                  <a:lnTo>
                    <a:pt x="120000" y="60000"/>
                  </a:lnTo>
                </a:path>
              </a:pathLst>
            </a:custGeom>
            <a:noFill/>
            <a:ln w="12700" cap="rnd" cmpd="sng">
              <a:solidFill>
                <a:srgbClr val="4490B8"/>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txBox="1"/>
            <p:nvPr/>
          </p:nvSpPr>
          <p:spPr>
            <a:xfrm>
              <a:off x="2658863" y="486479"/>
              <a:ext cx="18624"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52" name="Google Shape;352;p23"/>
            <p:cNvSpPr/>
            <p:nvPr/>
          </p:nvSpPr>
          <p:spPr>
            <a:xfrm>
              <a:off x="380911" y="2488"/>
              <a:ext cx="2118120" cy="971711"/>
            </a:xfrm>
            <a:prstGeom prst="rect">
              <a:avLst/>
            </a:prstGeom>
            <a:solidFill>
              <a:srgbClr val="D3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3"/>
            <p:cNvSpPr txBox="1"/>
            <p:nvPr/>
          </p:nvSpPr>
          <p:spPr>
            <a:xfrm>
              <a:off x="380911" y="2488"/>
              <a:ext cx="2118120" cy="971711"/>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Invite the correct group of people to the meeting</a:t>
              </a:r>
              <a:endParaRPr sz="1400" b="0" i="0" u="none" strike="noStrike" cap="none">
                <a:solidFill>
                  <a:srgbClr val="000000"/>
                </a:solidFill>
                <a:latin typeface="Arial"/>
                <a:ea typeface="Arial"/>
                <a:cs typeface="Arial"/>
                <a:sym typeface="Arial"/>
              </a:endParaRPr>
            </a:p>
          </p:txBody>
        </p:sp>
        <p:sp>
          <p:nvSpPr>
            <p:cNvPr id="354" name="Google Shape;354;p23"/>
            <p:cNvSpPr/>
            <p:nvPr/>
          </p:nvSpPr>
          <p:spPr>
            <a:xfrm>
              <a:off x="4992489" y="442623"/>
              <a:ext cx="341889" cy="91440"/>
            </a:xfrm>
            <a:custGeom>
              <a:avLst/>
              <a:gdLst/>
              <a:ahLst/>
              <a:cxnLst/>
              <a:rect l="l" t="t" r="r" b="b"/>
              <a:pathLst>
                <a:path w="120000" h="120000" extrusionOk="0">
                  <a:moveTo>
                    <a:pt x="0" y="60000"/>
                  </a:moveTo>
                  <a:lnTo>
                    <a:pt x="120000" y="60000"/>
                  </a:lnTo>
                </a:path>
              </a:pathLst>
            </a:custGeom>
            <a:noFill/>
            <a:ln w="12700" cap="rnd" cmpd="sng">
              <a:solidFill>
                <a:srgbClr val="43CBE7"/>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3"/>
            <p:cNvSpPr txBox="1"/>
            <p:nvPr/>
          </p:nvSpPr>
          <p:spPr>
            <a:xfrm>
              <a:off x="5154121" y="486479"/>
              <a:ext cx="18624"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56" name="Google Shape;356;p23"/>
            <p:cNvSpPr/>
            <p:nvPr/>
          </p:nvSpPr>
          <p:spPr>
            <a:xfrm>
              <a:off x="2871520" y="2488"/>
              <a:ext cx="2122768" cy="971711"/>
            </a:xfrm>
            <a:prstGeom prst="rect">
              <a:avLst/>
            </a:prstGeom>
            <a:solidFill>
              <a:srgbClr val="C1D1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3"/>
            <p:cNvSpPr txBox="1"/>
            <p:nvPr/>
          </p:nvSpPr>
          <p:spPr>
            <a:xfrm>
              <a:off x="2871520" y="2488"/>
              <a:ext cx="2122768" cy="971711"/>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Have ground rules</a:t>
              </a:r>
              <a:endParaRPr sz="1400" b="0" i="0" u="none" strike="noStrike" cap="none">
                <a:solidFill>
                  <a:srgbClr val="000000"/>
                </a:solidFill>
                <a:latin typeface="Arial"/>
                <a:ea typeface="Arial"/>
                <a:cs typeface="Arial"/>
                <a:sym typeface="Arial"/>
              </a:endParaRPr>
            </a:p>
          </p:txBody>
        </p:sp>
        <p:sp>
          <p:nvSpPr>
            <p:cNvPr id="358" name="Google Shape;358;p23"/>
            <p:cNvSpPr/>
            <p:nvPr/>
          </p:nvSpPr>
          <p:spPr>
            <a:xfrm>
              <a:off x="1395539" y="972399"/>
              <a:ext cx="5021763" cy="341889"/>
            </a:xfrm>
            <a:custGeom>
              <a:avLst/>
              <a:gdLst/>
              <a:ahLst/>
              <a:cxnLst/>
              <a:rect l="l" t="t" r="r" b="b"/>
              <a:pathLst>
                <a:path w="120000" h="120000" extrusionOk="0">
                  <a:moveTo>
                    <a:pt x="120000" y="0"/>
                  </a:moveTo>
                  <a:lnTo>
                    <a:pt x="120000" y="66002"/>
                  </a:lnTo>
                  <a:lnTo>
                    <a:pt x="0" y="66002"/>
                  </a:lnTo>
                  <a:lnTo>
                    <a:pt x="0" y="120000"/>
                  </a:lnTo>
                </a:path>
              </a:pathLst>
            </a:custGeom>
            <a:noFill/>
            <a:ln w="12700" cap="rnd"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3"/>
            <p:cNvSpPr txBox="1"/>
            <p:nvPr/>
          </p:nvSpPr>
          <p:spPr>
            <a:xfrm>
              <a:off x="3780532" y="1141480"/>
              <a:ext cx="251777"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60" name="Google Shape;360;p23"/>
            <p:cNvSpPr/>
            <p:nvPr/>
          </p:nvSpPr>
          <p:spPr>
            <a:xfrm>
              <a:off x="5366778" y="2488"/>
              <a:ext cx="2101050" cy="971711"/>
            </a:xfrm>
            <a:prstGeom prst="rect">
              <a:avLst/>
            </a:prstGeom>
            <a:solidFill>
              <a:srgbClr val="D8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txBox="1"/>
            <p:nvPr/>
          </p:nvSpPr>
          <p:spPr>
            <a:xfrm>
              <a:off x="5366778" y="2488"/>
              <a:ext cx="2101050" cy="971711"/>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Develop an agenda</a:t>
              </a: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a:off x="2408368" y="1786824"/>
              <a:ext cx="341889" cy="91440"/>
            </a:xfrm>
            <a:custGeom>
              <a:avLst/>
              <a:gdLst/>
              <a:ahLst/>
              <a:cxnLst/>
              <a:rect l="l" t="t" r="r" b="b"/>
              <a:pathLst>
                <a:path w="120000" h="120000" extrusionOk="0">
                  <a:moveTo>
                    <a:pt x="0" y="60000"/>
                  </a:moveTo>
                  <a:lnTo>
                    <a:pt x="120000" y="60000"/>
                  </a:lnTo>
                </a:path>
              </a:pathLst>
            </a:custGeom>
            <a:noFill/>
            <a:ln w="12700" cap="rnd" cmpd="sng">
              <a:solidFill>
                <a:srgbClr val="A1C775"/>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3"/>
            <p:cNvSpPr txBox="1"/>
            <p:nvPr/>
          </p:nvSpPr>
          <p:spPr>
            <a:xfrm>
              <a:off x="2570000" y="1830680"/>
              <a:ext cx="18624"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64" name="Google Shape;364;p23"/>
            <p:cNvSpPr/>
            <p:nvPr/>
          </p:nvSpPr>
          <p:spPr>
            <a:xfrm>
              <a:off x="380911" y="1346689"/>
              <a:ext cx="2029257" cy="971711"/>
            </a:xfrm>
            <a:prstGeom prst="rect">
              <a:avLst/>
            </a:prstGeom>
            <a:solidFill>
              <a:srgbClr val="EBF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3"/>
            <p:cNvSpPr txBox="1"/>
            <p:nvPr/>
          </p:nvSpPr>
          <p:spPr>
            <a:xfrm>
              <a:off x="380911" y="1346689"/>
              <a:ext cx="2029257" cy="971711"/>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Avoid having the meeting at the kitchen table</a:t>
              </a: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4905099" y="1786824"/>
              <a:ext cx="341889" cy="91440"/>
            </a:xfrm>
            <a:custGeom>
              <a:avLst/>
              <a:gdLst/>
              <a:ahLst/>
              <a:cxnLst/>
              <a:rect l="l" t="t" r="r" b="b"/>
              <a:pathLst>
                <a:path w="120000" h="120000" extrusionOk="0">
                  <a:moveTo>
                    <a:pt x="0" y="60000"/>
                  </a:moveTo>
                  <a:lnTo>
                    <a:pt x="120000" y="60000"/>
                  </a:lnTo>
                </a:path>
              </a:pathLst>
            </a:custGeom>
            <a:noFill/>
            <a:ln w="12700" cap="rnd" cmpd="sng">
              <a:solidFill>
                <a:srgbClr val="41955F"/>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3"/>
            <p:cNvSpPr txBox="1"/>
            <p:nvPr/>
          </p:nvSpPr>
          <p:spPr>
            <a:xfrm>
              <a:off x="5066732" y="1830680"/>
              <a:ext cx="18624"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68" name="Google Shape;368;p23"/>
            <p:cNvSpPr/>
            <p:nvPr/>
          </p:nvSpPr>
          <p:spPr>
            <a:xfrm>
              <a:off x="2782657" y="1346689"/>
              <a:ext cx="2124242" cy="971711"/>
            </a:xfrm>
            <a:prstGeom prst="rect">
              <a:avLst/>
            </a:prstGeom>
            <a:solidFill>
              <a:srgbClr val="D5EC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3"/>
            <p:cNvSpPr txBox="1"/>
            <p:nvPr/>
          </p:nvSpPr>
          <p:spPr>
            <a:xfrm>
              <a:off x="2782657" y="1346689"/>
              <a:ext cx="2124242" cy="97171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Gill Sans"/>
                <a:buNone/>
              </a:pPr>
              <a:r>
                <a:rPr lang="en-US" sz="1800" b="0" i="0" u="none" strike="noStrike" cap="none">
                  <a:solidFill>
                    <a:schemeClr val="dk1"/>
                  </a:solidFill>
                  <a:latin typeface="Gill Sans"/>
                  <a:ea typeface="Gill Sans"/>
                  <a:cs typeface="Gill Sans"/>
                  <a:sym typeface="Gill Sans"/>
                </a:rPr>
                <a:t>Allow each person to share their opinion</a:t>
              </a:r>
              <a:endParaRPr sz="1400" b="0" i="0" u="none" strike="noStrike" cap="none">
                <a:solidFill>
                  <a:srgbClr val="000000"/>
                </a:solidFill>
                <a:latin typeface="Arial"/>
                <a:ea typeface="Arial"/>
                <a:cs typeface="Arial"/>
                <a:sym typeface="Arial"/>
              </a:endParaRPr>
            </a:p>
          </p:txBody>
        </p:sp>
        <p:sp>
          <p:nvSpPr>
            <p:cNvPr id="370" name="Google Shape;370;p23"/>
            <p:cNvSpPr/>
            <p:nvPr/>
          </p:nvSpPr>
          <p:spPr>
            <a:xfrm>
              <a:off x="1446894" y="2316600"/>
              <a:ext cx="4892987" cy="341889"/>
            </a:xfrm>
            <a:custGeom>
              <a:avLst/>
              <a:gdLst/>
              <a:ahLst/>
              <a:cxnLst/>
              <a:rect l="l" t="t" r="r" b="b"/>
              <a:pathLst>
                <a:path w="120000" h="120000" extrusionOk="0">
                  <a:moveTo>
                    <a:pt x="120000" y="0"/>
                  </a:moveTo>
                  <a:lnTo>
                    <a:pt x="120000" y="66002"/>
                  </a:lnTo>
                  <a:lnTo>
                    <a:pt x="0" y="66002"/>
                  </a:lnTo>
                  <a:lnTo>
                    <a:pt x="0" y="120000"/>
                  </a:lnTo>
                </a:path>
              </a:pathLst>
            </a:custGeom>
            <a:noFill/>
            <a:ln w="12700" cap="rnd" cmpd="sng">
              <a:solidFill>
                <a:srgbClr val="4490B8"/>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3"/>
            <p:cNvSpPr txBox="1"/>
            <p:nvPr/>
          </p:nvSpPr>
          <p:spPr>
            <a:xfrm>
              <a:off x="3770709" y="2485680"/>
              <a:ext cx="245357" cy="37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b="0" i="0" u="none" strike="noStrike" cap="none">
                <a:solidFill>
                  <a:schemeClr val="dk1"/>
                </a:solidFill>
                <a:latin typeface="Gill Sans"/>
                <a:ea typeface="Gill Sans"/>
                <a:cs typeface="Gill Sans"/>
                <a:sym typeface="Gill Sans"/>
              </a:endParaRPr>
            </a:p>
          </p:txBody>
        </p:sp>
        <p:sp>
          <p:nvSpPr>
            <p:cNvPr id="372" name="Google Shape;372;p23"/>
            <p:cNvSpPr/>
            <p:nvPr/>
          </p:nvSpPr>
          <p:spPr>
            <a:xfrm>
              <a:off x="5279389" y="1346689"/>
              <a:ext cx="2120986" cy="971711"/>
            </a:xfrm>
            <a:prstGeom prst="rect">
              <a:avLst/>
            </a:prstGeom>
            <a:solidFill>
              <a:srgbClr val="D8E8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3"/>
            <p:cNvSpPr txBox="1"/>
            <p:nvPr/>
          </p:nvSpPr>
          <p:spPr>
            <a:xfrm>
              <a:off x="5279389" y="1346689"/>
              <a:ext cx="2120986" cy="971711"/>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Respect each other's time</a:t>
              </a:r>
              <a:endParaRPr sz="1400" b="0" i="0" u="none" strike="noStrike" cap="none">
                <a:solidFill>
                  <a:srgbClr val="000000"/>
                </a:solidFill>
                <a:latin typeface="Arial"/>
                <a:ea typeface="Arial"/>
                <a:cs typeface="Arial"/>
                <a:sym typeface="Arial"/>
              </a:endParaRPr>
            </a:p>
          </p:txBody>
        </p:sp>
        <p:sp>
          <p:nvSpPr>
            <p:cNvPr id="374" name="Google Shape;374;p23"/>
            <p:cNvSpPr/>
            <p:nvPr/>
          </p:nvSpPr>
          <p:spPr>
            <a:xfrm>
              <a:off x="380911" y="2690889"/>
              <a:ext cx="2131967" cy="1202006"/>
            </a:xfrm>
            <a:prstGeom prst="rect">
              <a:avLst/>
            </a:prstGeom>
            <a:solidFill>
              <a:srgbClr val="8DDFF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3"/>
            <p:cNvSpPr txBox="1"/>
            <p:nvPr/>
          </p:nvSpPr>
          <p:spPr>
            <a:xfrm>
              <a:off x="380911" y="2690889"/>
              <a:ext cx="2131967" cy="1202006"/>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Gill Sans"/>
                <a:buNone/>
              </a:pPr>
              <a:r>
                <a:rPr lang="en-US" sz="2000" b="0" i="0" u="none" strike="noStrike" cap="none">
                  <a:solidFill>
                    <a:schemeClr val="dk1"/>
                  </a:solidFill>
                  <a:latin typeface="Gill Sans"/>
                  <a:ea typeface="Gill Sans"/>
                  <a:cs typeface="Gill Sans"/>
                  <a:sym typeface="Gill Sans"/>
                </a:rPr>
                <a:t>Decide and talk about how decisions are going to be made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g28375ae1406_0_252"/>
          <p:cNvSpPr txBox="1">
            <a:spLocks noGrp="1"/>
          </p:cNvSpPr>
          <p:nvPr>
            <p:ph type="title"/>
          </p:nvPr>
        </p:nvSpPr>
        <p:spPr>
          <a:xfrm>
            <a:off x="435894" y="526617"/>
            <a:ext cx="8272212" cy="640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HANDOUT: MEETING LOGISTICS</a:t>
            </a:r>
            <a:endParaRPr/>
          </a:p>
        </p:txBody>
      </p:sp>
      <p:sp>
        <p:nvSpPr>
          <p:cNvPr id="383" name="Google Shape;383;g28375ae1406_0_252"/>
          <p:cNvSpPr txBox="1">
            <a:spLocks noGrp="1"/>
          </p:cNvSpPr>
          <p:nvPr>
            <p:ph type="body" idx="1"/>
          </p:nvPr>
        </p:nvSpPr>
        <p:spPr>
          <a:xfrm>
            <a:off x="322452" y="1548287"/>
            <a:ext cx="6165434" cy="3389473"/>
          </a:xfrm>
          <a:prstGeom prst="rect">
            <a:avLst/>
          </a:prstGeom>
          <a:noFill/>
          <a:ln>
            <a:noFill/>
          </a:ln>
        </p:spPr>
        <p:txBody>
          <a:bodyPr spcFirstLastPara="1" wrap="square" lIns="91425" tIns="45700" rIns="91425" bIns="45700" anchor="ctr" anchorCtr="0">
            <a:normAutofit fontScale="92500" lnSpcReduction="10000"/>
          </a:bodyPr>
          <a:lstStyle/>
          <a:p>
            <a:pPr marL="274320" lvl="0" indent="-274320" algn="l" rtl="0">
              <a:lnSpc>
                <a:spcPct val="10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This form will help you record the logistics of your meeting(s) — such as date, time, location, attendees, and rough draft of an invitation. </a:t>
            </a:r>
            <a:endParaRPr dirty="0">
              <a:solidFill>
                <a:schemeClr val="tx1"/>
              </a:solidFill>
            </a:endParaRPr>
          </a:p>
          <a:p>
            <a:pPr marL="274320" lvl="0" indent="-274320" algn="l" rtl="0">
              <a:lnSpc>
                <a:spcPct val="10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Consider providing your invitees with a range of dates. </a:t>
            </a:r>
            <a:endParaRPr dirty="0">
              <a:solidFill>
                <a:schemeClr val="tx1"/>
              </a:solidFill>
            </a:endParaRPr>
          </a:p>
          <a:p>
            <a:pPr marL="274320" lvl="0" indent="-274320" algn="l" rtl="0">
              <a:lnSpc>
                <a:spcPct val="10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You may also consider completing an agenda with designated ground rules and</a:t>
            </a:r>
            <a:endParaRPr dirty="0">
              <a:solidFill>
                <a:schemeClr val="tx1"/>
              </a:solidFill>
            </a:endParaRPr>
          </a:p>
          <a:p>
            <a:pPr marL="274320" lvl="0" indent="-274320" algn="l" rtl="0">
              <a:lnSpc>
                <a:spcPct val="10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attaching them to the final meeting invitation so that your attendees can be prepared for the meeting.</a:t>
            </a:r>
            <a:endParaRPr dirty="0">
              <a:solidFill>
                <a:schemeClr val="tx1"/>
              </a:solidFill>
            </a:endParaRPr>
          </a:p>
          <a:p>
            <a:pPr marL="229500" lvl="0" indent="-132229" algn="l" rtl="0">
              <a:lnSpc>
                <a:spcPct val="100000"/>
              </a:lnSpc>
              <a:spcBef>
                <a:spcPts val="333"/>
              </a:spcBef>
              <a:spcAft>
                <a:spcPts val="0"/>
              </a:spcAft>
              <a:buSzPct val="91999"/>
              <a:buNone/>
            </a:pPr>
            <a:endParaRPr sz="1800" dirty="0"/>
          </a:p>
        </p:txBody>
      </p:sp>
      <p:pic>
        <p:nvPicPr>
          <p:cNvPr id="3" name="Picture 2">
            <a:extLst>
              <a:ext uri="{FF2B5EF4-FFF2-40B4-BE49-F238E27FC236}">
                <a16:creationId xmlns:a16="http://schemas.microsoft.com/office/drawing/2014/main" id="{FB155AF0-1272-82A9-8A09-CA099CD9D99D}"/>
              </a:ext>
            </a:extLst>
          </p:cNvPr>
          <p:cNvPicPr>
            <a:picLocks noChangeAspect="1"/>
          </p:cNvPicPr>
          <p:nvPr/>
        </p:nvPicPr>
        <p:blipFill>
          <a:blip r:embed="rId3"/>
          <a:stretch>
            <a:fillRect/>
          </a:stretch>
        </p:blipFill>
        <p:spPr>
          <a:xfrm>
            <a:off x="6314565" y="914400"/>
            <a:ext cx="2687938" cy="38493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g28375ae1406_0_6"/>
          <p:cNvSpPr txBox="1">
            <a:spLocks noGrp="1"/>
          </p:cNvSpPr>
          <p:nvPr>
            <p:ph type="body" idx="1"/>
          </p:nvPr>
        </p:nvSpPr>
        <p:spPr>
          <a:xfrm>
            <a:off x="435895" y="1635373"/>
            <a:ext cx="5329179" cy="27587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208"/>
              <a:buNone/>
            </a:pPr>
            <a:r>
              <a:rPr lang="en-US" sz="2400" dirty="0">
                <a:solidFill>
                  <a:srgbClr val="000000"/>
                </a:solidFill>
                <a:highlight>
                  <a:srgbClr val="FFFFFF"/>
                </a:highlight>
                <a:latin typeface="Gill Sans"/>
                <a:ea typeface="Gill Sans"/>
                <a:cs typeface="Gill Sans"/>
                <a:sym typeface="Gill Sans"/>
              </a:rPr>
              <a:t>This form will help you create a meeting agenda and minutes, including major decisions or discussions.</a:t>
            </a:r>
            <a:endParaRPr sz="2400" dirty="0">
              <a:solidFill>
                <a:srgbClr val="000000"/>
              </a:solidFill>
              <a:highlight>
                <a:srgbClr val="FFFFFF"/>
              </a:highlight>
            </a:endParaRPr>
          </a:p>
          <a:p>
            <a:pPr marL="0" lvl="0" indent="0" algn="l" rtl="0">
              <a:lnSpc>
                <a:spcPct val="100000"/>
              </a:lnSpc>
              <a:spcBef>
                <a:spcPts val="0"/>
              </a:spcBef>
              <a:spcAft>
                <a:spcPts val="0"/>
              </a:spcAft>
              <a:buSzPts val="2208"/>
              <a:buNone/>
            </a:pPr>
            <a:endParaRPr dirty="0"/>
          </a:p>
          <a:p>
            <a:pPr marL="0" lvl="0" indent="0" algn="l" rtl="0">
              <a:lnSpc>
                <a:spcPct val="100000"/>
              </a:lnSpc>
              <a:spcBef>
                <a:spcPts val="0"/>
              </a:spcBef>
              <a:spcAft>
                <a:spcPts val="0"/>
              </a:spcAft>
              <a:buSzPts val="2208"/>
              <a:buNone/>
            </a:pPr>
            <a:r>
              <a:rPr lang="en-US" sz="2400" dirty="0">
                <a:solidFill>
                  <a:srgbClr val="000000"/>
                </a:solidFill>
                <a:highlight>
                  <a:srgbClr val="FFFFFF"/>
                </a:highlight>
                <a:latin typeface="Gill Sans"/>
                <a:ea typeface="Gill Sans"/>
                <a:cs typeface="Gill Sans"/>
                <a:sym typeface="Gill Sans"/>
              </a:rPr>
              <a:t>Identify actions to accomplish before the next meeting or a certain date. </a:t>
            </a:r>
            <a:endParaRPr dirty="0"/>
          </a:p>
          <a:p>
            <a:pPr marL="0" lvl="0" indent="0" algn="l" rtl="0">
              <a:lnSpc>
                <a:spcPct val="100000"/>
              </a:lnSpc>
              <a:spcBef>
                <a:spcPts val="0"/>
              </a:spcBef>
              <a:spcAft>
                <a:spcPts val="0"/>
              </a:spcAft>
              <a:buSzPts val="2208"/>
              <a:buNone/>
            </a:pPr>
            <a:endParaRPr dirty="0"/>
          </a:p>
          <a:p>
            <a:pPr marL="0" lvl="0" indent="0" algn="l" rtl="0">
              <a:lnSpc>
                <a:spcPct val="100000"/>
              </a:lnSpc>
              <a:spcBef>
                <a:spcPts val="0"/>
              </a:spcBef>
              <a:spcAft>
                <a:spcPts val="0"/>
              </a:spcAft>
              <a:buSzPts val="2208"/>
              <a:buNone/>
            </a:pPr>
            <a:r>
              <a:rPr lang="en-US" sz="2400" dirty="0">
                <a:solidFill>
                  <a:srgbClr val="000000"/>
                </a:solidFill>
                <a:highlight>
                  <a:srgbClr val="FFFFFF"/>
                </a:highlight>
                <a:latin typeface="Gill Sans"/>
                <a:ea typeface="Gill Sans"/>
                <a:cs typeface="Gill Sans"/>
                <a:sym typeface="Gill Sans"/>
              </a:rPr>
              <a:t>A sample agenda is included.</a:t>
            </a:r>
            <a:endParaRPr dirty="0"/>
          </a:p>
          <a:p>
            <a:pPr marL="229500" lvl="0" indent="-150633" algn="l" rtl="0">
              <a:lnSpc>
                <a:spcPct val="100000"/>
              </a:lnSpc>
              <a:spcBef>
                <a:spcPts val="270"/>
              </a:spcBef>
              <a:spcAft>
                <a:spcPts val="0"/>
              </a:spcAft>
              <a:buSzPts val="1242"/>
              <a:buNone/>
            </a:pPr>
            <a:endParaRPr dirty="0"/>
          </a:p>
        </p:txBody>
      </p:sp>
      <p:sp>
        <p:nvSpPr>
          <p:cNvPr id="391" name="Google Shape;391;g28375ae1406_0_6"/>
          <p:cNvSpPr txBox="1">
            <a:spLocks noGrp="1"/>
          </p:cNvSpPr>
          <p:nvPr>
            <p:ph type="title"/>
          </p:nvPr>
        </p:nvSpPr>
        <p:spPr>
          <a:xfrm>
            <a:off x="435894" y="526617"/>
            <a:ext cx="8272212" cy="59678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HANDOUT: MEETING AGENDA MINUTES</a:t>
            </a:r>
            <a:endParaRPr/>
          </a:p>
        </p:txBody>
      </p:sp>
      <p:pic>
        <p:nvPicPr>
          <p:cNvPr id="3" name="Picture 2">
            <a:extLst>
              <a:ext uri="{FF2B5EF4-FFF2-40B4-BE49-F238E27FC236}">
                <a16:creationId xmlns:a16="http://schemas.microsoft.com/office/drawing/2014/main" id="{31F1CAD4-A4A5-9525-D03E-A7507435BD80}"/>
              </a:ext>
            </a:extLst>
          </p:cNvPr>
          <p:cNvPicPr>
            <a:picLocks noChangeAspect="1"/>
          </p:cNvPicPr>
          <p:nvPr/>
        </p:nvPicPr>
        <p:blipFill>
          <a:blip r:embed="rId3"/>
          <a:stretch>
            <a:fillRect/>
          </a:stretch>
        </p:blipFill>
        <p:spPr>
          <a:xfrm>
            <a:off x="5920203" y="1061413"/>
            <a:ext cx="2732047" cy="40200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4"/>
          <p:cNvSpPr/>
          <p:nvPr/>
        </p:nvSpPr>
        <p:spPr>
          <a:xfrm>
            <a:off x="171768" y="1115541"/>
            <a:ext cx="3111363" cy="3162515"/>
          </a:xfrm>
          <a:prstGeom prst="ellipse">
            <a:avLst/>
          </a:prstGeom>
          <a:solidFill>
            <a:schemeClr val="accent1"/>
          </a:solidFill>
          <a:ln w="174625" cap="flat" cmpd="thinThick">
            <a:solidFill>
              <a:schemeClr val="accent1"/>
            </a:solidFill>
            <a:prstDash val="solid"/>
            <a:round/>
            <a:headEnd type="none" w="sm" len="sm"/>
            <a:tailEnd type="none" w="sm" len="sm"/>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2100"/>
              <a:buFont typeface="Arial"/>
              <a:buNone/>
            </a:pPr>
            <a:r>
              <a:rPr lang="en-US" sz="2400" b="0" i="0" u="none" strike="noStrike" cap="none" dirty="0">
                <a:solidFill>
                  <a:srgbClr val="FFFFFF"/>
                </a:solidFill>
                <a:latin typeface="Gill Sans"/>
                <a:ea typeface="Gill Sans"/>
                <a:cs typeface="Gill Sans"/>
                <a:sym typeface="Gill Sans"/>
              </a:rPr>
              <a:t>Interpreting Non-Verbal </a:t>
            </a:r>
            <a:br>
              <a:rPr lang="en-US" sz="2400" b="0" i="0" u="none" strike="noStrike" cap="none" dirty="0">
                <a:solidFill>
                  <a:srgbClr val="FFFFFF"/>
                </a:solidFill>
                <a:latin typeface="Gill Sans"/>
                <a:ea typeface="Gill Sans"/>
                <a:cs typeface="Gill Sans"/>
                <a:sym typeface="Gill Sans"/>
              </a:rPr>
            </a:br>
            <a:r>
              <a:rPr lang="en-US" sz="2400" b="0" i="0" u="none" strike="noStrike" cap="none" dirty="0">
                <a:solidFill>
                  <a:srgbClr val="FFFFFF"/>
                </a:solidFill>
                <a:latin typeface="Gill Sans"/>
                <a:ea typeface="Gill Sans"/>
                <a:cs typeface="Gill Sans"/>
                <a:sym typeface="Gill Sans"/>
              </a:rPr>
              <a:t>Communication</a:t>
            </a:r>
            <a:endParaRPr sz="2000" b="0" i="0" u="none" strike="noStrike" cap="none" dirty="0">
              <a:solidFill>
                <a:schemeClr val="dk1"/>
              </a:solidFill>
              <a:latin typeface="Gill Sans"/>
              <a:ea typeface="Gill Sans"/>
              <a:cs typeface="Gill Sans"/>
              <a:sym typeface="Gill Sans"/>
            </a:endParaRPr>
          </a:p>
        </p:txBody>
      </p:sp>
      <p:pic>
        <p:nvPicPr>
          <p:cNvPr id="399" name="Google Shape;399;p24"/>
          <p:cNvPicPr preferRelativeResize="0"/>
          <p:nvPr/>
        </p:nvPicPr>
        <p:blipFill rotWithShape="1">
          <a:blip r:embed="rId3">
            <a:alphaModFix/>
          </a:blip>
          <a:srcRect/>
          <a:stretch/>
        </p:blipFill>
        <p:spPr>
          <a:xfrm>
            <a:off x="3419478" y="721359"/>
            <a:ext cx="5154342" cy="36982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5"/>
          <p:cNvSpPr txBox="1">
            <a:spLocks noGrp="1"/>
          </p:cNvSpPr>
          <p:nvPr>
            <p:ph type="title"/>
          </p:nvPr>
        </p:nvSpPr>
        <p:spPr>
          <a:xfrm>
            <a:off x="628650" y="452902"/>
            <a:ext cx="7886700" cy="1191439"/>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TIPS FOR EFFECTIVE MEETINGS &amp; </a:t>
            </a:r>
            <a:endParaRPr sz="2800" b="1">
              <a:latin typeface="Livvic"/>
              <a:ea typeface="Livvic"/>
              <a:cs typeface="Livvic"/>
              <a:sym typeface="Livvic"/>
            </a:endParaRPr>
          </a:p>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CREATING A SAFE SPACE</a:t>
            </a:r>
            <a:endParaRPr sz="1800" b="1">
              <a:latin typeface="Livvic"/>
              <a:ea typeface="Livvic"/>
              <a:cs typeface="Livvic"/>
              <a:sym typeface="Livvic"/>
            </a:endParaRPr>
          </a:p>
        </p:txBody>
      </p:sp>
      <p:sp>
        <p:nvSpPr>
          <p:cNvPr id="407" name="Google Shape;407;p25"/>
          <p:cNvSpPr txBox="1">
            <a:spLocks noGrp="1"/>
          </p:cNvSpPr>
          <p:nvPr>
            <p:ph type="body" idx="1"/>
          </p:nvPr>
        </p:nvSpPr>
        <p:spPr>
          <a:xfrm>
            <a:off x="628650" y="1715240"/>
            <a:ext cx="7886700" cy="2975358"/>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200"/>
              <a:buNone/>
            </a:pPr>
            <a:r>
              <a:rPr lang="en-US" sz="2400" dirty="0">
                <a:solidFill>
                  <a:schemeClr val="tx1"/>
                </a:solidFill>
              </a:rPr>
              <a:t>Ground Rules:</a:t>
            </a:r>
            <a:endParaRPr dirty="0">
              <a:solidFill>
                <a:schemeClr val="tx1"/>
              </a:solidFill>
            </a:endParaRPr>
          </a:p>
          <a:p>
            <a:pPr marL="3429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Take your turn to speak</a:t>
            </a:r>
            <a:endParaRPr dirty="0">
              <a:solidFill>
                <a:schemeClr val="tx1"/>
              </a:solidFill>
            </a:endParaRPr>
          </a:p>
          <a:p>
            <a:pPr marL="3429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We listen to and respect everyone’s opinions and ideas</a:t>
            </a:r>
            <a:endParaRPr dirty="0">
              <a:solidFill>
                <a:schemeClr val="tx1"/>
              </a:solidFill>
            </a:endParaRPr>
          </a:p>
          <a:p>
            <a:pPr marL="3429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We will listen to learn</a:t>
            </a:r>
            <a:endParaRPr sz="2400" dirty="0">
              <a:solidFill>
                <a:schemeClr val="tx1"/>
              </a:solidFill>
            </a:endParaRPr>
          </a:p>
          <a:p>
            <a:pPr marL="3429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We repeat what we hear to clarify communications</a:t>
            </a:r>
            <a:endParaRPr sz="2400" dirty="0">
              <a:solidFill>
                <a:schemeClr val="tx1"/>
              </a:solidFill>
            </a:endParaRPr>
          </a:p>
          <a:p>
            <a:pPr marL="3429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We will critique the message not the messenger </a:t>
            </a:r>
            <a:endParaRPr dirty="0">
              <a:solidFill>
                <a:schemeClr val="tx1"/>
              </a:solidFill>
            </a:endParaRPr>
          </a:p>
          <a:p>
            <a:pPr marL="457200" lvl="0" indent="-228600" algn="l" rtl="0">
              <a:lnSpc>
                <a:spcPct val="115000"/>
              </a:lnSpc>
              <a:spcBef>
                <a:spcPts val="0"/>
              </a:spcBef>
              <a:spcAft>
                <a:spcPts val="0"/>
              </a:spcAft>
              <a:buSzPts val="1200"/>
              <a:buNone/>
            </a:pP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txBox="1">
            <a:spLocks noGrp="1"/>
          </p:cNvSpPr>
          <p:nvPr>
            <p:ph type="title"/>
          </p:nvPr>
        </p:nvSpPr>
        <p:spPr>
          <a:xfrm>
            <a:off x="628650" y="379032"/>
            <a:ext cx="7886700" cy="1191439"/>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TIPS FOR EFFECTIVE MEETINGS &amp; </a:t>
            </a:r>
            <a:endParaRPr sz="2800" b="1">
              <a:latin typeface="Livvic"/>
              <a:ea typeface="Livvic"/>
              <a:cs typeface="Livvic"/>
              <a:sym typeface="Livvic"/>
            </a:endParaRPr>
          </a:p>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CREATING A SAFE SPACE</a:t>
            </a:r>
            <a:endParaRPr sz="2800" b="1">
              <a:latin typeface="Livvic"/>
              <a:ea typeface="Livvic"/>
              <a:cs typeface="Livvic"/>
              <a:sym typeface="Livvic"/>
            </a:endParaRPr>
          </a:p>
        </p:txBody>
      </p:sp>
      <p:sp>
        <p:nvSpPr>
          <p:cNvPr id="415" name="Google Shape;415;p26"/>
          <p:cNvSpPr txBox="1">
            <a:spLocks noGrp="1"/>
          </p:cNvSpPr>
          <p:nvPr>
            <p:ph type="body" idx="1"/>
          </p:nvPr>
        </p:nvSpPr>
        <p:spPr>
          <a:xfrm>
            <a:off x="435894" y="1715240"/>
            <a:ext cx="8355306" cy="3202360"/>
          </a:xfrm>
          <a:prstGeom prst="rect">
            <a:avLst/>
          </a:prstGeom>
          <a:noFill/>
          <a:ln>
            <a:noFill/>
          </a:ln>
        </p:spPr>
        <p:txBody>
          <a:bodyPr spcFirstLastPara="1" wrap="square" lIns="91425" tIns="91425" rIns="91425" bIns="91425" anchor="t" anchorCtr="0">
            <a:normAutofit/>
          </a:bodyPr>
          <a:lstStyle/>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t>Start and end on time </a:t>
            </a:r>
            <a:endParaRPr sz="2800" dirty="0"/>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t>Stay on topic</a:t>
            </a:r>
            <a:endParaRPr sz="2800" dirty="0"/>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t>Share meeting notes and action plan, honor commitments and decisions made by the group</a:t>
            </a:r>
            <a:endParaRPr sz="2800" dirty="0"/>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t>Everyone participates</a:t>
            </a:r>
            <a:endParaRPr sz="2800" dirty="0"/>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t>Agree on a process to make important decisions</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a:spLocks noGrp="1"/>
          </p:cNvSpPr>
          <p:nvPr>
            <p:ph type="title"/>
          </p:nvPr>
        </p:nvSpPr>
        <p:spPr>
          <a:xfrm>
            <a:off x="628650" y="379032"/>
            <a:ext cx="7886700" cy="1191439"/>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TIPS FOR EFFECTIVE MEETINGS &amp; </a:t>
            </a:r>
            <a:endParaRPr sz="2800" b="1">
              <a:latin typeface="Livvic"/>
              <a:ea typeface="Livvic"/>
              <a:cs typeface="Livvic"/>
              <a:sym typeface="Livvic"/>
            </a:endParaRPr>
          </a:p>
          <a:p>
            <a:pPr marL="0" lvl="0" indent="0" algn="ctr"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CREATING A SAFE SPACE</a:t>
            </a:r>
            <a:endParaRPr sz="1800" b="1">
              <a:latin typeface="Livvic"/>
              <a:ea typeface="Livvic"/>
              <a:cs typeface="Livvic"/>
              <a:sym typeface="Livvic"/>
            </a:endParaRPr>
          </a:p>
        </p:txBody>
      </p:sp>
      <p:sp>
        <p:nvSpPr>
          <p:cNvPr id="423" name="Google Shape;423;p27"/>
          <p:cNvSpPr txBox="1">
            <a:spLocks noGrp="1"/>
          </p:cNvSpPr>
          <p:nvPr>
            <p:ph type="body" idx="1"/>
          </p:nvPr>
        </p:nvSpPr>
        <p:spPr>
          <a:xfrm>
            <a:off x="628650" y="1396800"/>
            <a:ext cx="8169750" cy="3293798"/>
          </a:xfrm>
          <a:prstGeom prst="rect">
            <a:avLst/>
          </a:prstGeom>
          <a:noFill/>
          <a:ln>
            <a:noFill/>
          </a:ln>
        </p:spPr>
        <p:txBody>
          <a:bodyPr spcFirstLastPara="1" wrap="square" lIns="91425" tIns="91425" rIns="91425" bIns="91425" anchor="t" anchorCtr="0">
            <a:noAutofit/>
          </a:bodyPr>
          <a:lstStyle/>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Rotate meeting leadership</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Come prepared</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No side conversations or comments</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Be honest and respectful</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Provide an agenda a few days in advance</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No interrupting</a:t>
            </a:r>
            <a:endParaRPr sz="2800" dirty="0">
              <a:solidFill>
                <a:schemeClr val="tx1"/>
              </a:solidFill>
            </a:endParaRPr>
          </a:p>
          <a:p>
            <a:pPr marL="274320" lvl="0" indent="-27432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Silence = Agreement</a:t>
            </a:r>
            <a:endParaRPr sz="2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0"/>
          <p:cNvSpPr txBox="1">
            <a:spLocks noGrp="1"/>
          </p:cNvSpPr>
          <p:nvPr>
            <p:ph type="body" idx="1"/>
          </p:nvPr>
        </p:nvSpPr>
        <p:spPr>
          <a:xfrm>
            <a:off x="334979" y="511520"/>
            <a:ext cx="8464990" cy="794543"/>
          </a:xfrm>
          <a:prstGeom prst="rect">
            <a:avLst/>
          </a:prstGeom>
          <a:solidFill>
            <a:srgbClr val="002060"/>
          </a:solid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600"/>
              </a:spcAft>
              <a:buSzPts val="1200"/>
              <a:buNone/>
            </a:pPr>
            <a:r>
              <a:rPr lang="en-US"/>
              <a:t>Purpose:</a:t>
            </a:r>
            <a:endParaRPr/>
          </a:p>
        </p:txBody>
      </p:sp>
      <p:sp>
        <p:nvSpPr>
          <p:cNvPr id="137" name="Google Shape;137;p50"/>
          <p:cNvSpPr txBox="1">
            <a:spLocks noGrp="1"/>
          </p:cNvSpPr>
          <p:nvPr>
            <p:ph type="body" idx="2"/>
          </p:nvPr>
        </p:nvSpPr>
        <p:spPr>
          <a:xfrm>
            <a:off x="334979" y="1380945"/>
            <a:ext cx="8464989" cy="2914661"/>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0000"/>
              </a:lnSpc>
              <a:spcBef>
                <a:spcPts val="0"/>
              </a:spcBef>
              <a:buSzPts val="2162"/>
              <a:buNone/>
            </a:pPr>
            <a:r>
              <a:rPr lang="en-US" sz="2400" dirty="0">
                <a:solidFill>
                  <a:srgbClr val="000000"/>
                </a:solidFill>
                <a:latin typeface="Gill Sans" panose="020B0502020104020203" pitchFamily="34" charset="-79"/>
                <a:ea typeface="Arial"/>
                <a:cs typeface="Gill Sans" panose="020B0502020104020203" pitchFamily="34" charset="-79"/>
                <a:sym typeface="Arial"/>
              </a:rPr>
              <a:t>Succession planning encompasses many emotional and financial aspects of a family and a business, making decisions and moving forward more difficult. This research-based curriculum with comprehensive handouts integrated will give participants the confidence they need to learn strategies for moving succession forward with their property or business. Both soft and hard skills are covered in the materials and will empower owners to develop and implement their succession plan.</a:t>
            </a:r>
            <a:endParaRPr sz="3200" dirty="0">
              <a:latin typeface="Gill Sans" panose="020B0502020104020203" pitchFamily="34" charset="-79"/>
              <a:cs typeface="Gill Sans" panose="020B0502020104020203" pitchFamily="34" charset="-79"/>
            </a:endParaRPr>
          </a:p>
        </p:txBody>
      </p:sp>
      <p:pic>
        <p:nvPicPr>
          <p:cNvPr id="139" name="Google Shape;139;p50"/>
          <p:cNvPicPr preferRelativeResize="0">
            <a:picLocks noChangeAspect="1"/>
          </p:cNvPicPr>
          <p:nvPr/>
        </p:nvPicPr>
        <p:blipFill rotWithShape="1">
          <a:blip r:embed="rId3">
            <a:alphaModFix/>
          </a:blip>
          <a:srcRect/>
          <a:stretch/>
        </p:blipFill>
        <p:spPr>
          <a:xfrm>
            <a:off x="5286150" y="4295251"/>
            <a:ext cx="3436863" cy="731520"/>
          </a:xfrm>
          <a:prstGeom prst="rect">
            <a:avLst/>
          </a:prstGeom>
          <a:noFill/>
          <a:ln>
            <a:noFill/>
          </a:ln>
        </p:spPr>
      </p:pic>
      <p:pic>
        <p:nvPicPr>
          <p:cNvPr id="140" name="Google Shape;140;p50"/>
          <p:cNvPicPr preferRelativeResize="0"/>
          <p:nvPr/>
        </p:nvPicPr>
        <p:blipFill rotWithShape="1">
          <a:blip r:embed="rId3">
            <a:alphaModFix/>
          </a:blip>
          <a:srcRect r="76041" b="-5419"/>
          <a:stretch/>
        </p:blipFill>
        <p:spPr>
          <a:xfrm>
            <a:off x="4025762" y="4238167"/>
            <a:ext cx="906526" cy="848603"/>
          </a:xfrm>
          <a:prstGeom prst="rect">
            <a:avLst/>
          </a:prstGeom>
          <a:noFill/>
          <a:ln>
            <a:noFill/>
          </a:ln>
        </p:spPr>
      </p:pic>
      <p:sp>
        <p:nvSpPr>
          <p:cNvPr id="141" name="Google Shape;141;p50"/>
          <p:cNvSpPr txBox="1"/>
          <p:nvPr/>
        </p:nvSpPr>
        <p:spPr>
          <a:xfrm>
            <a:off x="334979" y="4537320"/>
            <a:ext cx="378496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Gill Sans" panose="020B0502020104020203" pitchFamily="34" charset="-79"/>
                <a:cs typeface="Gill Sans" panose="020B0502020104020203" pitchFamily="34" charset="-79"/>
                <a:sym typeface="Arial"/>
              </a:rPr>
              <a:t>Funding to develop this training provided by: </a:t>
            </a:r>
            <a:endParaRPr sz="1400" u="none" strike="noStrike" cap="none" dirty="0">
              <a:solidFill>
                <a:schemeClr val="tx1"/>
              </a:solidFill>
              <a:latin typeface="Gill Sans" panose="020B0502020104020203" pitchFamily="34" charset="-79"/>
              <a:cs typeface="Gill Sans" panose="020B0502020104020203" pitchFamily="34" charset="-79"/>
              <a:sym typeface="Arial"/>
            </a:endParaRPr>
          </a:p>
        </p:txBody>
      </p:sp>
      <p:sp>
        <p:nvSpPr>
          <p:cNvPr id="3" name="TextBox 2">
            <a:extLst>
              <a:ext uri="{FF2B5EF4-FFF2-40B4-BE49-F238E27FC236}">
                <a16:creationId xmlns:a16="http://schemas.microsoft.com/office/drawing/2014/main" id="{868FDD94-02E7-0415-B40B-92ADC5B1A5E9}"/>
              </a:ext>
            </a:extLst>
          </p:cNvPr>
          <p:cNvSpPr txBox="1"/>
          <p:nvPr/>
        </p:nvSpPr>
        <p:spPr>
          <a:xfrm>
            <a:off x="4985506" y="4515783"/>
            <a:ext cx="247425" cy="400110"/>
          </a:xfrm>
          <a:prstGeom prst="rect">
            <a:avLst/>
          </a:prstGeom>
          <a:noFill/>
        </p:spPr>
        <p:txBody>
          <a:bodyPr wrap="square">
            <a:spAutoFit/>
          </a:bodyPr>
          <a:lstStyle/>
          <a:p>
            <a:pPr algn="ctr"/>
            <a:r>
              <a:rPr lang="en-US" sz="2000" dirty="0">
                <a:solidFill>
                  <a:srgbClr val="000000"/>
                </a:solidFill>
                <a:latin typeface="Gill Sans" panose="020B0502020104020203" pitchFamily="34" charset="-79"/>
                <a:ea typeface="Arial"/>
                <a:cs typeface="Gill Sans" panose="020B0502020104020203" pitchFamily="34" charset="-79"/>
                <a:sym typeface="Arial"/>
              </a:rPr>
              <a:t>&amp;</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8"/>
          <p:cNvSpPr txBox="1">
            <a:spLocks noGrp="1"/>
          </p:cNvSpPr>
          <p:nvPr>
            <p:ph type="title"/>
          </p:nvPr>
        </p:nvSpPr>
        <p:spPr>
          <a:xfrm>
            <a:off x="628643" y="558873"/>
            <a:ext cx="7886700" cy="660328"/>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ULTIMATE GOAL</a:t>
            </a:r>
            <a:endParaRPr sz="1100" b="1">
              <a:latin typeface="Livvic"/>
              <a:ea typeface="Livvic"/>
              <a:cs typeface="Livvic"/>
              <a:sym typeface="Livvic"/>
            </a:endParaRPr>
          </a:p>
        </p:txBody>
      </p:sp>
      <p:sp>
        <p:nvSpPr>
          <p:cNvPr id="431" name="Google Shape;431;p28"/>
          <p:cNvSpPr txBox="1">
            <a:spLocks noGrp="1"/>
          </p:cNvSpPr>
          <p:nvPr>
            <p:ph type="body" idx="1"/>
          </p:nvPr>
        </p:nvSpPr>
        <p:spPr>
          <a:xfrm>
            <a:off x="628643" y="2353572"/>
            <a:ext cx="4431037" cy="108032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027"/>
              <a:buNone/>
            </a:pPr>
            <a:r>
              <a:rPr lang="en-US" sz="2400" dirty="0">
                <a:solidFill>
                  <a:schemeClr val="dk1"/>
                </a:solidFill>
              </a:rPr>
              <a:t>Focus on the message and the underlying feelings of the speaker and yourself!</a:t>
            </a:r>
            <a:endParaRPr sz="1050" dirty="0"/>
          </a:p>
        </p:txBody>
      </p:sp>
      <p:pic>
        <p:nvPicPr>
          <p:cNvPr id="432" name="Google Shape;432;p28"/>
          <p:cNvPicPr preferRelativeResize="0"/>
          <p:nvPr/>
        </p:nvPicPr>
        <p:blipFill rotWithShape="1">
          <a:blip r:embed="rId3">
            <a:alphaModFix/>
          </a:blip>
          <a:srcRect/>
          <a:stretch/>
        </p:blipFill>
        <p:spPr>
          <a:xfrm>
            <a:off x="5625737" y="1576086"/>
            <a:ext cx="3203931" cy="33409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9"/>
          <p:cNvSpPr txBox="1"/>
          <p:nvPr/>
        </p:nvSpPr>
        <p:spPr>
          <a:xfrm>
            <a:off x="501589" y="1319918"/>
            <a:ext cx="8140822" cy="2024174"/>
          </a:xfrm>
          <a:prstGeom prst="rect">
            <a:avLst/>
          </a:prstGeom>
          <a:solidFill>
            <a:srgbClr val="D9E8C8"/>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800"/>
              <a:buFont typeface="Livvic"/>
              <a:buNone/>
            </a:pPr>
            <a:r>
              <a:rPr lang="en-US" sz="4200" b="1" i="0" u="none" strike="noStrike" cap="none">
                <a:solidFill>
                  <a:schemeClr val="accent1"/>
                </a:solidFill>
                <a:latin typeface="Livvic"/>
                <a:ea typeface="Livvic"/>
                <a:cs typeface="Livvic"/>
                <a:sym typeface="Livvic"/>
              </a:rPr>
              <a:t>Questions</a:t>
            </a:r>
            <a:br>
              <a:rPr lang="en-US" sz="4200" b="1" i="0" u="none" strike="noStrike" cap="none">
                <a:solidFill>
                  <a:schemeClr val="accent1"/>
                </a:solidFill>
                <a:latin typeface="Livvic"/>
                <a:ea typeface="Livvic"/>
                <a:cs typeface="Livvic"/>
                <a:sym typeface="Livvic"/>
              </a:rPr>
            </a:br>
            <a:endParaRPr sz="4200" b="0" i="0" u="none" strike="noStrike" cap="none">
              <a:solidFill>
                <a:schemeClr val="accen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C7163CFD-07D9-7325-3411-3FC465A582A3}"/>
            </a:ext>
          </a:extLst>
        </p:cNvPr>
        <p:cNvGrpSpPr/>
        <p:nvPr/>
      </p:nvGrpSpPr>
      <p:grpSpPr>
        <a:xfrm>
          <a:off x="0" y="0"/>
          <a:ext cx="0" cy="0"/>
          <a:chOff x="0" y="0"/>
          <a:chExt cx="0" cy="0"/>
        </a:xfrm>
      </p:grpSpPr>
      <p:sp>
        <p:nvSpPr>
          <p:cNvPr id="549" name="Google Shape;549;p69">
            <a:extLst>
              <a:ext uri="{FF2B5EF4-FFF2-40B4-BE49-F238E27FC236}">
                <a16:creationId xmlns:a16="http://schemas.microsoft.com/office/drawing/2014/main" id="{E47E9640-29F3-BE29-1F59-437684428454}"/>
              </a:ext>
            </a:extLst>
          </p:cNvPr>
          <p:cNvSpPr txBox="1"/>
          <p:nvPr/>
        </p:nvSpPr>
        <p:spPr>
          <a:xfrm>
            <a:off x="499269" y="1431644"/>
            <a:ext cx="4390783" cy="2280211"/>
          </a:xfrm>
          <a:prstGeom prst="rect">
            <a:avLst/>
          </a:prstGeom>
          <a:solidFill>
            <a:srgbClr val="D9E8C8"/>
          </a:solidFill>
          <a:ln>
            <a:noFill/>
          </a:ln>
        </p:spPr>
        <p:txBody>
          <a:bodyPr spcFirstLastPara="1" wrap="square" lIns="91425" tIns="91425" rIns="91425" bIns="91425" anchor="ctr" anchorCtr="0">
            <a:noAutofit/>
          </a:bodyPr>
          <a:lstStyle/>
          <a:p>
            <a:pPr marL="152400" marR="0" lvl="0" indent="0" rtl="0">
              <a:lnSpc>
                <a:spcPct val="115000"/>
              </a:lnSpc>
              <a:spcBef>
                <a:spcPts val="0"/>
              </a:spcBef>
              <a:spcAft>
                <a:spcPts val="0"/>
              </a:spcAft>
              <a:buClr>
                <a:schemeClr val="accent2"/>
              </a:buClr>
              <a:buSzPts val="1200"/>
              <a:buFont typeface="Noto Sans Symbols"/>
              <a:buNone/>
            </a:pPr>
            <a:r>
              <a:rPr lang="en-US" sz="4400" b="1" dirty="0">
                <a:solidFill>
                  <a:schemeClr val="accent1"/>
                </a:solidFill>
                <a:latin typeface="Livvic"/>
                <a:ea typeface="Livvic"/>
                <a:cs typeface="Livvic"/>
                <a:sym typeface="Livvic"/>
              </a:rPr>
              <a:t>Please share your thoughts. </a:t>
            </a:r>
            <a:endParaRPr sz="1350" b="1" i="0" u="none" strike="noStrike" cap="none" dirty="0">
              <a:solidFill>
                <a:schemeClr val="accent1"/>
              </a:solidFill>
              <a:latin typeface="Livvic"/>
              <a:ea typeface="Livvic"/>
              <a:cs typeface="Livvic"/>
              <a:sym typeface="Livvic"/>
            </a:endParaRPr>
          </a:p>
        </p:txBody>
      </p:sp>
      <p:pic>
        <p:nvPicPr>
          <p:cNvPr id="3" name="Picture 2" descr="A qr code on a white background&#10;&#10;Description automatically generated">
            <a:extLst>
              <a:ext uri="{FF2B5EF4-FFF2-40B4-BE49-F238E27FC236}">
                <a16:creationId xmlns:a16="http://schemas.microsoft.com/office/drawing/2014/main" id="{304407E2-302C-CE6C-0627-31AEE414D49F}"/>
              </a:ext>
            </a:extLst>
          </p:cNvPr>
          <p:cNvPicPr>
            <a:picLocks noChangeAspect="1"/>
          </p:cNvPicPr>
          <p:nvPr/>
        </p:nvPicPr>
        <p:blipFill>
          <a:blip r:embed="rId3"/>
          <a:stretch>
            <a:fillRect/>
          </a:stretch>
        </p:blipFill>
        <p:spPr>
          <a:xfrm>
            <a:off x="4982316" y="556175"/>
            <a:ext cx="4193675" cy="4193675"/>
          </a:xfrm>
          <a:prstGeom prst="rect">
            <a:avLst/>
          </a:prstGeom>
        </p:spPr>
      </p:pic>
    </p:spTree>
    <p:extLst>
      <p:ext uri="{BB962C8B-B14F-4D97-AF65-F5344CB8AC3E}">
        <p14:creationId xmlns:p14="http://schemas.microsoft.com/office/powerpoint/2010/main" val="18612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body" idx="2"/>
          </p:nvPr>
        </p:nvSpPr>
        <p:spPr>
          <a:xfrm>
            <a:off x="330450" y="628560"/>
            <a:ext cx="8483099" cy="3073641"/>
          </a:xfrm>
          <a:prstGeom prst="rect">
            <a:avLst/>
          </a:prstGeom>
          <a:noFill/>
          <a:ln>
            <a:noFill/>
          </a:ln>
        </p:spPr>
        <p:txBody>
          <a:bodyPr spcFirstLastPara="1" wrap="square" lIns="91425" tIns="91425" rIns="91425" bIns="91425" anchor="t" anchorCtr="0">
            <a:noAutofit/>
          </a:bodyPr>
          <a:lstStyle/>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Primary Authors</a:t>
            </a:r>
            <a:endParaRPr sz="1200" b="0" dirty="0"/>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highlight>
                  <a:srgbClr val="FFFFFF"/>
                </a:highlight>
                <a:latin typeface="Livvic"/>
                <a:ea typeface="Livvic"/>
                <a:cs typeface="Livvic"/>
                <a:sym typeface="Livvic"/>
              </a:rPr>
              <a:t>Renee Wiatt</a:t>
            </a:r>
            <a:endParaRPr sz="1200" b="0" dirty="0">
              <a:highlight>
                <a:srgbClr val="FFFFFF"/>
              </a:highlight>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Research and Extension Specialist | North Central Regional Center for Rural Development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Family Business Management Specialist | Purdue Institute for Family Business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Department of Agricultural Economics | Purdue University, West Lafayette, IN</a:t>
            </a:r>
            <a:endParaRPr sz="1200" b="0" dirty="0">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u="none" strike="noStrike" dirty="0">
              <a:solidFill>
                <a:srgbClr val="434343"/>
              </a:solidFill>
              <a:latin typeface="Gill Sans" panose="020B0502020104020203" pitchFamily="34" charset="-79"/>
              <a:cs typeface="Gill Sans" panose="020B0502020104020203" pitchFamily="34" charset="-79"/>
              <a:sym typeface="Livvic"/>
            </a:endParaRPr>
          </a:p>
          <a:p>
            <a:pPr marL="152400" lvl="0" indent="-152400" algn="l" rtl="0">
              <a:lnSpc>
                <a:spcPct val="100000"/>
              </a:lnSpc>
              <a:spcBef>
                <a:spcPts val="0"/>
              </a:spcBef>
              <a:spcAft>
                <a:spcPts val="0"/>
              </a:spcAft>
              <a:buSzPts val="1200"/>
              <a:buNone/>
            </a:pPr>
            <a:r>
              <a:rPr lang="en-US" sz="1800" u="none" strike="noStrike" dirty="0">
                <a:solidFill>
                  <a:srgbClr val="434343"/>
                </a:solidFill>
                <a:latin typeface="Livvic" pitchFamily="2" charset="77"/>
                <a:cs typeface="Gill Sans" panose="020B0502020104020203" pitchFamily="34" charset="-79"/>
                <a:sym typeface="Livvic"/>
              </a:rPr>
              <a:t>Dr. Kurt Smith</a:t>
            </a:r>
            <a:endParaRPr sz="1200" dirty="0">
              <a:latin typeface="Livvic" pitchFamily="2" charset="77"/>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Assistant Professor of Forestry and Environmental Resources</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North Carolina State University</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Dr. Rebecca Smith</a:t>
            </a:r>
            <a:endParaRPr sz="1200" b="0" dirty="0"/>
          </a:p>
          <a:p>
            <a:pPr marL="152400" lvl="0" indent="-152400" algn="l" rtl="0">
              <a:lnSpc>
                <a:spcPct val="100000"/>
              </a:lnSpc>
              <a:spcBef>
                <a:spcPts val="0"/>
              </a:spcBef>
              <a:spcAft>
                <a:spcPts val="0"/>
              </a:spcAft>
              <a:buSzPts val="1200"/>
              <a:buNone/>
            </a:pPr>
            <a:r>
              <a:rPr lang="en-US" sz="1800" b="0" dirty="0">
                <a:solidFill>
                  <a:srgbClr val="000000"/>
                </a:solidFill>
                <a:highlight>
                  <a:srgbClr val="FFFFFF"/>
                </a:highlight>
                <a:latin typeface="Gill Sans" panose="020B0502020104020203" pitchFamily="34" charset="-79"/>
                <a:cs typeface="Gill Sans" panose="020B0502020104020203" pitchFamily="34" charset="-79"/>
              </a:rPr>
              <a:t>Associate Extension Professor | Mississippi State University Extension</a:t>
            </a:r>
            <a:br>
              <a:rPr lang="en-US" sz="1400" b="0" dirty="0">
                <a:solidFill>
                  <a:srgbClr val="000000"/>
                </a:solidFill>
                <a:highlight>
                  <a:srgbClr val="FFFFFF"/>
                </a:highlight>
                <a:latin typeface="Gill Sans" panose="020B0502020104020203" pitchFamily="34" charset="-79"/>
                <a:cs typeface="Gill Sans" panose="020B0502020104020203" pitchFamily="34" charset="-79"/>
              </a:rPr>
            </a:br>
            <a:br>
              <a:rPr lang="en-US" sz="1050" b="0" dirty="0"/>
            </a:br>
            <a:br>
              <a:rPr lang="en-US" sz="1050" b="0" dirty="0"/>
            </a:br>
            <a:endParaRP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3592285" y="291532"/>
            <a:ext cx="324269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PRESENTERS</a:t>
            </a:r>
            <a:endParaRPr/>
          </a:p>
        </p:txBody>
      </p:sp>
      <p:sp>
        <p:nvSpPr>
          <p:cNvPr id="152" name="Google Shape;152;p49"/>
          <p:cNvSpPr txBox="1">
            <a:spLocks noGrp="1"/>
          </p:cNvSpPr>
          <p:nvPr>
            <p:ph type="body" idx="1"/>
          </p:nvPr>
        </p:nvSpPr>
        <p:spPr>
          <a:xfrm>
            <a:off x="1328926" y="1269580"/>
            <a:ext cx="6599460" cy="3009688"/>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600" b="0" dirty="0"/>
          </a:p>
          <a:p>
            <a:pPr marL="152400" lvl="0" indent="0" algn="l" rtl="0">
              <a:lnSpc>
                <a:spcPct val="100000"/>
              </a:lnSpc>
              <a:spcBef>
                <a:spcPts val="0"/>
              </a:spcBef>
              <a:spcAft>
                <a:spcPts val="0"/>
              </a:spcAft>
              <a:buSzPts val="1200"/>
              <a:buNone/>
            </a:pPr>
            <a:r>
              <a:rPr lang="en-US" sz="2400" dirty="0"/>
              <a:t>Enter presenter information on this slide</a:t>
            </a:r>
            <a:endParaRPr sz="2400" b="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47426" y="1060450"/>
            <a:ext cx="8896574" cy="3721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2400" b="0" dirty="0">
                <a:solidFill>
                  <a:schemeClr val="tx1"/>
                </a:solidFill>
                <a:latin typeface="Gill Sans" panose="020B0502020104020203" pitchFamily="34" charset="-79"/>
                <a:cs typeface="Gill Sans" panose="020B0502020104020203" pitchFamily="34" charset="-79"/>
              </a:rPr>
              <a:t>These materials are intended to present general information on succession planning.</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 </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 information may not be applicable to every state or territory. </a:t>
            </a:r>
            <a:br>
              <a:rPr lang="en-US" sz="2400" b="0" dirty="0">
                <a:solidFill>
                  <a:schemeClr val="tx1"/>
                </a:solidFill>
                <a:latin typeface="Gill Sans" panose="020B0502020104020203" pitchFamily="34" charset="-79"/>
                <a:cs typeface="Gill Sans" panose="020B0502020104020203" pitchFamily="34" charset="-79"/>
              </a:rPr>
            </a:b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These materials do not provide legal advice.  Specific advice should be obtained from an attorney or another professional well versed in the facts and circumstances related to the individual seeking advice and the jurisdiction where the property is located.</a:t>
            </a:r>
            <a:endParaRPr sz="2400" b="0" dirty="0">
              <a:solidFill>
                <a:schemeClr val="tx1"/>
              </a:solidFill>
              <a:latin typeface="Gill Sans" panose="020B0502020104020203" pitchFamily="34" charset="-79"/>
              <a:cs typeface="Gill Sans" panose="020B0502020104020203" pitchFamily="34" charset="-79"/>
            </a:endParaRPr>
          </a:p>
        </p:txBody>
      </p:sp>
      <p:sp>
        <p:nvSpPr>
          <p:cNvPr id="158" name="Google Shape;158;p2"/>
          <p:cNvSpPr txBox="1">
            <a:spLocks noGrp="1"/>
          </p:cNvSpPr>
          <p:nvPr>
            <p:ph type="body" idx="2"/>
          </p:nvPr>
        </p:nvSpPr>
        <p:spPr>
          <a:xfrm>
            <a:off x="247426" y="361950"/>
            <a:ext cx="8228237" cy="69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Important notes before we begin:</a:t>
            </a:r>
            <a:endParaRPr sz="280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6e77e0532_8_6"/>
          <p:cNvSpPr txBox="1">
            <a:spLocks noGrp="1"/>
          </p:cNvSpPr>
          <p:nvPr>
            <p:ph type="title"/>
          </p:nvPr>
        </p:nvSpPr>
        <p:spPr>
          <a:xfrm>
            <a:off x="0" y="4450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PROTECTING YOUR INFORMATION</a:t>
            </a:r>
            <a:endParaRPr sz="2800" b="1" dirty="0">
              <a:solidFill>
                <a:schemeClr val="accent1"/>
              </a:solidFill>
              <a:latin typeface="Livvic" pitchFamily="2" charset="77"/>
            </a:endParaRPr>
          </a:p>
        </p:txBody>
      </p:sp>
      <p:sp>
        <p:nvSpPr>
          <p:cNvPr id="164" name="Google Shape;164;g2a6e77e0532_8_6"/>
          <p:cNvSpPr txBox="1">
            <a:spLocks noGrp="1"/>
          </p:cNvSpPr>
          <p:nvPr>
            <p:ph type="body" idx="1"/>
          </p:nvPr>
        </p:nvSpPr>
        <p:spPr>
          <a:xfrm>
            <a:off x="451821" y="1484314"/>
            <a:ext cx="8268433" cy="2087226"/>
          </a:xfrm>
          <a:prstGeom prst="rect">
            <a:avLst/>
          </a:prstGeom>
          <a:noFill/>
          <a:ln>
            <a:noFill/>
          </a:ln>
        </p:spPr>
        <p:txBody>
          <a:bodyPr spcFirstLastPara="1" wrap="square" lIns="91425" tIns="91425" rIns="91425" bIns="91425" anchor="t" anchorCtr="0">
            <a:noAutofit/>
          </a:bodyPr>
          <a:lstStyle/>
          <a:p>
            <a:pPr marL="274320" lvl="0" indent="-27432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No personal stories</a:t>
            </a:r>
            <a:endParaRPr sz="2400" dirty="0">
              <a:solidFill>
                <a:schemeClr val="tx1"/>
              </a:solidFill>
            </a:endParaRPr>
          </a:p>
          <a:p>
            <a:pPr marL="274320" lvl="0" indent="-27432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General questions are welcome</a:t>
            </a:r>
            <a:endParaRPr sz="2400" dirty="0">
              <a:solidFill>
                <a:schemeClr val="tx1"/>
              </a:solidFill>
            </a:endParaRPr>
          </a:p>
          <a:p>
            <a:pPr marL="274320" lvl="0" indent="-27432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Personal questions should be asked outside of the group setting</a:t>
            </a:r>
            <a:endParaRPr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8375ae1406_0_125"/>
          <p:cNvSpPr txBox="1">
            <a:spLocks noGrp="1"/>
          </p:cNvSpPr>
          <p:nvPr>
            <p:ph type="body" idx="1"/>
          </p:nvPr>
        </p:nvSpPr>
        <p:spPr>
          <a:xfrm>
            <a:off x="281222" y="422525"/>
            <a:ext cx="8581556"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Succession Planning &amp; Estate Planning </a:t>
            </a:r>
            <a:endParaRPr sz="2800" dirty="0">
              <a:solidFill>
                <a:schemeClr val="accent1"/>
              </a:solidFill>
            </a:endParaRPr>
          </a:p>
        </p:txBody>
      </p:sp>
      <p:graphicFrame>
        <p:nvGraphicFramePr>
          <p:cNvPr id="203" name="Google Shape;203;g28375ae1406_0_125"/>
          <p:cNvGraphicFramePr/>
          <p:nvPr>
            <p:extLst>
              <p:ext uri="{D42A27DB-BD31-4B8C-83A1-F6EECF244321}">
                <p14:modId xmlns:p14="http://schemas.microsoft.com/office/powerpoint/2010/main" val="1186462978"/>
              </p:ext>
            </p:extLst>
          </p:nvPr>
        </p:nvGraphicFramePr>
        <p:xfrm>
          <a:off x="281221" y="1120924"/>
          <a:ext cx="8581550" cy="3217425"/>
        </p:xfrm>
        <a:graphic>
          <a:graphicData uri="http://schemas.openxmlformats.org/drawingml/2006/table">
            <a:tbl>
              <a:tblPr>
                <a:noFill/>
                <a:tableStyleId>{EB098EE5-89AE-4647-8847-4E0CF077554D}</a:tableStyleId>
              </a:tblPr>
              <a:tblGrid>
                <a:gridCol w="2708475">
                  <a:extLst>
                    <a:ext uri="{9D8B030D-6E8A-4147-A177-3AD203B41FA5}">
                      <a16:colId xmlns:a16="http://schemas.microsoft.com/office/drawing/2014/main" val="20000"/>
                    </a:ext>
                  </a:extLst>
                </a:gridCol>
                <a:gridCol w="5873075">
                  <a:extLst>
                    <a:ext uri="{9D8B030D-6E8A-4147-A177-3AD203B41FA5}">
                      <a16:colId xmlns:a16="http://schemas.microsoft.com/office/drawing/2014/main" val="20001"/>
                    </a:ext>
                  </a:extLst>
                </a:gridCol>
              </a:tblGrid>
              <a:tr h="6266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37600">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Succession Planning</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The plan for transfer of management (decision-making abilities and authority) and/or ownership (shares, farm or forest assets, etc.) during the life of the owner(s)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53225">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a:solidFill>
                            <a:schemeClr val="accent1"/>
                          </a:solidFill>
                        </a:rPr>
                        <a:t>Estate Planning</a:t>
                      </a: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000"/>
                        <a:buFont typeface="Gill Sans"/>
                        <a:buNone/>
                      </a:pPr>
                      <a:r>
                        <a:rPr lang="en-US" sz="2000" u="none" strike="noStrike" cap="none" dirty="0">
                          <a:solidFill>
                            <a:schemeClr val="accent1"/>
                          </a:solidFill>
                        </a:rPr>
                        <a:t>The plan for transfer of personal assets and property that will transition after the owner’s life to designated beneficiaries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4" name="Google Shape;204;g28375ae1406_0_125"/>
          <p:cNvSpPr txBox="1"/>
          <p:nvPr/>
        </p:nvSpPr>
        <p:spPr>
          <a:xfrm>
            <a:off x="281220" y="4333336"/>
            <a:ext cx="8581554" cy="45819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80808"/>
              </a:buClr>
              <a:buSzPts val="1200"/>
              <a:buFont typeface="Catamaran Light"/>
              <a:buNone/>
            </a:pP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*Disclaimer: The terms </a:t>
            </a:r>
            <a:r>
              <a:rPr lang="en-US" sz="1200" b="0" i="1" u="none" strike="noStrike" cap="none" dirty="0">
                <a:solidFill>
                  <a:srgbClr val="080808"/>
                </a:solidFill>
                <a:latin typeface="Gill Sans MT" panose="020B0502020104020203" pitchFamily="34" charset="77"/>
                <a:ea typeface="Catamaran Light"/>
                <a:cs typeface="Catamaran Light"/>
                <a:sym typeface="Catamaran Light"/>
              </a:rPr>
              <a:t>Succession Planning </a:t>
            </a: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and</a:t>
            </a:r>
            <a:r>
              <a:rPr lang="en-US" sz="1200" b="0" i="1" u="none" strike="noStrike" cap="none" dirty="0">
                <a:solidFill>
                  <a:srgbClr val="080808"/>
                </a:solidFill>
                <a:latin typeface="Gill Sans MT" panose="020B0502020104020203" pitchFamily="34" charset="77"/>
                <a:ea typeface="Catamaran Light"/>
                <a:cs typeface="Catamaran Light"/>
                <a:sym typeface="Catamaran Light"/>
              </a:rPr>
              <a:t> Estate Planning </a:t>
            </a: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are defined differently depending on state/region. However, for use of this training, the definitions above are implemented. </a:t>
            </a:r>
            <a:endParaRPr sz="1200" b="0" i="0" u="none" strike="noStrike" cap="none" dirty="0">
              <a:solidFill>
                <a:srgbClr val="080808"/>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8375ae1406_0_131"/>
          <p:cNvSpPr txBox="1">
            <a:spLocks noGrp="1"/>
          </p:cNvSpPr>
          <p:nvPr>
            <p:ph type="body" idx="1"/>
          </p:nvPr>
        </p:nvSpPr>
        <p:spPr>
          <a:xfrm>
            <a:off x="387516" y="387686"/>
            <a:ext cx="81837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Generations and Roles in Succession</a:t>
            </a:r>
            <a:endParaRPr sz="2800" dirty="0">
              <a:solidFill>
                <a:schemeClr val="accent1"/>
              </a:solidFill>
            </a:endParaRPr>
          </a:p>
        </p:txBody>
      </p:sp>
      <p:graphicFrame>
        <p:nvGraphicFramePr>
          <p:cNvPr id="211" name="Google Shape;211;g28375ae1406_0_131"/>
          <p:cNvGraphicFramePr/>
          <p:nvPr>
            <p:extLst>
              <p:ext uri="{D42A27DB-BD31-4B8C-83A1-F6EECF244321}">
                <p14:modId xmlns:p14="http://schemas.microsoft.com/office/powerpoint/2010/main" val="2114650111"/>
              </p:ext>
            </p:extLst>
          </p:nvPr>
        </p:nvGraphicFramePr>
        <p:xfrm>
          <a:off x="387516" y="1086086"/>
          <a:ext cx="8368975" cy="3835750"/>
        </p:xfrm>
        <a:graphic>
          <a:graphicData uri="http://schemas.openxmlformats.org/drawingml/2006/table">
            <a:tbl>
              <a:tblPr>
                <a:noFill/>
                <a:tableStyleId>{EB098EE5-89AE-4647-8847-4E0CF077554D}</a:tableStyleId>
              </a:tblPr>
              <a:tblGrid>
                <a:gridCol w="2656825">
                  <a:extLst>
                    <a:ext uri="{9D8B030D-6E8A-4147-A177-3AD203B41FA5}">
                      <a16:colId xmlns:a16="http://schemas.microsoft.com/office/drawing/2014/main" val="20000"/>
                    </a:ext>
                  </a:extLst>
                </a:gridCol>
                <a:gridCol w="5712150">
                  <a:extLst>
                    <a:ext uri="{9D8B030D-6E8A-4147-A177-3AD203B41FA5}">
                      <a16:colId xmlns:a16="http://schemas.microsoft.com/office/drawing/2014/main" val="20001"/>
                    </a:ext>
                  </a:extLst>
                </a:gridCol>
              </a:tblGrid>
              <a:tr h="858725">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17525">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Successor</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The junior generation in the land/business, next individual(s) who will manage and/or own the land/business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59500">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a:solidFill>
                            <a:schemeClr val="accent1"/>
                          </a:solidFill>
                        </a:rPr>
                        <a:t>Incumbent</a:t>
                      </a:r>
                      <a:endParaRPr sz="2400" u="none" strike="noStrike" cap="none">
                        <a:solidFill>
                          <a:schemeClr val="accent1"/>
                        </a:solidFill>
                      </a:endParaRPr>
                    </a:p>
                    <a:p>
                      <a:pPr marL="0" marR="0" lvl="0" indent="0" algn="l" rtl="0">
                        <a:lnSpc>
                          <a:spcPct val="100000"/>
                        </a:lnSpc>
                        <a:spcBef>
                          <a:spcPts val="0"/>
                        </a:spcBef>
                        <a:spcAft>
                          <a:spcPts val="0"/>
                        </a:spcAft>
                        <a:buClr>
                          <a:schemeClr val="dk1"/>
                        </a:buClr>
                        <a:buSzPts val="2400"/>
                        <a:buFont typeface="Gill Sans"/>
                        <a:buNone/>
                      </a:pPr>
                      <a:endParaRPr sz="24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The senior generation in the land/business, current owner/manager of the land/business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2624</Words>
  <Application>Microsoft Office PowerPoint</Application>
  <PresentationFormat>On-screen Show (16:9)</PresentationFormat>
  <Paragraphs>427</Paragraphs>
  <Slides>32</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vt:lpstr>
      <vt:lpstr>Gill Sans MT</vt:lpstr>
      <vt:lpstr>Dosis</vt:lpstr>
      <vt:lpstr>Gill Sans</vt:lpstr>
      <vt:lpstr>Calibri</vt:lpstr>
      <vt:lpstr>Noto Sans Symbols</vt:lpstr>
      <vt:lpstr>Lucida Sans</vt:lpstr>
      <vt:lpstr>Times New Roman</vt:lpstr>
      <vt:lpstr>Catamaran Light</vt:lpstr>
      <vt:lpstr>Candara</vt:lpstr>
      <vt:lpstr>Livvic</vt:lpstr>
      <vt:lpstr>72</vt:lpstr>
      <vt:lpstr>Courier New</vt:lpstr>
      <vt:lpstr>Dividend</vt:lpstr>
      <vt:lpstr>PowerPoint Presentation</vt:lpstr>
      <vt:lpstr>PowerPoint Presentation</vt:lpstr>
      <vt:lpstr>PowerPoint Presentation</vt:lpstr>
      <vt:lpstr>PowerPoint Presentation</vt:lpstr>
      <vt:lpstr>PRESENTERS</vt:lpstr>
      <vt:lpstr>PowerPoint Presentation</vt:lpstr>
      <vt:lpstr>PROTECTING YOUR INFORMATION</vt:lpstr>
      <vt:lpstr>PowerPoint Presentation</vt:lpstr>
      <vt:lpstr>PowerPoint Presentation</vt:lpstr>
      <vt:lpstr>PowerPoint Presentation</vt:lpstr>
      <vt:lpstr>TOPICS TO EXPLORE</vt:lpstr>
      <vt:lpstr>PowerPoint Presentation</vt:lpstr>
      <vt:lpstr>WHY ARE MEETINGS DIFFICULT?</vt:lpstr>
      <vt:lpstr>WHAT ARE SOME OF THE CHALLENGES?</vt:lpstr>
      <vt:lpstr>PowerPoint Presentation</vt:lpstr>
      <vt:lpstr>PowerPoint Presentation</vt:lpstr>
      <vt:lpstr>Common Meeting Pitfalls</vt:lpstr>
      <vt:lpstr>PowerPoint Presentation</vt:lpstr>
      <vt:lpstr>HOW TO DETERMINE WHO IS INVOLVED</vt:lpstr>
      <vt:lpstr>HOW TO DETERMINE WHO IS INVOLVED</vt:lpstr>
      <vt:lpstr>PowerPoint Presentation</vt:lpstr>
      <vt:lpstr>HANDOUT: WHO’S AT THE  TABLE AND WHEN?</vt:lpstr>
      <vt:lpstr>PowerPoint Presentation</vt:lpstr>
      <vt:lpstr>HANDOUT: MEETING LOGISTICS</vt:lpstr>
      <vt:lpstr>HANDOUT: MEETING AGENDA MINUTES</vt:lpstr>
      <vt:lpstr>PowerPoint Presentation</vt:lpstr>
      <vt:lpstr>TIPS FOR EFFECTIVE MEETINGS &amp;  CREATING A SAFE SPACE</vt:lpstr>
      <vt:lpstr>TIPS FOR EFFECTIVE MEETINGS &amp;  CREATING A SAFE SPACE</vt:lpstr>
      <vt:lpstr>TIPS FOR EFFECTIVE MEETINGS &amp;  CREATING A SAFE SPACE</vt:lpstr>
      <vt:lpstr>ULTIMATE GOAL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setup</dc:creator>
  <cp:lastModifiedBy>Scammahorn, Roseanne</cp:lastModifiedBy>
  <cp:revision>14</cp:revision>
  <cp:lastPrinted>2025-02-21T16:50:41Z</cp:lastPrinted>
  <dcterms:modified xsi:type="dcterms:W3CDTF">2025-02-21T16:51:10Z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2024-04-26T18:05:25Z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38cd5ea0-9364-4904-af44-9a13703f4271</vt:lpwstr>
  </property>
  <property fmtid="{D5CDD505-2E9C-101B-9397-08002B2CF9AE}" pid="8" name="MSIP_Label_4044bd30-2ed7-4c9d-9d12-46200872a97b_ContentBits">
    <vt:lpwstr>0</vt:lpwstr>
  </property>
</Properties>
</file>